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25"/>
  </p:handoutMasterIdLst>
  <p:sldIdLst>
    <p:sldId id="256" r:id="rId3"/>
    <p:sldId id="695" r:id="rId5"/>
    <p:sldId id="549" r:id="rId6"/>
    <p:sldId id="550" r:id="rId7"/>
    <p:sldId id="422" r:id="rId8"/>
    <p:sldId id="518" r:id="rId9"/>
    <p:sldId id="517" r:id="rId10"/>
    <p:sldId id="529" r:id="rId11"/>
    <p:sldId id="261" r:id="rId12"/>
    <p:sldId id="852" r:id="rId13"/>
    <p:sldId id="854" r:id="rId14"/>
    <p:sldId id="857" r:id="rId15"/>
    <p:sldId id="856" r:id="rId16"/>
    <p:sldId id="551" r:id="rId17"/>
    <p:sldId id="426" r:id="rId18"/>
    <p:sldId id="552" r:id="rId19"/>
    <p:sldId id="428" r:id="rId20"/>
    <p:sldId id="430" r:id="rId21"/>
    <p:sldId id="432" r:id="rId22"/>
    <p:sldId id="433" r:id="rId23"/>
    <p:sldId id="559" r:id="rId24"/>
    <p:sldId id="279" r:id="rId25"/>
    <p:sldId id="283" r:id="rId26"/>
    <p:sldId id="286" r:id="rId27"/>
    <p:sldId id="436" r:id="rId28"/>
    <p:sldId id="437" r:id="rId29"/>
    <p:sldId id="438" r:id="rId30"/>
    <p:sldId id="547" r:id="rId31"/>
    <p:sldId id="439" r:id="rId32"/>
    <p:sldId id="440" r:id="rId33"/>
    <p:sldId id="560" r:id="rId34"/>
    <p:sldId id="561" r:id="rId35"/>
    <p:sldId id="566" r:id="rId36"/>
    <p:sldId id="567" r:id="rId37"/>
    <p:sldId id="568" r:id="rId38"/>
    <p:sldId id="569" r:id="rId39"/>
    <p:sldId id="570" r:id="rId40"/>
    <p:sldId id="571" r:id="rId41"/>
    <p:sldId id="572" r:id="rId42"/>
    <p:sldId id="573" r:id="rId43"/>
    <p:sldId id="574" r:id="rId44"/>
    <p:sldId id="575" r:id="rId45"/>
    <p:sldId id="576" r:id="rId46"/>
    <p:sldId id="577" r:id="rId47"/>
    <p:sldId id="562" r:id="rId48"/>
    <p:sldId id="563" r:id="rId49"/>
    <p:sldId id="564" r:id="rId50"/>
    <p:sldId id="565" r:id="rId51"/>
    <p:sldId id="803" r:id="rId52"/>
    <p:sldId id="802" r:id="rId53"/>
    <p:sldId id="804" r:id="rId54"/>
    <p:sldId id="805" r:id="rId55"/>
    <p:sldId id="806" r:id="rId56"/>
    <p:sldId id="807" r:id="rId57"/>
    <p:sldId id="578" r:id="rId58"/>
    <p:sldId id="579" r:id="rId59"/>
    <p:sldId id="581" r:id="rId60"/>
    <p:sldId id="582" r:id="rId61"/>
    <p:sldId id="585" r:id="rId62"/>
    <p:sldId id="586" r:id="rId63"/>
    <p:sldId id="587" r:id="rId64"/>
    <p:sldId id="588" r:id="rId65"/>
    <p:sldId id="589" r:id="rId66"/>
    <p:sldId id="591" r:id="rId67"/>
    <p:sldId id="592" r:id="rId68"/>
    <p:sldId id="593" r:id="rId69"/>
    <p:sldId id="594" r:id="rId70"/>
    <p:sldId id="595" r:id="rId71"/>
    <p:sldId id="596" r:id="rId72"/>
    <p:sldId id="597" r:id="rId73"/>
    <p:sldId id="598" r:id="rId74"/>
    <p:sldId id="599" r:id="rId75"/>
    <p:sldId id="600" r:id="rId76"/>
    <p:sldId id="607" r:id="rId77"/>
    <p:sldId id="608" r:id="rId78"/>
    <p:sldId id="609" r:id="rId79"/>
    <p:sldId id="610" r:id="rId80"/>
    <p:sldId id="611" r:id="rId81"/>
    <p:sldId id="612" r:id="rId82"/>
    <p:sldId id="613" r:id="rId83"/>
    <p:sldId id="620" r:id="rId84"/>
    <p:sldId id="622" r:id="rId85"/>
    <p:sldId id="623" r:id="rId86"/>
    <p:sldId id="809" r:id="rId87"/>
    <p:sldId id="808" r:id="rId88"/>
    <p:sldId id="584" r:id="rId89"/>
    <p:sldId id="624" r:id="rId90"/>
    <p:sldId id="625" r:id="rId91"/>
    <p:sldId id="683" r:id="rId92"/>
    <p:sldId id="645" r:id="rId93"/>
    <p:sldId id="627" r:id="rId94"/>
    <p:sldId id="628" r:id="rId95"/>
    <p:sldId id="685" r:id="rId96"/>
    <p:sldId id="811" r:id="rId97"/>
    <p:sldId id="684" r:id="rId98"/>
    <p:sldId id="858" r:id="rId99"/>
    <p:sldId id="859" r:id="rId100"/>
    <p:sldId id="633" r:id="rId101"/>
    <p:sldId id="634" r:id="rId102"/>
    <p:sldId id="638" r:id="rId103"/>
    <p:sldId id="641" r:id="rId104"/>
    <p:sldId id="686" r:id="rId105"/>
    <p:sldId id="690" r:id="rId106"/>
    <p:sldId id="310" r:id="rId107"/>
    <p:sldId id="674" r:id="rId108"/>
    <p:sldId id="688" r:id="rId109"/>
    <p:sldId id="446" r:id="rId110"/>
    <p:sldId id="447" r:id="rId111"/>
    <p:sldId id="448" r:id="rId112"/>
    <p:sldId id="453" r:id="rId113"/>
    <p:sldId id="860" r:id="rId114"/>
    <p:sldId id="691" r:id="rId115"/>
    <p:sldId id="676" r:id="rId116"/>
    <p:sldId id="454" r:id="rId117"/>
    <p:sldId id="692" r:id="rId118"/>
    <p:sldId id="693" r:id="rId119"/>
    <p:sldId id="694" r:id="rId120"/>
    <p:sldId id="812" r:id="rId121"/>
    <p:sldId id="689" r:id="rId122"/>
    <p:sldId id="861" r:id="rId123"/>
    <p:sldId id="418" r:id="rId124"/>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 initials="y"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F3C5"/>
    <a:srgbClr val="FFCCFF"/>
    <a:srgbClr val="FBFDA5"/>
    <a:srgbClr val="FFFF66"/>
    <a:srgbClr val="FF99CC"/>
    <a:srgbClr val="A4FAFE"/>
    <a:srgbClr val="D6E329"/>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1689" autoAdjust="0"/>
  </p:normalViewPr>
  <p:slideViewPr>
    <p:cSldViewPr showGuides="1">
      <p:cViewPr varScale="1">
        <p:scale>
          <a:sx n="157" d="100"/>
          <a:sy n="157" d="100"/>
        </p:scale>
        <p:origin x="414" y="138"/>
      </p:cViewPr>
      <p:guideLst>
        <p:guide orient="horz" pos="2160"/>
        <p:guide pos="3840"/>
      </p:guideLst>
    </p:cSldViewPr>
  </p:slideViewPr>
  <p:notesTextViewPr>
    <p:cViewPr>
      <p:scale>
        <a:sx n="100" d="100"/>
        <a:sy n="100" d="100"/>
      </p:scale>
      <p:origin x="0" y="0"/>
    </p:cViewPr>
  </p:notesTextViewPr>
  <p:notesViewPr>
    <p:cSldViewPr>
      <p:cViewPr varScale="1">
        <p:scale>
          <a:sx n="68" d="100"/>
          <a:sy n="68" d="100"/>
        </p:scale>
        <p:origin x="-232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9" Type="http://schemas.openxmlformats.org/officeDocument/2006/relationships/commentAuthors" Target="commentAuthors.xml"/><Relationship Id="rId128" Type="http://schemas.openxmlformats.org/officeDocument/2006/relationships/tableStyles" Target="tableStyles.xml"/><Relationship Id="rId127" Type="http://schemas.openxmlformats.org/officeDocument/2006/relationships/viewProps" Target="viewProps.xml"/><Relationship Id="rId126" Type="http://schemas.openxmlformats.org/officeDocument/2006/relationships/presProps" Target="presProps.xml"/><Relationship Id="rId125" Type="http://schemas.openxmlformats.org/officeDocument/2006/relationships/handoutMaster" Target="handoutMasters/handoutMaster1.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3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B9064F1-0652-4C1E-B355-477B243311D6}"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zh-CN" altLang="en-US"/>
        </a:p>
      </dgm:t>
    </dgm:pt>
    <dgm:pt modelId="{DD2ACB22-E193-4724-A03D-5906E544059B}">
      <dgm:prSet phldrT="[文本]"/>
      <dgm:spPr>
        <a:solidFill>
          <a:schemeClr val="bg1"/>
        </a:solidFill>
      </dgm:spPr>
      <dgm:t>
        <a:bodyPr/>
        <a:lstStyle/>
        <a:p>
          <a:r>
            <a:rPr lang="zh-CN" altLang="en-US" dirty="0">
              <a:solidFill>
                <a:schemeClr val="tx1"/>
              </a:solidFill>
            </a:rPr>
            <a:t>   主要内容</a:t>
          </a:r>
        </a:p>
      </dgm:t>
    </dgm:pt>
    <dgm:pt modelId="{485E4DBB-0CFB-4F0F-B64C-B2FCC580B48D}" cxnId="{C8ADEB9A-AB8B-430E-8B43-50E84A07453D}" type="sibTrans">
      <dgm:prSet/>
      <dgm:spPr/>
      <dgm:t>
        <a:bodyPr/>
        <a:lstStyle/>
        <a:p>
          <a:endParaRPr lang="zh-CN" altLang="en-US"/>
        </a:p>
      </dgm:t>
    </dgm:pt>
    <dgm:pt modelId="{6B5172EC-E2AE-4D5B-8C57-ED2283F86793}" cxnId="{C8ADEB9A-AB8B-430E-8B43-50E84A07453D}" type="parTrans">
      <dgm:prSet/>
      <dgm:spPr/>
      <dgm:t>
        <a:bodyPr/>
        <a:lstStyle/>
        <a:p>
          <a:endParaRPr lang="zh-CN" altLang="en-US"/>
        </a:p>
      </dgm:t>
    </dgm:pt>
    <dgm:pt modelId="{F88295F1-4788-4986-B25E-6FB27A7B469F}">
      <dgm:prSet phldrT="[文本]"/>
      <dgm:spPr>
        <a:solidFill>
          <a:schemeClr val="bg1"/>
        </a:solidFill>
      </dgm:spPr>
      <dgm:t>
        <a:bodyPr/>
        <a:lstStyle/>
        <a:p>
          <a:r>
            <a:rPr lang="zh-CN" altLang="en-US" dirty="0">
              <a:solidFill>
                <a:schemeClr val="tx1"/>
              </a:solidFill>
            </a:rPr>
            <a:t>  什么是质性研究</a:t>
          </a:r>
        </a:p>
      </dgm:t>
    </dgm:pt>
    <dgm:pt modelId="{936830DF-BAAE-417E-AA8A-514BBDF65410}" cxnId="{6D8C6343-E4DA-42D3-9F17-4E3E0D0BA906}" type="sibTrans">
      <dgm:prSet/>
      <dgm:spPr/>
      <dgm:t>
        <a:bodyPr/>
        <a:lstStyle/>
        <a:p>
          <a:endParaRPr lang="zh-CN" altLang="en-US"/>
        </a:p>
      </dgm:t>
    </dgm:pt>
    <dgm:pt modelId="{02E9A6AC-6A08-497F-8300-52DDC9C0E71E}" cxnId="{6D8C6343-E4DA-42D3-9F17-4E3E0D0BA906}" type="parTrans">
      <dgm:prSet/>
      <dgm:spPr/>
      <dgm:t>
        <a:bodyPr/>
        <a:lstStyle/>
        <a:p>
          <a:endParaRPr lang="zh-CN" altLang="en-US"/>
        </a:p>
      </dgm:t>
    </dgm:pt>
    <dgm:pt modelId="{286C0828-D89E-4763-85A2-DCCF6A98496F}">
      <dgm:prSet phldrT="[文本]"/>
      <dgm:spPr>
        <a:solidFill>
          <a:schemeClr val="bg1"/>
        </a:solidFill>
      </dgm:spPr>
      <dgm:t>
        <a:bodyPr/>
        <a:lstStyle/>
        <a:p>
          <a:r>
            <a:rPr lang="zh-CN" altLang="en-US" dirty="0">
              <a:solidFill>
                <a:schemeClr val="tx1"/>
              </a:solidFill>
            </a:rPr>
            <a:t>  质性研究设计</a:t>
          </a:r>
        </a:p>
      </dgm:t>
    </dgm:pt>
    <dgm:pt modelId="{94EA7F65-70DE-4D79-89BB-378A3F3380CD}" cxnId="{5D8E2169-0536-428D-A1E9-3A90B1F6086E}" type="sibTrans">
      <dgm:prSet/>
      <dgm:spPr/>
      <dgm:t>
        <a:bodyPr/>
        <a:lstStyle/>
        <a:p>
          <a:endParaRPr lang="zh-CN" altLang="en-US"/>
        </a:p>
      </dgm:t>
    </dgm:pt>
    <dgm:pt modelId="{7E001447-9211-4BAB-A945-980789030253}" cxnId="{5D8E2169-0536-428D-A1E9-3A90B1F6086E}" type="parTrans">
      <dgm:prSet/>
      <dgm:spPr/>
      <dgm:t>
        <a:bodyPr/>
        <a:lstStyle/>
        <a:p>
          <a:endParaRPr lang="zh-CN" altLang="en-US"/>
        </a:p>
      </dgm:t>
    </dgm:pt>
    <dgm:pt modelId="{B66519DE-C5D2-4543-9D6A-1003253A8B70}">
      <dgm:prSet phldrT="[文本]"/>
      <dgm:spPr>
        <a:solidFill>
          <a:schemeClr val="bg1"/>
        </a:solidFill>
      </dgm:spPr>
      <dgm:t>
        <a:bodyPr/>
        <a:lstStyle/>
        <a:p>
          <a:r>
            <a:rPr lang="zh-CN" altLang="en-US" dirty="0">
              <a:solidFill>
                <a:schemeClr val="tx1"/>
              </a:solidFill>
            </a:rPr>
            <a:t>  资料收集</a:t>
          </a:r>
        </a:p>
      </dgm:t>
    </dgm:pt>
    <dgm:pt modelId="{93D71342-FC14-484F-AB3C-FB241860FEE2}" cxnId="{5B3F11B2-BF2F-4D84-9DA4-7D31EC0A087C}" type="parTrans">
      <dgm:prSet/>
      <dgm:spPr/>
      <dgm:t>
        <a:bodyPr/>
        <a:lstStyle/>
        <a:p>
          <a:endParaRPr lang="zh-CN" altLang="en-US"/>
        </a:p>
      </dgm:t>
    </dgm:pt>
    <dgm:pt modelId="{6025CB9E-7FF9-44EF-ABA9-9665A91EFEA2}" cxnId="{5B3F11B2-BF2F-4D84-9DA4-7D31EC0A087C}" type="sibTrans">
      <dgm:prSet/>
      <dgm:spPr/>
      <dgm:t>
        <a:bodyPr/>
        <a:lstStyle/>
        <a:p>
          <a:endParaRPr lang="zh-CN" altLang="en-US"/>
        </a:p>
      </dgm:t>
    </dgm:pt>
    <dgm:pt modelId="{201CB614-D72D-4454-9C29-D8C108F0BCF4}">
      <dgm:prSet phldrT="[文本]"/>
      <dgm:spPr>
        <a:solidFill>
          <a:schemeClr val="bg1"/>
        </a:solidFill>
      </dgm:spPr>
      <dgm:t>
        <a:bodyPr/>
        <a:lstStyle/>
        <a:p>
          <a:r>
            <a:rPr lang="zh-CN" altLang="en-US" dirty="0">
              <a:solidFill>
                <a:schemeClr val="tx1"/>
              </a:solidFill>
            </a:rPr>
            <a:t>  资料分析</a:t>
          </a:r>
        </a:p>
      </dgm:t>
    </dgm:pt>
    <dgm:pt modelId="{BF2FFB5A-8910-4B2E-B8CF-C098750EE70A}" cxnId="{74F06A0B-E74E-4107-8CAD-BFA68A6119C5}" type="parTrans">
      <dgm:prSet/>
      <dgm:spPr/>
      <dgm:t>
        <a:bodyPr/>
        <a:lstStyle/>
        <a:p>
          <a:endParaRPr lang="zh-CN" altLang="en-US"/>
        </a:p>
      </dgm:t>
    </dgm:pt>
    <dgm:pt modelId="{F664BC55-54AD-429E-918E-F544B8325CD1}" cxnId="{74F06A0B-E74E-4107-8CAD-BFA68A6119C5}" type="sibTrans">
      <dgm:prSet/>
      <dgm:spPr/>
      <dgm:t>
        <a:bodyPr/>
        <a:lstStyle/>
        <a:p>
          <a:endParaRPr lang="zh-CN" altLang="en-US"/>
        </a:p>
      </dgm:t>
    </dgm:pt>
    <dgm:pt modelId="{9C104298-B8CA-4320-AB02-94A63F857160}" type="pres">
      <dgm:prSet presAssocID="{BB9064F1-0652-4C1E-B355-477B243311D6}" presName="linear" presStyleCnt="0">
        <dgm:presLayoutVars>
          <dgm:dir/>
          <dgm:resizeHandles val="exact"/>
        </dgm:presLayoutVars>
      </dgm:prSet>
      <dgm:spPr/>
    </dgm:pt>
    <dgm:pt modelId="{D6E712A7-9CD0-4343-AD76-36FE2BAA4187}" type="pres">
      <dgm:prSet presAssocID="{DD2ACB22-E193-4724-A03D-5906E544059B}" presName="comp" presStyleCnt="0"/>
      <dgm:spPr/>
    </dgm:pt>
    <dgm:pt modelId="{12D846F0-C7F1-4797-9E12-6E9463AC55E5}" type="pres">
      <dgm:prSet presAssocID="{DD2ACB22-E193-4724-A03D-5906E544059B}" presName="box" presStyleLbl="node1" presStyleIdx="0" presStyleCnt="1"/>
      <dgm:spPr/>
    </dgm:pt>
    <dgm:pt modelId="{8A33DA23-D35F-4C97-B20F-3DB91C31F1D8}" type="pres">
      <dgm:prSet presAssocID="{DD2ACB22-E193-4724-A03D-5906E544059B}" presName="img" presStyleLbl="fgImgPlace1" presStyleIdx="0" presStyleCnt="1" custScaleX="122370" custLinFactNeighborX="-8859" custLinFactNeighborY="-872"/>
      <dgm:spPr>
        <a:blipFill>
          <a:blip xmlns:r="http://schemas.openxmlformats.org/officeDocument/2006/relationships" r:embed="rId1"/>
          <a:srcRect/>
          <a:stretch>
            <a:fillRect l="-627000" r="-627000"/>
          </a:stretch>
        </a:blipFill>
      </dgm:spPr>
    </dgm:pt>
    <dgm:pt modelId="{07C67E9F-11B1-4836-B8B3-95068075A1FE}" type="pres">
      <dgm:prSet presAssocID="{DD2ACB22-E193-4724-A03D-5906E544059B}" presName="text" presStyleLbl="node1" presStyleIdx="0" presStyleCnt="1">
        <dgm:presLayoutVars>
          <dgm:bulletEnabled val="1"/>
        </dgm:presLayoutVars>
      </dgm:prSet>
      <dgm:spPr/>
    </dgm:pt>
  </dgm:ptLst>
  <dgm:cxnLst>
    <dgm:cxn modelId="{74F06A0B-E74E-4107-8CAD-BFA68A6119C5}" srcId="{DD2ACB22-E193-4724-A03D-5906E544059B}" destId="{201CB614-D72D-4454-9C29-D8C108F0BCF4}" srcOrd="3" destOrd="0" parTransId="{BF2FFB5A-8910-4B2E-B8CF-C098750EE70A}" sibTransId="{F664BC55-54AD-429E-918E-F544B8325CD1}"/>
    <dgm:cxn modelId="{65756418-ED46-4D80-AED3-56C18FB2646F}" type="presOf" srcId="{B66519DE-C5D2-4543-9D6A-1003253A8B70}" destId="{12D846F0-C7F1-4797-9E12-6E9463AC55E5}" srcOrd="0" destOrd="3" presId="urn:microsoft.com/office/officeart/2005/8/layout/vList4"/>
    <dgm:cxn modelId="{5F50A721-95CB-48AF-A0C8-383E25F09FD5}" type="presOf" srcId="{DD2ACB22-E193-4724-A03D-5906E544059B}" destId="{12D846F0-C7F1-4797-9E12-6E9463AC55E5}" srcOrd="0" destOrd="0" presId="urn:microsoft.com/office/officeart/2005/8/layout/vList4"/>
    <dgm:cxn modelId="{0A904230-0AEA-44B3-B427-F0ADD4BD7EB6}" type="presOf" srcId="{286C0828-D89E-4763-85A2-DCCF6A98496F}" destId="{07C67E9F-11B1-4836-B8B3-95068075A1FE}" srcOrd="1" destOrd="2" presId="urn:microsoft.com/office/officeart/2005/8/layout/vList4"/>
    <dgm:cxn modelId="{6D8C6343-E4DA-42D3-9F17-4E3E0D0BA906}" srcId="{DD2ACB22-E193-4724-A03D-5906E544059B}" destId="{F88295F1-4788-4986-B25E-6FB27A7B469F}" srcOrd="0" destOrd="0" parTransId="{02E9A6AC-6A08-497F-8300-52DDC9C0E71E}" sibTransId="{936830DF-BAAE-417E-AA8A-514BBDF65410}"/>
    <dgm:cxn modelId="{5D8E2169-0536-428D-A1E9-3A90B1F6086E}" srcId="{DD2ACB22-E193-4724-A03D-5906E544059B}" destId="{286C0828-D89E-4763-85A2-DCCF6A98496F}" srcOrd="1" destOrd="0" parTransId="{7E001447-9211-4BAB-A945-980789030253}" sibTransId="{94EA7F65-70DE-4D79-89BB-378A3F3380CD}"/>
    <dgm:cxn modelId="{94409287-27F9-404E-8FAC-0158CEBD9122}" type="presOf" srcId="{B66519DE-C5D2-4543-9D6A-1003253A8B70}" destId="{07C67E9F-11B1-4836-B8B3-95068075A1FE}" srcOrd="1" destOrd="3" presId="urn:microsoft.com/office/officeart/2005/8/layout/vList4"/>
    <dgm:cxn modelId="{3D440E8E-6617-404E-A8D2-AB07C04F5153}" type="presOf" srcId="{BB9064F1-0652-4C1E-B355-477B243311D6}" destId="{9C104298-B8CA-4320-AB02-94A63F857160}" srcOrd="0" destOrd="0" presId="urn:microsoft.com/office/officeart/2005/8/layout/vList4"/>
    <dgm:cxn modelId="{C8ADEB9A-AB8B-430E-8B43-50E84A07453D}" srcId="{BB9064F1-0652-4C1E-B355-477B243311D6}" destId="{DD2ACB22-E193-4724-A03D-5906E544059B}" srcOrd="0" destOrd="0" parTransId="{6B5172EC-E2AE-4D5B-8C57-ED2283F86793}" sibTransId="{485E4DBB-0CFB-4F0F-B64C-B2FCC580B48D}"/>
    <dgm:cxn modelId="{4ABE0E9C-7429-46B6-BE2F-B08660AF65A6}" type="presOf" srcId="{F88295F1-4788-4986-B25E-6FB27A7B469F}" destId="{07C67E9F-11B1-4836-B8B3-95068075A1FE}" srcOrd="1" destOrd="1" presId="urn:microsoft.com/office/officeart/2005/8/layout/vList4"/>
    <dgm:cxn modelId="{7AE497A3-3839-4AAD-AE55-830CF49F02E6}" type="presOf" srcId="{DD2ACB22-E193-4724-A03D-5906E544059B}" destId="{07C67E9F-11B1-4836-B8B3-95068075A1FE}" srcOrd="1" destOrd="0" presId="urn:microsoft.com/office/officeart/2005/8/layout/vList4"/>
    <dgm:cxn modelId="{5B3F11B2-BF2F-4D84-9DA4-7D31EC0A087C}" srcId="{DD2ACB22-E193-4724-A03D-5906E544059B}" destId="{B66519DE-C5D2-4543-9D6A-1003253A8B70}" srcOrd="2" destOrd="0" parTransId="{93D71342-FC14-484F-AB3C-FB241860FEE2}" sibTransId="{6025CB9E-7FF9-44EF-ABA9-9665A91EFEA2}"/>
    <dgm:cxn modelId="{A6CD19B7-7C5B-415F-8AB3-5B3833E2B158}" type="presOf" srcId="{201CB614-D72D-4454-9C29-D8C108F0BCF4}" destId="{07C67E9F-11B1-4836-B8B3-95068075A1FE}" srcOrd="1" destOrd="4" presId="urn:microsoft.com/office/officeart/2005/8/layout/vList4"/>
    <dgm:cxn modelId="{4B85E7C6-0716-4EC7-AA52-DBF93CF74B49}" type="presOf" srcId="{286C0828-D89E-4763-85A2-DCCF6A98496F}" destId="{12D846F0-C7F1-4797-9E12-6E9463AC55E5}" srcOrd="0" destOrd="2" presId="urn:microsoft.com/office/officeart/2005/8/layout/vList4"/>
    <dgm:cxn modelId="{7152FFC7-D89C-48CA-BB07-1005C6DC6703}" type="presOf" srcId="{F88295F1-4788-4986-B25E-6FB27A7B469F}" destId="{12D846F0-C7F1-4797-9E12-6E9463AC55E5}" srcOrd="0" destOrd="1" presId="urn:microsoft.com/office/officeart/2005/8/layout/vList4"/>
    <dgm:cxn modelId="{67B3EDED-72ED-43E4-AA6A-87B82A501574}" type="presOf" srcId="{201CB614-D72D-4454-9C29-D8C108F0BCF4}" destId="{12D846F0-C7F1-4797-9E12-6E9463AC55E5}" srcOrd="0" destOrd="4" presId="urn:microsoft.com/office/officeart/2005/8/layout/vList4"/>
    <dgm:cxn modelId="{B80CFC78-316B-4A05-A7C1-D00E302E2515}" type="presParOf" srcId="{9C104298-B8CA-4320-AB02-94A63F857160}" destId="{D6E712A7-9CD0-4343-AD76-36FE2BAA4187}" srcOrd="0" destOrd="0" presId="urn:microsoft.com/office/officeart/2005/8/layout/vList4"/>
    <dgm:cxn modelId="{C705D50D-1761-4FCB-BF80-812F30D2DF4B}" type="presParOf" srcId="{D6E712A7-9CD0-4343-AD76-36FE2BAA4187}" destId="{12D846F0-C7F1-4797-9E12-6E9463AC55E5}" srcOrd="0" destOrd="0" presId="urn:microsoft.com/office/officeart/2005/8/layout/vList4"/>
    <dgm:cxn modelId="{D8733576-04F5-4DDD-B5D6-EA39084744AA}" type="presParOf" srcId="{D6E712A7-9CD0-4343-AD76-36FE2BAA4187}" destId="{8A33DA23-D35F-4C97-B20F-3DB91C31F1D8}" srcOrd="1" destOrd="0" presId="urn:microsoft.com/office/officeart/2005/8/layout/vList4"/>
    <dgm:cxn modelId="{8F44835E-4807-4985-9CAD-920CEBDD75C2}" type="presParOf" srcId="{D6E712A7-9CD0-4343-AD76-36FE2BAA4187}" destId="{07C67E9F-11B1-4836-B8B3-95068075A1FE}" srcOrd="2" destOrd="0" presId="urn:microsoft.com/office/officeart/2005/8/layout/vList4"/>
  </dgm:cxnLst>
  <dgm:bg>
    <a:noFill/>
  </dgm:bg>
  <dgm:whole>
    <a:ln>
      <a:solidFill>
        <a:schemeClr val="bg1"/>
      </a:solidFill>
    </a:ln>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9EBA75-1735-4792-813D-B5A0B8D0E0A5}"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zh-CN" altLang="en-US"/>
        </a:p>
      </dgm:t>
    </dgm:pt>
    <dgm:pt modelId="{4D850140-F172-44AE-9536-F5787A7C7346}">
      <dgm:prSet/>
      <dgm:spPr/>
      <dgm:t>
        <a:bodyPr/>
        <a:lstStyle/>
        <a:p>
          <a:pPr rtl="0"/>
          <a:r>
            <a:rPr lang="zh-CN" altLang="en-US" dirty="0"/>
            <a:t>面粉、大米、荞麦、玉米</a:t>
          </a:r>
          <a:r>
            <a:rPr lang="en-US" altLang="zh-CN" dirty="0"/>
            <a:t>……</a:t>
          </a:r>
          <a:endParaRPr lang="zh-CN" dirty="0"/>
        </a:p>
      </dgm:t>
    </dgm:pt>
    <dgm:pt modelId="{90832F3F-CFD0-4CFC-8345-DE240E352C69}" cxnId="{0A2A0431-0B9A-4F00-9895-ABF46B96ACA6}" type="parTrans">
      <dgm:prSet/>
      <dgm:spPr/>
      <dgm:t>
        <a:bodyPr/>
        <a:lstStyle/>
        <a:p>
          <a:endParaRPr lang="zh-CN" altLang="en-US"/>
        </a:p>
      </dgm:t>
    </dgm:pt>
    <dgm:pt modelId="{181715EE-9D61-481C-9F09-E095338E3411}" cxnId="{0A2A0431-0B9A-4F00-9895-ABF46B96ACA6}" type="sibTrans">
      <dgm:prSet/>
      <dgm:spPr/>
      <dgm:t>
        <a:bodyPr/>
        <a:lstStyle/>
        <a:p>
          <a:endParaRPr lang="zh-CN" altLang="en-US"/>
        </a:p>
      </dgm:t>
    </dgm:pt>
    <dgm:pt modelId="{0999B5EB-6DB7-48EC-917D-BB570A3C1728}">
      <dgm:prSet/>
      <dgm:spPr/>
      <dgm:t>
        <a:bodyPr/>
        <a:lstStyle/>
        <a:p>
          <a:pPr rtl="0"/>
          <a:r>
            <a:rPr lang="zh-CN" altLang="en-US" dirty="0"/>
            <a:t>桔子、苹果、香蕉、梨子</a:t>
          </a:r>
          <a:r>
            <a:rPr lang="en-US" altLang="zh-CN" dirty="0"/>
            <a:t>……</a:t>
          </a:r>
          <a:endParaRPr lang="zh-CN" dirty="0"/>
        </a:p>
      </dgm:t>
    </dgm:pt>
    <dgm:pt modelId="{0C514178-B74A-44BF-9D04-2F9BCCDD9B24}" cxnId="{CD8D1D3E-08BE-4214-9BED-05FD1A1B6368}" type="parTrans">
      <dgm:prSet/>
      <dgm:spPr/>
      <dgm:t>
        <a:bodyPr/>
        <a:lstStyle/>
        <a:p>
          <a:endParaRPr lang="zh-CN" altLang="en-US"/>
        </a:p>
      </dgm:t>
    </dgm:pt>
    <dgm:pt modelId="{A03969DA-5006-4696-A9F7-6A571517A5FE}" cxnId="{CD8D1D3E-08BE-4214-9BED-05FD1A1B6368}" type="sibTrans">
      <dgm:prSet/>
      <dgm:spPr/>
      <dgm:t>
        <a:bodyPr/>
        <a:lstStyle/>
        <a:p>
          <a:endParaRPr lang="zh-CN" altLang="en-US"/>
        </a:p>
      </dgm:t>
    </dgm:pt>
    <dgm:pt modelId="{B79DBF07-4598-4C69-BFDE-72192BE2A9C6}">
      <dgm:prSet/>
      <dgm:spPr/>
      <dgm:t>
        <a:bodyPr/>
        <a:lstStyle/>
        <a:p>
          <a:r>
            <a:rPr lang="zh-CN" altLang="en-US" dirty="0"/>
            <a:t>葡萄干、瓜子</a:t>
          </a:r>
          <a:r>
            <a:rPr lang="en-US" altLang="zh-CN" dirty="0"/>
            <a:t>……</a:t>
          </a:r>
          <a:endParaRPr lang="zh-CN" altLang="en-US" dirty="0"/>
        </a:p>
      </dgm:t>
    </dgm:pt>
    <dgm:pt modelId="{EB0D3BB4-A88D-464C-A33A-4BA4AA98FA0B}" cxnId="{66796B9E-4AB4-4D13-BE9F-CF5F39A5CFB7}" type="parTrans">
      <dgm:prSet/>
      <dgm:spPr/>
      <dgm:t>
        <a:bodyPr/>
        <a:lstStyle/>
        <a:p>
          <a:endParaRPr lang="zh-CN" altLang="en-US"/>
        </a:p>
      </dgm:t>
    </dgm:pt>
    <dgm:pt modelId="{71041920-CFE2-459F-9215-499A5CF9B5F8}" cxnId="{66796B9E-4AB4-4D13-BE9F-CF5F39A5CFB7}" type="sibTrans">
      <dgm:prSet/>
      <dgm:spPr/>
      <dgm:t>
        <a:bodyPr/>
        <a:lstStyle/>
        <a:p>
          <a:endParaRPr lang="zh-CN" altLang="en-US"/>
        </a:p>
      </dgm:t>
    </dgm:pt>
    <dgm:pt modelId="{0CF361AE-A689-498B-B78F-28DE526A2BA4}">
      <dgm:prSet/>
      <dgm:spPr/>
      <dgm:t>
        <a:bodyPr/>
        <a:lstStyle/>
        <a:p>
          <a:r>
            <a:rPr lang="en-US" altLang="zh-CN" dirty="0"/>
            <a:t>……</a:t>
          </a:r>
          <a:endParaRPr lang="zh-CN" altLang="en-US" dirty="0"/>
        </a:p>
      </dgm:t>
    </dgm:pt>
    <dgm:pt modelId="{BD62FE3E-3990-41D1-9242-6A2692736C42}" cxnId="{B3BDFFEB-3450-47C9-B2AC-59B31EABC356}" type="parTrans">
      <dgm:prSet/>
      <dgm:spPr/>
      <dgm:t>
        <a:bodyPr/>
        <a:lstStyle/>
        <a:p>
          <a:endParaRPr lang="zh-CN" altLang="en-US"/>
        </a:p>
      </dgm:t>
    </dgm:pt>
    <dgm:pt modelId="{3F675DE5-73D4-4D9E-B8F4-A768A199FA5B}" cxnId="{B3BDFFEB-3450-47C9-B2AC-59B31EABC356}" type="sibTrans">
      <dgm:prSet/>
      <dgm:spPr/>
      <dgm:t>
        <a:bodyPr/>
        <a:lstStyle/>
        <a:p>
          <a:endParaRPr lang="zh-CN" altLang="en-US"/>
        </a:p>
      </dgm:t>
    </dgm:pt>
    <dgm:pt modelId="{29387823-018E-43D1-9DDA-CC50103B97A9}" type="pres">
      <dgm:prSet presAssocID="{0F9EBA75-1735-4792-813D-B5A0B8D0E0A5}" presName="composite" presStyleCnt="0">
        <dgm:presLayoutVars>
          <dgm:chMax val="5"/>
          <dgm:dir/>
          <dgm:animLvl val="ctr"/>
          <dgm:resizeHandles val="exact"/>
        </dgm:presLayoutVars>
      </dgm:prSet>
      <dgm:spPr/>
    </dgm:pt>
    <dgm:pt modelId="{98158930-054B-4BC0-AD25-F4CEDD3CDA4F}" type="pres">
      <dgm:prSet presAssocID="{0F9EBA75-1735-4792-813D-B5A0B8D0E0A5}" presName="cycle" presStyleCnt="0"/>
      <dgm:spPr/>
    </dgm:pt>
    <dgm:pt modelId="{4D04CD5A-71E4-4FAD-BFB1-A05961C8674B}" type="pres">
      <dgm:prSet presAssocID="{0F9EBA75-1735-4792-813D-B5A0B8D0E0A5}" presName="centerShape" presStyleCnt="0"/>
      <dgm:spPr/>
    </dgm:pt>
    <dgm:pt modelId="{DA2A8E9D-96E9-4D3E-9778-0D3B4888E05F}" type="pres">
      <dgm:prSet presAssocID="{0F9EBA75-1735-4792-813D-B5A0B8D0E0A5}" presName="connSite" presStyleLbl="node1" presStyleIdx="0" presStyleCnt="5"/>
      <dgm:spPr/>
    </dgm:pt>
    <dgm:pt modelId="{BAFE2D2B-0658-4296-B2D2-8E48F3E6E367}" type="pres">
      <dgm:prSet presAssocID="{0F9EBA75-1735-4792-813D-B5A0B8D0E0A5}" presName="visible" presStyleLbl="node1" presStyleIdx="0" presStyleCnt="5" custLinFactNeighborX="-1887" custLinFactNeighborY="530"/>
      <dgm:spPr/>
    </dgm:pt>
    <dgm:pt modelId="{4DE12A20-6CF8-44CE-8AD9-02F5ED2F0951}" type="pres">
      <dgm:prSet presAssocID="{90832F3F-CFD0-4CFC-8345-DE240E352C69}" presName="Name25" presStyleLbl="parChTrans1D1" presStyleIdx="0" presStyleCnt="4"/>
      <dgm:spPr/>
    </dgm:pt>
    <dgm:pt modelId="{4FA6F8B9-B45D-4390-AB93-7A1658CCC345}" type="pres">
      <dgm:prSet presAssocID="{4D850140-F172-44AE-9536-F5787A7C7346}" presName="node" presStyleCnt="0"/>
      <dgm:spPr/>
    </dgm:pt>
    <dgm:pt modelId="{7C4C510B-AB89-4374-B1B5-FB6ED15EAFEB}" type="pres">
      <dgm:prSet presAssocID="{4D850140-F172-44AE-9536-F5787A7C7346}" presName="parentNode" presStyleLbl="node1" presStyleIdx="1" presStyleCnt="5">
        <dgm:presLayoutVars>
          <dgm:chMax val="1"/>
          <dgm:bulletEnabled val="1"/>
        </dgm:presLayoutVars>
      </dgm:prSet>
      <dgm:spPr/>
    </dgm:pt>
    <dgm:pt modelId="{C65B8433-1561-4326-A4B3-CF62B13B19AA}" type="pres">
      <dgm:prSet presAssocID="{4D850140-F172-44AE-9536-F5787A7C7346}" presName="childNode" presStyleLbl="revTx" presStyleIdx="0" presStyleCnt="0">
        <dgm:presLayoutVars>
          <dgm:bulletEnabled val="1"/>
        </dgm:presLayoutVars>
      </dgm:prSet>
      <dgm:spPr/>
    </dgm:pt>
    <dgm:pt modelId="{E3E33B1A-3ABF-4CD3-AFA6-C5292B58DB06}" type="pres">
      <dgm:prSet presAssocID="{0C514178-B74A-44BF-9D04-2F9BCCDD9B24}" presName="Name25" presStyleLbl="parChTrans1D1" presStyleIdx="1" presStyleCnt="4"/>
      <dgm:spPr/>
    </dgm:pt>
    <dgm:pt modelId="{BF2FCEBA-A6E6-44BC-97A2-5D29CC5A3F85}" type="pres">
      <dgm:prSet presAssocID="{0999B5EB-6DB7-48EC-917D-BB570A3C1728}" presName="node" presStyleCnt="0"/>
      <dgm:spPr/>
    </dgm:pt>
    <dgm:pt modelId="{E9898EDF-B4D1-4FC3-B5AE-E7826328B185}" type="pres">
      <dgm:prSet presAssocID="{0999B5EB-6DB7-48EC-917D-BB570A3C1728}" presName="parentNode" presStyleLbl="node1" presStyleIdx="2" presStyleCnt="5">
        <dgm:presLayoutVars>
          <dgm:chMax val="1"/>
          <dgm:bulletEnabled val="1"/>
        </dgm:presLayoutVars>
      </dgm:prSet>
      <dgm:spPr/>
    </dgm:pt>
    <dgm:pt modelId="{52F1FF83-6AE3-4988-A301-16CECF5DDFC8}" type="pres">
      <dgm:prSet presAssocID="{0999B5EB-6DB7-48EC-917D-BB570A3C1728}" presName="childNode" presStyleLbl="revTx" presStyleIdx="0" presStyleCnt="0">
        <dgm:presLayoutVars>
          <dgm:bulletEnabled val="1"/>
        </dgm:presLayoutVars>
      </dgm:prSet>
      <dgm:spPr/>
    </dgm:pt>
    <dgm:pt modelId="{2EDC7D68-510D-4A60-905E-8B533A4D3C94}" type="pres">
      <dgm:prSet presAssocID="{EB0D3BB4-A88D-464C-A33A-4BA4AA98FA0B}" presName="Name25" presStyleLbl="parChTrans1D1" presStyleIdx="2" presStyleCnt="4"/>
      <dgm:spPr/>
    </dgm:pt>
    <dgm:pt modelId="{F1F3D29C-4F20-48D2-9D0D-C25D8514FF64}" type="pres">
      <dgm:prSet presAssocID="{B79DBF07-4598-4C69-BFDE-72192BE2A9C6}" presName="node" presStyleCnt="0"/>
      <dgm:spPr/>
    </dgm:pt>
    <dgm:pt modelId="{1CBEBC37-17E1-4B13-B631-2DF06B981BFD}" type="pres">
      <dgm:prSet presAssocID="{B79DBF07-4598-4C69-BFDE-72192BE2A9C6}" presName="parentNode" presStyleLbl="node1" presStyleIdx="3" presStyleCnt="5">
        <dgm:presLayoutVars>
          <dgm:chMax val="1"/>
          <dgm:bulletEnabled val="1"/>
        </dgm:presLayoutVars>
      </dgm:prSet>
      <dgm:spPr/>
    </dgm:pt>
    <dgm:pt modelId="{993F279C-B4C7-4702-BEB3-C474CF453A5D}" type="pres">
      <dgm:prSet presAssocID="{B79DBF07-4598-4C69-BFDE-72192BE2A9C6}" presName="childNode" presStyleLbl="revTx" presStyleIdx="0" presStyleCnt="0">
        <dgm:presLayoutVars>
          <dgm:bulletEnabled val="1"/>
        </dgm:presLayoutVars>
      </dgm:prSet>
      <dgm:spPr/>
    </dgm:pt>
    <dgm:pt modelId="{7D41E824-58EF-48F7-87E8-4436589139C7}" type="pres">
      <dgm:prSet presAssocID="{BD62FE3E-3990-41D1-9242-6A2692736C42}" presName="Name25" presStyleLbl="parChTrans1D1" presStyleIdx="3" presStyleCnt="4"/>
      <dgm:spPr/>
    </dgm:pt>
    <dgm:pt modelId="{5F9912A0-04B8-4A79-8183-5ABBEB6EF546}" type="pres">
      <dgm:prSet presAssocID="{0CF361AE-A689-498B-B78F-28DE526A2BA4}" presName="node" presStyleCnt="0"/>
      <dgm:spPr/>
    </dgm:pt>
    <dgm:pt modelId="{60D0356C-9AFA-4C4F-A3B7-7665B9EA9813}" type="pres">
      <dgm:prSet presAssocID="{0CF361AE-A689-498B-B78F-28DE526A2BA4}" presName="parentNode" presStyleLbl="node1" presStyleIdx="4" presStyleCnt="5" custLinFactNeighborX="-7524" custLinFactNeighborY="115">
        <dgm:presLayoutVars>
          <dgm:chMax val="1"/>
          <dgm:bulletEnabled val="1"/>
        </dgm:presLayoutVars>
      </dgm:prSet>
      <dgm:spPr/>
    </dgm:pt>
    <dgm:pt modelId="{95F9B35E-29D3-4952-97BA-DC3F15EDB494}" type="pres">
      <dgm:prSet presAssocID="{0CF361AE-A689-498B-B78F-28DE526A2BA4}" presName="childNode" presStyleLbl="revTx" presStyleIdx="0" presStyleCnt="0">
        <dgm:presLayoutVars>
          <dgm:bulletEnabled val="1"/>
        </dgm:presLayoutVars>
      </dgm:prSet>
      <dgm:spPr/>
    </dgm:pt>
  </dgm:ptLst>
  <dgm:cxnLst>
    <dgm:cxn modelId="{0A2A0431-0B9A-4F00-9895-ABF46B96ACA6}" srcId="{0F9EBA75-1735-4792-813D-B5A0B8D0E0A5}" destId="{4D850140-F172-44AE-9536-F5787A7C7346}" srcOrd="0" destOrd="0" parTransId="{90832F3F-CFD0-4CFC-8345-DE240E352C69}" sibTransId="{181715EE-9D61-481C-9F09-E095338E3411}"/>
    <dgm:cxn modelId="{45F4933A-31C9-44FE-8784-EF7376F7111F}" type="presOf" srcId="{0CF361AE-A689-498B-B78F-28DE526A2BA4}" destId="{60D0356C-9AFA-4C4F-A3B7-7665B9EA9813}" srcOrd="0" destOrd="0" presId="urn:microsoft.com/office/officeart/2005/8/layout/radial2"/>
    <dgm:cxn modelId="{8CC7AA3B-B3B8-4358-9375-F9A1F72F3258}" type="presOf" srcId="{90832F3F-CFD0-4CFC-8345-DE240E352C69}" destId="{4DE12A20-6CF8-44CE-8AD9-02F5ED2F0951}" srcOrd="0" destOrd="0" presId="urn:microsoft.com/office/officeart/2005/8/layout/radial2"/>
    <dgm:cxn modelId="{CD8D1D3E-08BE-4214-9BED-05FD1A1B6368}" srcId="{0F9EBA75-1735-4792-813D-B5A0B8D0E0A5}" destId="{0999B5EB-6DB7-48EC-917D-BB570A3C1728}" srcOrd="1" destOrd="0" parTransId="{0C514178-B74A-44BF-9D04-2F9BCCDD9B24}" sibTransId="{A03969DA-5006-4696-A9F7-6A571517A5FE}"/>
    <dgm:cxn modelId="{5F450579-B1BA-4674-8ECE-210920EABC1E}" type="presOf" srcId="{0C514178-B74A-44BF-9D04-2F9BCCDD9B24}" destId="{E3E33B1A-3ABF-4CD3-AFA6-C5292B58DB06}" srcOrd="0" destOrd="0" presId="urn:microsoft.com/office/officeart/2005/8/layout/radial2"/>
    <dgm:cxn modelId="{1AF7C17F-A837-45C8-AFCE-2E7EAD3C5A2A}" type="presOf" srcId="{EB0D3BB4-A88D-464C-A33A-4BA4AA98FA0B}" destId="{2EDC7D68-510D-4A60-905E-8B533A4D3C94}" srcOrd="0" destOrd="0" presId="urn:microsoft.com/office/officeart/2005/8/layout/radial2"/>
    <dgm:cxn modelId="{B840B29C-1A20-4920-8083-581B99040A79}" type="presOf" srcId="{B79DBF07-4598-4C69-BFDE-72192BE2A9C6}" destId="{1CBEBC37-17E1-4B13-B631-2DF06B981BFD}" srcOrd="0" destOrd="0" presId="urn:microsoft.com/office/officeart/2005/8/layout/radial2"/>
    <dgm:cxn modelId="{66796B9E-4AB4-4D13-BE9F-CF5F39A5CFB7}" srcId="{0F9EBA75-1735-4792-813D-B5A0B8D0E0A5}" destId="{B79DBF07-4598-4C69-BFDE-72192BE2A9C6}" srcOrd="2" destOrd="0" parTransId="{EB0D3BB4-A88D-464C-A33A-4BA4AA98FA0B}" sibTransId="{71041920-CFE2-459F-9215-499A5CF9B5F8}"/>
    <dgm:cxn modelId="{922A68C5-8B7D-49CC-AC3A-879FF91BE6FE}" type="presOf" srcId="{BD62FE3E-3990-41D1-9242-6A2692736C42}" destId="{7D41E824-58EF-48F7-87E8-4436589139C7}" srcOrd="0" destOrd="0" presId="urn:microsoft.com/office/officeart/2005/8/layout/radial2"/>
    <dgm:cxn modelId="{1995F4CD-7621-4E7F-A86C-9E1BF2A0A97E}" type="presOf" srcId="{4D850140-F172-44AE-9536-F5787A7C7346}" destId="{7C4C510B-AB89-4374-B1B5-FB6ED15EAFEB}" srcOrd="0" destOrd="0" presId="urn:microsoft.com/office/officeart/2005/8/layout/radial2"/>
    <dgm:cxn modelId="{ADB0F2EA-C27D-44A1-9D61-19BA4F374B25}" type="presOf" srcId="{0999B5EB-6DB7-48EC-917D-BB570A3C1728}" destId="{E9898EDF-B4D1-4FC3-B5AE-E7826328B185}" srcOrd="0" destOrd="0" presId="urn:microsoft.com/office/officeart/2005/8/layout/radial2"/>
    <dgm:cxn modelId="{23E14AEB-F1AD-41C1-A0EF-090A36AC6489}" type="presOf" srcId="{0F9EBA75-1735-4792-813D-B5A0B8D0E0A5}" destId="{29387823-018E-43D1-9DDA-CC50103B97A9}" srcOrd="0" destOrd="0" presId="urn:microsoft.com/office/officeart/2005/8/layout/radial2"/>
    <dgm:cxn modelId="{B3BDFFEB-3450-47C9-B2AC-59B31EABC356}" srcId="{0F9EBA75-1735-4792-813D-B5A0B8D0E0A5}" destId="{0CF361AE-A689-498B-B78F-28DE526A2BA4}" srcOrd="3" destOrd="0" parTransId="{BD62FE3E-3990-41D1-9242-6A2692736C42}" sibTransId="{3F675DE5-73D4-4D9E-B8F4-A768A199FA5B}"/>
    <dgm:cxn modelId="{AAE95971-B882-426B-8DA7-6CF32441A982}" type="presParOf" srcId="{29387823-018E-43D1-9DDA-CC50103B97A9}" destId="{98158930-054B-4BC0-AD25-F4CEDD3CDA4F}" srcOrd="0" destOrd="0" presId="urn:microsoft.com/office/officeart/2005/8/layout/radial2"/>
    <dgm:cxn modelId="{BAF456F5-FCF3-4F84-9425-4340CCBC876B}" type="presParOf" srcId="{98158930-054B-4BC0-AD25-F4CEDD3CDA4F}" destId="{4D04CD5A-71E4-4FAD-BFB1-A05961C8674B}" srcOrd="0" destOrd="0" presId="urn:microsoft.com/office/officeart/2005/8/layout/radial2"/>
    <dgm:cxn modelId="{E140DB4C-F2C7-489D-8B20-37F78773D25A}" type="presParOf" srcId="{4D04CD5A-71E4-4FAD-BFB1-A05961C8674B}" destId="{DA2A8E9D-96E9-4D3E-9778-0D3B4888E05F}" srcOrd="0" destOrd="0" presId="urn:microsoft.com/office/officeart/2005/8/layout/radial2"/>
    <dgm:cxn modelId="{6AB9DB80-BA5F-4591-A850-081BFEAD43BA}" type="presParOf" srcId="{4D04CD5A-71E4-4FAD-BFB1-A05961C8674B}" destId="{BAFE2D2B-0658-4296-B2D2-8E48F3E6E367}" srcOrd="1" destOrd="0" presId="urn:microsoft.com/office/officeart/2005/8/layout/radial2"/>
    <dgm:cxn modelId="{50ABBEC4-30DF-4519-9AA2-0DAF6CC4697C}" type="presParOf" srcId="{98158930-054B-4BC0-AD25-F4CEDD3CDA4F}" destId="{4DE12A20-6CF8-44CE-8AD9-02F5ED2F0951}" srcOrd="1" destOrd="0" presId="urn:microsoft.com/office/officeart/2005/8/layout/radial2"/>
    <dgm:cxn modelId="{C52AA43F-718D-48BF-ABDB-F795AED323D2}" type="presParOf" srcId="{98158930-054B-4BC0-AD25-F4CEDD3CDA4F}" destId="{4FA6F8B9-B45D-4390-AB93-7A1658CCC345}" srcOrd="2" destOrd="0" presId="urn:microsoft.com/office/officeart/2005/8/layout/radial2"/>
    <dgm:cxn modelId="{EC9CB619-08A3-447A-9001-8DC88B326EDB}" type="presParOf" srcId="{4FA6F8B9-B45D-4390-AB93-7A1658CCC345}" destId="{7C4C510B-AB89-4374-B1B5-FB6ED15EAFEB}" srcOrd="0" destOrd="0" presId="urn:microsoft.com/office/officeart/2005/8/layout/radial2"/>
    <dgm:cxn modelId="{C550AADA-0B49-4851-B75C-DF9D67DB053F}" type="presParOf" srcId="{4FA6F8B9-B45D-4390-AB93-7A1658CCC345}" destId="{C65B8433-1561-4326-A4B3-CF62B13B19AA}" srcOrd="1" destOrd="0" presId="urn:microsoft.com/office/officeart/2005/8/layout/radial2"/>
    <dgm:cxn modelId="{E28DC04C-63AC-4270-B0C6-2C77804EFF1F}" type="presParOf" srcId="{98158930-054B-4BC0-AD25-F4CEDD3CDA4F}" destId="{E3E33B1A-3ABF-4CD3-AFA6-C5292B58DB06}" srcOrd="3" destOrd="0" presId="urn:microsoft.com/office/officeart/2005/8/layout/radial2"/>
    <dgm:cxn modelId="{63F720D8-BE61-46B5-B207-07BA54609C62}" type="presParOf" srcId="{98158930-054B-4BC0-AD25-F4CEDD3CDA4F}" destId="{BF2FCEBA-A6E6-44BC-97A2-5D29CC5A3F85}" srcOrd="4" destOrd="0" presId="urn:microsoft.com/office/officeart/2005/8/layout/radial2"/>
    <dgm:cxn modelId="{8683C8E3-5F38-4C9D-9F3C-51D0F3D5BA8F}" type="presParOf" srcId="{BF2FCEBA-A6E6-44BC-97A2-5D29CC5A3F85}" destId="{E9898EDF-B4D1-4FC3-B5AE-E7826328B185}" srcOrd="0" destOrd="0" presId="urn:microsoft.com/office/officeart/2005/8/layout/radial2"/>
    <dgm:cxn modelId="{90637135-53AE-4C89-9438-AFA783CF99D3}" type="presParOf" srcId="{BF2FCEBA-A6E6-44BC-97A2-5D29CC5A3F85}" destId="{52F1FF83-6AE3-4988-A301-16CECF5DDFC8}" srcOrd="1" destOrd="0" presId="urn:microsoft.com/office/officeart/2005/8/layout/radial2"/>
    <dgm:cxn modelId="{13051DB3-62D5-4DB1-9D79-5A9B6FD6ED2D}" type="presParOf" srcId="{98158930-054B-4BC0-AD25-F4CEDD3CDA4F}" destId="{2EDC7D68-510D-4A60-905E-8B533A4D3C94}" srcOrd="5" destOrd="0" presId="urn:microsoft.com/office/officeart/2005/8/layout/radial2"/>
    <dgm:cxn modelId="{82E42091-FF25-4B86-8947-5435A5B477F5}" type="presParOf" srcId="{98158930-054B-4BC0-AD25-F4CEDD3CDA4F}" destId="{F1F3D29C-4F20-48D2-9D0D-C25D8514FF64}" srcOrd="6" destOrd="0" presId="urn:microsoft.com/office/officeart/2005/8/layout/radial2"/>
    <dgm:cxn modelId="{5FA255DB-86EB-4666-8EFE-98B0732A3C07}" type="presParOf" srcId="{F1F3D29C-4F20-48D2-9D0D-C25D8514FF64}" destId="{1CBEBC37-17E1-4B13-B631-2DF06B981BFD}" srcOrd="0" destOrd="0" presId="urn:microsoft.com/office/officeart/2005/8/layout/radial2"/>
    <dgm:cxn modelId="{46EF0552-EB81-4D88-AF8B-424D85D5F22A}" type="presParOf" srcId="{F1F3D29C-4F20-48D2-9D0D-C25D8514FF64}" destId="{993F279C-B4C7-4702-BEB3-C474CF453A5D}" srcOrd="1" destOrd="0" presId="urn:microsoft.com/office/officeart/2005/8/layout/radial2"/>
    <dgm:cxn modelId="{2A6C2FCF-F614-4540-B5B1-A6457288EB80}" type="presParOf" srcId="{98158930-054B-4BC0-AD25-F4CEDD3CDA4F}" destId="{7D41E824-58EF-48F7-87E8-4436589139C7}" srcOrd="7" destOrd="0" presId="urn:microsoft.com/office/officeart/2005/8/layout/radial2"/>
    <dgm:cxn modelId="{6E7FA7A4-F399-4D3A-8FF9-DC543D8CB143}" type="presParOf" srcId="{98158930-054B-4BC0-AD25-F4CEDD3CDA4F}" destId="{5F9912A0-04B8-4A79-8183-5ABBEB6EF546}" srcOrd="8" destOrd="0" presId="urn:microsoft.com/office/officeart/2005/8/layout/radial2"/>
    <dgm:cxn modelId="{41DBF430-31A8-4575-9883-150D01A56DD0}" type="presParOf" srcId="{5F9912A0-04B8-4A79-8183-5ABBEB6EF546}" destId="{60D0356C-9AFA-4C4F-A3B7-7665B9EA9813}" srcOrd="0" destOrd="0" presId="urn:microsoft.com/office/officeart/2005/8/layout/radial2"/>
    <dgm:cxn modelId="{AEF57D9D-2BF6-406A-BC3B-E715C96E4393}" type="presParOf" srcId="{5F9912A0-04B8-4A79-8183-5ABBEB6EF546}" destId="{95F9B35E-29D3-4952-97BA-DC3F15EDB494}" srcOrd="1" destOrd="0" presId="urn:microsoft.com/office/officeart/2005/8/layout/radial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28000" cy="5418667"/>
        <a:chOff x="0" y="0"/>
        <a:chExt cx="8128000" cy="5418667"/>
      </a:xfrm>
    </dsp:grpSpPr>
    <dsp:sp modelId="{12D846F0-C7F1-4797-9E12-6E9463AC55E5}">
      <dsp:nvSpPr>
        <dsp:cNvPr id="3" name="圆角矩形 2"/>
        <dsp:cNvSpPr/>
      </dsp:nvSpPr>
      <dsp:spPr bwMode="white">
        <a:xfrm>
          <a:off x="0" y="0"/>
          <a:ext cx="8128000" cy="5418667"/>
        </a:xfrm>
        <a:prstGeom prst="roundRect">
          <a:avLst>
            <a:gd name="adj" fmla="val 10000"/>
          </a:avLst>
        </a:prstGeom>
        <a:solidFill>
          <a:schemeClr val="bg1"/>
        </a:solidFill>
      </dsp:spPr>
      <dsp:style>
        <a:lnRef idx="2">
          <a:schemeClr val="lt1"/>
        </a:lnRef>
        <a:fillRef idx="1">
          <a:schemeClr val="accent1"/>
        </a:fillRef>
        <a:effectRef idx="0">
          <a:scrgbClr r="0" g="0" b="0"/>
        </a:effectRef>
        <a:fontRef idx="minor">
          <a:schemeClr val="lt1"/>
        </a:fontRef>
      </dsp:style>
      <dsp:txBody>
        <a:bodyPr lIns="247650" tIns="247650" rIns="247650" bIns="24765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dirty="0">
              <a:solidFill>
                <a:schemeClr val="tx1"/>
              </a:solidFill>
            </a:rPr>
            <a:t>   主要内容</a:t>
          </a:r>
          <a:endParaRPr lang="zh-CN" altLang="en-US" dirty="0">
            <a:solidFill>
              <a:schemeClr val="tx1"/>
            </a:solidFill>
          </a:endParaRPr>
        </a:p>
        <a:p>
          <a:pPr lvl="1">
            <a:lnSpc>
              <a:spcPct val="100000"/>
            </a:lnSpc>
            <a:spcBef>
              <a:spcPct val="0"/>
            </a:spcBef>
            <a:spcAft>
              <a:spcPct val="15000"/>
            </a:spcAft>
            <a:buChar char="•"/>
          </a:pPr>
          <a:r>
            <a:rPr lang="zh-CN" altLang="en-US" dirty="0">
              <a:solidFill>
                <a:schemeClr val="tx1"/>
              </a:solidFill>
            </a:rPr>
            <a:t>  什么是质性研究</a:t>
          </a:r>
          <a:endParaRPr lang="zh-CN" altLang="en-US" dirty="0">
            <a:solidFill>
              <a:schemeClr val="tx1"/>
            </a:solidFill>
          </a:endParaRPr>
        </a:p>
        <a:p>
          <a:pPr lvl="1">
            <a:lnSpc>
              <a:spcPct val="100000"/>
            </a:lnSpc>
            <a:spcBef>
              <a:spcPct val="0"/>
            </a:spcBef>
            <a:spcAft>
              <a:spcPct val="15000"/>
            </a:spcAft>
            <a:buChar char="•"/>
          </a:pPr>
          <a:r>
            <a:rPr lang="zh-CN" altLang="en-US" dirty="0">
              <a:solidFill>
                <a:schemeClr val="tx1"/>
              </a:solidFill>
            </a:rPr>
            <a:t>  质性研究设计</a:t>
          </a:r>
          <a:endParaRPr lang="zh-CN" altLang="en-US" dirty="0">
            <a:solidFill>
              <a:schemeClr val="tx1"/>
            </a:solidFill>
          </a:endParaRPr>
        </a:p>
        <a:p>
          <a:pPr lvl="1">
            <a:lnSpc>
              <a:spcPct val="100000"/>
            </a:lnSpc>
            <a:spcBef>
              <a:spcPct val="0"/>
            </a:spcBef>
            <a:spcAft>
              <a:spcPct val="15000"/>
            </a:spcAft>
            <a:buChar char="•"/>
          </a:pPr>
          <a:r>
            <a:rPr lang="zh-CN" altLang="en-US" dirty="0">
              <a:solidFill>
                <a:schemeClr val="tx1"/>
              </a:solidFill>
            </a:rPr>
            <a:t>  资料收集</a:t>
          </a:r>
          <a:endParaRPr lang="zh-CN" altLang="en-US" dirty="0">
            <a:solidFill>
              <a:schemeClr val="tx1"/>
            </a:solidFill>
          </a:endParaRPr>
        </a:p>
        <a:p>
          <a:pPr lvl="1">
            <a:lnSpc>
              <a:spcPct val="100000"/>
            </a:lnSpc>
            <a:spcBef>
              <a:spcPct val="0"/>
            </a:spcBef>
            <a:spcAft>
              <a:spcPct val="15000"/>
            </a:spcAft>
            <a:buChar char="•"/>
          </a:pPr>
          <a:r>
            <a:rPr lang="zh-CN" altLang="en-US" dirty="0">
              <a:solidFill>
                <a:schemeClr val="tx1"/>
              </a:solidFill>
            </a:rPr>
            <a:t>  资料分析</a:t>
          </a:r>
        </a:p>
      </dsp:txBody>
      <dsp:txXfrm>
        <a:off x="0" y="0"/>
        <a:ext cx="8128000" cy="5418667"/>
      </dsp:txXfrm>
    </dsp:sp>
    <dsp:sp modelId="{8A33DA23-D35F-4C97-B20F-3DB91C31F1D8}">
      <dsp:nvSpPr>
        <dsp:cNvPr id="4" name="圆角矩形 3"/>
        <dsp:cNvSpPr/>
      </dsp:nvSpPr>
      <dsp:spPr bwMode="white">
        <a:xfrm>
          <a:off x="424181" y="504066"/>
          <a:ext cx="1625600" cy="4334934"/>
        </a:xfrm>
        <a:prstGeom prst="roundRect">
          <a:avLst>
            <a:gd name="adj" fmla="val 10000"/>
          </a:avLst>
        </a:prstGeom>
        <a:blipFill>
          <a:blip r:embed="rId1"/>
          <a:srcRect/>
          <a:stretch>
            <a:fillRect l="-627000" r="-627000"/>
          </a:stretch>
        </a:blipFill>
      </dsp:spPr>
      <dsp:style>
        <a:lnRef idx="2">
          <a:schemeClr val="lt1"/>
        </a:lnRef>
        <a:fillRef idx="1">
          <a:schemeClr val="accent1">
            <a:tint val="50000"/>
          </a:schemeClr>
        </a:fillRef>
        <a:effectRef idx="0">
          <a:scrgbClr r="0" g="0" b="0"/>
        </a:effectRef>
        <a:fontRef idx="minor"/>
      </dsp:style>
      <dsp:txXfrm>
        <a:off x="424181" y="504066"/>
        <a:ext cx="1625600" cy="43349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1E824-58EF-48F7-87E8-4436589139C7}">
      <dsp:nvSpPr>
        <dsp:cNvPr id="0" name=""/>
        <dsp:cNvSpPr/>
      </dsp:nvSpPr>
      <dsp:spPr>
        <a:xfrm rot="3797559">
          <a:off x="1838195" y="3706984"/>
          <a:ext cx="953878" cy="50800"/>
        </a:xfrm>
        <a:custGeom>
          <a:avLst/>
          <a:gdLst/>
          <a:ahLst/>
          <a:cxnLst/>
          <a:rect l="0" t="0" r="0" b="0"/>
          <a:pathLst>
            <a:path>
              <a:moveTo>
                <a:pt x="0" y="25400"/>
              </a:moveTo>
              <a:lnTo>
                <a:pt x="953878" y="254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DC7D68-510D-4A60-905E-8B533A4D3C94}">
      <dsp:nvSpPr>
        <dsp:cNvPr id="0" name=""/>
        <dsp:cNvSpPr/>
      </dsp:nvSpPr>
      <dsp:spPr>
        <a:xfrm rot="1311871">
          <a:off x="2412170" y="3005907"/>
          <a:ext cx="701214" cy="50800"/>
        </a:xfrm>
        <a:custGeom>
          <a:avLst/>
          <a:gdLst/>
          <a:ahLst/>
          <a:cxnLst/>
          <a:rect l="0" t="0" r="0" b="0"/>
          <a:pathLst>
            <a:path>
              <a:moveTo>
                <a:pt x="0" y="25400"/>
              </a:moveTo>
              <a:lnTo>
                <a:pt x="701214" y="254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E33B1A-3ABF-4CD3-AFA6-C5292B58DB06}">
      <dsp:nvSpPr>
        <dsp:cNvPr id="0" name=""/>
        <dsp:cNvSpPr/>
      </dsp:nvSpPr>
      <dsp:spPr>
        <a:xfrm rot="20288129">
          <a:off x="2412170" y="2201091"/>
          <a:ext cx="701214" cy="50800"/>
        </a:xfrm>
        <a:custGeom>
          <a:avLst/>
          <a:gdLst/>
          <a:ahLst/>
          <a:cxnLst/>
          <a:rect l="0" t="0" r="0" b="0"/>
          <a:pathLst>
            <a:path>
              <a:moveTo>
                <a:pt x="0" y="25400"/>
              </a:moveTo>
              <a:lnTo>
                <a:pt x="701214" y="254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E12A20-6CF8-44CE-8AD9-02F5ED2F0951}">
      <dsp:nvSpPr>
        <dsp:cNvPr id="0" name=""/>
        <dsp:cNvSpPr/>
      </dsp:nvSpPr>
      <dsp:spPr>
        <a:xfrm rot="17918399">
          <a:off x="1874847" y="1496134"/>
          <a:ext cx="979746" cy="50800"/>
        </a:xfrm>
        <a:custGeom>
          <a:avLst/>
          <a:gdLst/>
          <a:ahLst/>
          <a:cxnLst/>
          <a:rect l="0" t="0" r="0" b="0"/>
          <a:pathLst>
            <a:path>
              <a:moveTo>
                <a:pt x="0" y="25400"/>
              </a:moveTo>
              <a:lnTo>
                <a:pt x="979746" y="254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FE2D2B-0658-4296-B2D2-8E48F3E6E367}">
      <dsp:nvSpPr>
        <dsp:cNvPr id="0" name=""/>
        <dsp:cNvSpPr/>
      </dsp:nvSpPr>
      <dsp:spPr>
        <a:xfrm>
          <a:off x="755684" y="1671403"/>
          <a:ext cx="1935509" cy="19355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4C510B-AB89-4374-B1B5-FB6ED15EAFEB}">
      <dsp:nvSpPr>
        <dsp:cNvPr id="0" name=""/>
        <dsp:cNvSpPr/>
      </dsp:nvSpPr>
      <dsp:spPr>
        <a:xfrm>
          <a:off x="2297175" y="1336"/>
          <a:ext cx="1161305" cy="116130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zh-CN" altLang="en-US" sz="1500" kern="1200" dirty="0"/>
            <a:t>面粉、大米、荞麦、玉米</a:t>
          </a:r>
          <a:r>
            <a:rPr lang="en-US" altLang="zh-CN" sz="1500" kern="1200" dirty="0"/>
            <a:t>……</a:t>
          </a:r>
          <a:endParaRPr lang="zh-CN" sz="1500" kern="1200" dirty="0"/>
        </a:p>
      </dsp:txBody>
      <dsp:txXfrm>
        <a:off x="2467244" y="171405"/>
        <a:ext cx="821167" cy="821167"/>
      </dsp:txXfrm>
    </dsp:sp>
    <dsp:sp modelId="{E9898EDF-B4D1-4FC3-B5AE-E7826328B185}">
      <dsp:nvSpPr>
        <dsp:cNvPr id="0" name=""/>
        <dsp:cNvSpPr/>
      </dsp:nvSpPr>
      <dsp:spPr>
        <a:xfrm>
          <a:off x="3046397" y="1299025"/>
          <a:ext cx="1161305" cy="116130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zh-CN" altLang="en-US" sz="1500" kern="1200" dirty="0"/>
            <a:t>桔子、苹果、香蕉、梨子</a:t>
          </a:r>
          <a:r>
            <a:rPr lang="en-US" altLang="zh-CN" sz="1500" kern="1200" dirty="0"/>
            <a:t>……</a:t>
          </a:r>
          <a:endParaRPr lang="zh-CN" sz="1500" kern="1200" dirty="0"/>
        </a:p>
      </dsp:txBody>
      <dsp:txXfrm>
        <a:off x="3216466" y="1469094"/>
        <a:ext cx="821167" cy="821167"/>
      </dsp:txXfrm>
    </dsp:sp>
    <dsp:sp modelId="{1CBEBC37-17E1-4B13-B631-2DF06B981BFD}">
      <dsp:nvSpPr>
        <dsp:cNvPr id="0" name=""/>
        <dsp:cNvSpPr/>
      </dsp:nvSpPr>
      <dsp:spPr>
        <a:xfrm>
          <a:off x="3046397" y="2797468"/>
          <a:ext cx="1161305" cy="116130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zh-CN" altLang="en-US" sz="1500" kern="1200" dirty="0"/>
            <a:t>葡萄干、瓜子</a:t>
          </a:r>
          <a:r>
            <a:rPr lang="en-US" altLang="zh-CN" sz="1500" kern="1200" dirty="0"/>
            <a:t>……</a:t>
          </a:r>
          <a:endParaRPr lang="zh-CN" altLang="en-US" sz="1500" kern="1200" dirty="0"/>
        </a:p>
      </dsp:txBody>
      <dsp:txXfrm>
        <a:off x="3216466" y="2967537"/>
        <a:ext cx="821167" cy="821167"/>
      </dsp:txXfrm>
    </dsp:sp>
    <dsp:sp modelId="{60D0356C-9AFA-4C4F-A3B7-7665B9EA9813}">
      <dsp:nvSpPr>
        <dsp:cNvPr id="0" name=""/>
        <dsp:cNvSpPr/>
      </dsp:nvSpPr>
      <dsp:spPr>
        <a:xfrm>
          <a:off x="2209799" y="4096493"/>
          <a:ext cx="1161305" cy="116130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altLang="zh-CN" sz="1500" kern="1200" dirty="0"/>
            <a:t>……</a:t>
          </a:r>
          <a:endParaRPr lang="zh-CN" altLang="en-US" sz="1500" kern="1200" dirty="0"/>
        </a:p>
      </dsp:txBody>
      <dsp:txXfrm>
        <a:off x="2379868" y="4266562"/>
        <a:ext cx="821167" cy="821167"/>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stBulletLvl" val="1"/>
                <dgm:param type="txAnchorVertCh" val="mid"/>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srcNode" val="connSite"/>
              <dgm:param type="dstNode" val="parentNode"/>
              <dgm:param type="dim" val="1D"/>
              <dgm:param type="endSty" val="noArr"/>
              <dgm:param type="begPts" val="auto"/>
              <dgm:param type="endPts" val="auto"/>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4956AC01-23BC-4AD1-B5F6-FAA03DEAC3D0}" type="datetimeFigureOut">
              <a:rPr lang="zh-CN" altLang="en-US"/>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pPr>
              <a:defRPr/>
            </a:pPr>
            <a:fld id="{51BD892C-B766-4116-9250-A7262552F549}" type="slidenum">
              <a:rPr lang="zh-CN" altLang="en-US"/>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6D4891C5-AD0C-419D-9BD7-55985254AA6C}"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pPr>
              <a:defRPr/>
            </a:pPr>
            <a:fld id="{FF4A9082-8DD5-4FF3-B4E4-40A444EBD9FF}"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41987"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41988" name="灯片编号占位符 3"/>
          <p:cNvSpPr>
            <a:spLocks noGrp="1"/>
          </p:cNvSpPr>
          <p:nvPr>
            <p:ph type="sldNum" sz="quarter" idx="5"/>
          </p:nvPr>
        </p:nvSpPr>
        <p:spPr bwMode="auto">
          <a:noFill/>
          <a:ln>
            <a:miter lim="800000"/>
          </a:ln>
        </p:spPr>
        <p:txBody>
          <a:bodyPr wrap="square" numCol="1" anchorCtr="0" compatLnSpc="1"/>
          <a:lstStyle/>
          <a:p>
            <a:fld id="{1DAD813D-1C3F-407A-87D9-6991FC0754E9}" type="slidenum">
              <a:rPr lang="zh-CN" altLang="en-US" smtClean="0">
                <a:latin typeface="Arial" panose="020B0604020202020204" pitchFamily="34" charset="0"/>
              </a:rPr>
            </a:fld>
            <a:endParaRPr lang="zh-C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14" descr="未标题-2.jpg"/>
          <p:cNvPicPr>
            <a:picLocks noChangeAspect="1"/>
          </p:cNvPicPr>
          <p:nvPr userDrawn="1"/>
        </p:nvPicPr>
        <p:blipFill>
          <a:blip r:embed="rId2"/>
          <a:srcRect/>
          <a:stretch>
            <a:fillRect/>
          </a:stretch>
        </p:blipFill>
        <p:spPr bwMode="auto">
          <a:xfrm>
            <a:off x="203200" y="76200"/>
            <a:ext cx="11779251" cy="3319463"/>
          </a:xfrm>
          <a:prstGeom prst="rect">
            <a:avLst/>
          </a:prstGeom>
          <a:noFill/>
          <a:ln w="9525">
            <a:noFill/>
            <a:miter lim="800000"/>
            <a:headEnd/>
            <a:tailEnd/>
          </a:ln>
        </p:spPr>
      </p:pic>
      <p:sp>
        <p:nvSpPr>
          <p:cNvPr id="5" name="矩形 4"/>
          <p:cNvSpPr/>
          <p:nvPr userDrawn="1"/>
        </p:nvSpPr>
        <p:spPr>
          <a:xfrm>
            <a:off x="4381501" y="6286500"/>
            <a:ext cx="2318263" cy="369332"/>
          </a:xfrm>
          <a:prstGeom prst="rect">
            <a:avLst/>
          </a:prstGeom>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dirty="0">
                <a:solidFill>
                  <a:schemeClr val="accent2">
                    <a:lumMod val="50000"/>
                  </a:schemeClr>
                </a:solidFill>
                <a:latin typeface="华文行楷" panose="02010800040101010101" pitchFamily="2" charset="-122"/>
                <a:ea typeface="华文行楷" panose="02010800040101010101" pitchFamily="2" charset="-122"/>
              </a:rPr>
              <a:t>南京大学</a:t>
            </a:r>
            <a:r>
              <a:rPr lang="en-US" altLang="zh-CN" dirty="0">
                <a:solidFill>
                  <a:schemeClr val="accent2">
                    <a:lumMod val="50000"/>
                  </a:schemeClr>
                </a:solidFill>
                <a:latin typeface="华文行楷" panose="02010800040101010101" pitchFamily="2" charset="-122"/>
                <a:ea typeface="华文行楷" panose="02010800040101010101" pitchFamily="2" charset="-122"/>
              </a:rPr>
              <a:t> </a:t>
            </a:r>
            <a:r>
              <a:rPr lang="zh-CN" altLang="en-US" dirty="0">
                <a:solidFill>
                  <a:schemeClr val="accent2">
                    <a:lumMod val="50000"/>
                  </a:schemeClr>
                </a:solidFill>
                <a:latin typeface="华文行楷" panose="02010800040101010101" pitchFamily="2" charset="-122"/>
                <a:ea typeface="华文行楷" panose="02010800040101010101" pitchFamily="2" charset="-122"/>
              </a:rPr>
              <a:t>教育研究院</a:t>
            </a:r>
            <a:endParaRPr lang="zh-CN" altLang="en-US" dirty="0">
              <a:solidFill>
                <a:schemeClr val="accent2">
                  <a:lumMod val="50000"/>
                </a:schemeClr>
              </a:solidFill>
              <a:latin typeface="华文行楷" panose="02010800040101010101" pitchFamily="2" charset="-122"/>
              <a:ea typeface="华文行楷" panose="02010800040101010101" pitchFamily="2" charset="-122"/>
            </a:endParaRPr>
          </a:p>
        </p:txBody>
      </p:sp>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6" name="日期占位符 3"/>
          <p:cNvSpPr>
            <a:spLocks noGrp="1"/>
          </p:cNvSpPr>
          <p:nvPr>
            <p:ph type="dt" sz="half" idx="10"/>
          </p:nvPr>
        </p:nvSpPr>
        <p:spPr/>
        <p:txBody>
          <a:bodyPr/>
          <a:lstStyle>
            <a:lvl1pPr>
              <a:defRPr/>
            </a:lvl1pPr>
          </a:lstStyle>
          <a:p>
            <a:pPr>
              <a:defRPr/>
            </a:pPr>
            <a:fld id="{5D078DB3-8EA5-45F1-B9EA-3BDF8FC98A08}" type="datetimeFigureOut">
              <a:rPr lang="zh-CN" altLang="en-US"/>
            </a:fld>
            <a:endParaRPr lang="zh-CN" altLang="en-US"/>
          </a:p>
        </p:txBody>
      </p:sp>
      <p:sp>
        <p:nvSpPr>
          <p:cNvPr id="7" name="灯片编号占位符 5"/>
          <p:cNvSpPr>
            <a:spLocks noGrp="1"/>
          </p:cNvSpPr>
          <p:nvPr>
            <p:ph type="sldNum" sz="quarter" idx="11"/>
          </p:nvPr>
        </p:nvSpPr>
        <p:spPr>
          <a:xfrm>
            <a:off x="8096252" y="6286501"/>
            <a:ext cx="3676649" cy="365125"/>
          </a:xfrm>
        </p:spPr>
        <p:txBody>
          <a:bodyPr/>
          <a:lstStyle>
            <a:lvl1pPr>
              <a:defRPr/>
            </a:lvl1pPr>
          </a:lstStyle>
          <a:p>
            <a:pPr>
              <a:defRPr/>
            </a:pP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BB93C47-CABA-4AED-BAD8-09F40DEBF8DB}"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30F781B-9864-4F14-821C-530E75C566EE}"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685281C-C3DD-437B-8F90-09033627E15B}"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FDFBB14-F9D1-4464-8423-A5A593ADF72E}" type="slidenum">
              <a:rPr lang="zh-CN" altLang="en-US"/>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9"/>
            <a:ext cx="10972800" cy="5856287"/>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Rectangle 9"/>
          <p:cNvSpPr>
            <a:spLocks noGrp="1" noChangeArrowheads="1"/>
          </p:cNvSpPr>
          <p:nvPr>
            <p:ph type="dt" sz="half" idx="10"/>
          </p:nvPr>
        </p:nvSpPr>
        <p:spPr/>
        <p:txBody>
          <a:bodyPr/>
          <a:lstStyle>
            <a:lvl1pPr>
              <a:defRPr/>
            </a:lvl1pPr>
          </a:lstStyle>
          <a:p>
            <a:pPr>
              <a:defRPr/>
            </a:pPr>
            <a:endParaRPr lang="en-US" altLang="zh-CN"/>
          </a:p>
        </p:txBody>
      </p:sp>
      <p:sp>
        <p:nvSpPr>
          <p:cNvPr id="4" name="Rectangle 10"/>
          <p:cNvSpPr>
            <a:spLocks noGrp="1" noChangeArrowheads="1"/>
          </p:cNvSpPr>
          <p:nvPr>
            <p:ph type="ftr" sz="quarter" idx="11"/>
          </p:nvPr>
        </p:nvSpPr>
        <p:spPr/>
        <p:txBody>
          <a:bodyPr/>
          <a:lstStyle>
            <a:lvl1pPr>
              <a:defRPr/>
            </a:lvl1pPr>
          </a:lstStyle>
          <a:p>
            <a:pPr>
              <a:defRPr/>
            </a:pPr>
            <a:endParaRPr lang="en-US" altLang="zh-CN"/>
          </a:p>
        </p:txBody>
      </p:sp>
      <p:sp>
        <p:nvSpPr>
          <p:cNvPr id="5" name="Rectangle 11"/>
          <p:cNvSpPr>
            <a:spLocks noGrp="1" noChangeArrowheads="1"/>
          </p:cNvSpPr>
          <p:nvPr>
            <p:ph type="sldNum" sz="quarter" idx="12"/>
          </p:nvPr>
        </p:nvSpPr>
        <p:spPr/>
        <p:txBody>
          <a:bodyPr/>
          <a:lstStyle>
            <a:lvl1pPr>
              <a:defRPr/>
            </a:lvl1pPr>
          </a:lstStyle>
          <a:p>
            <a:fld id="{5BA6DEE0-5E6C-47E5-AA3B-612AFEF8505F}" type="slidenum">
              <a:rPr lang="en-US" altLang="zh-CN"/>
            </a:fld>
            <a:endParaRPr lang="en-US" altLang="zh-CN"/>
          </a:p>
        </p:txBody>
      </p:sp>
    </p:spTree>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590552" y="103188"/>
            <a:ext cx="10991849" cy="1314450"/>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609600" y="1600201"/>
            <a:ext cx="10972800" cy="4456113"/>
          </a:xfrm>
        </p:spPr>
        <p:txBody>
          <a:bodyPr/>
          <a:lstStyle/>
          <a:p>
            <a:pPr lvl="0"/>
            <a:endParaRPr lang="zh-CN" altLang="en-US" noProof="0"/>
          </a:p>
        </p:txBody>
      </p:sp>
      <p:sp>
        <p:nvSpPr>
          <p:cNvPr id="4" name="Rectangle 47"/>
          <p:cNvSpPr>
            <a:spLocks noGrp="1" noChangeArrowheads="1"/>
          </p:cNvSpPr>
          <p:nvPr>
            <p:ph type="dt" sz="half" idx="10"/>
          </p:nvPr>
        </p:nvSpPr>
        <p:spPr/>
        <p:txBody>
          <a:bodyPr/>
          <a:lstStyle>
            <a:lvl1pPr>
              <a:defRPr/>
            </a:lvl1pPr>
          </a:lstStyle>
          <a:p>
            <a:pPr>
              <a:defRPr/>
            </a:pPr>
            <a:endParaRPr lang="en-US" altLang="zh-CN"/>
          </a:p>
        </p:txBody>
      </p:sp>
      <p:sp>
        <p:nvSpPr>
          <p:cNvPr id="5" name="Rectangle 48"/>
          <p:cNvSpPr>
            <a:spLocks noGrp="1" noChangeArrowheads="1"/>
          </p:cNvSpPr>
          <p:nvPr>
            <p:ph type="ftr" sz="quarter" idx="11"/>
          </p:nvPr>
        </p:nvSpPr>
        <p:spPr/>
        <p:txBody>
          <a:bodyPr/>
          <a:lstStyle>
            <a:lvl1pPr>
              <a:defRPr/>
            </a:lvl1pPr>
          </a:lstStyle>
          <a:p>
            <a:pPr>
              <a:defRPr/>
            </a:pPr>
            <a:endParaRPr lang="en-US" altLang="zh-CN"/>
          </a:p>
        </p:txBody>
      </p:sp>
      <p:sp>
        <p:nvSpPr>
          <p:cNvPr id="6" name="Rectangle 49"/>
          <p:cNvSpPr>
            <a:spLocks noGrp="1" noChangeArrowheads="1"/>
          </p:cNvSpPr>
          <p:nvPr>
            <p:ph type="sldNum" sz="quarter" idx="12"/>
          </p:nvPr>
        </p:nvSpPr>
        <p:spPr/>
        <p:txBody>
          <a:bodyPr/>
          <a:lstStyle>
            <a:lvl1pPr>
              <a:defRPr/>
            </a:lvl1pPr>
          </a:lstStyle>
          <a:p>
            <a:pPr>
              <a:defRPr/>
            </a:pPr>
            <a:fld id="{7E8C71DA-B14C-473C-B194-1DA8DC233589}" type="slidenum">
              <a:rPr lang="en-US" altLang="zh-CN"/>
            </a:fld>
            <a:endParaRPr lang="en-US" altLang="zh-CN"/>
          </a:p>
        </p:txBody>
      </p:sp>
    </p:spTree>
  </p:cSld>
  <p:clrMapOvr>
    <a:masterClrMapping/>
  </p:clrMapOvr>
  <p:transition spd="slow">
    <p:pull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B42D4D9-2682-6745-8F81-40BB765417D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972D43-026B-8B45-A355-CD0B8A921422}"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lvl5pPr>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dirty="0"/>
          </a:p>
        </p:txBody>
      </p:sp>
      <p:sp>
        <p:nvSpPr>
          <p:cNvPr id="4" name="Date Placeholder 3"/>
          <p:cNvSpPr>
            <a:spLocks noGrp="1"/>
          </p:cNvSpPr>
          <p:nvPr>
            <p:ph type="dt" sz="half" idx="10"/>
          </p:nvPr>
        </p:nvSpPr>
        <p:spPr/>
        <p:txBody>
          <a:bodyPr/>
          <a:lstStyle/>
          <a:p>
            <a:fld id="{3C9C77CC-ED48-0743-97BE-9671965FD3D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66846-74C0-E54C-91AF-EBFCB7A4A3B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Line 5"/>
          <p:cNvSpPr>
            <a:spLocks noChangeShapeType="1"/>
          </p:cNvSpPr>
          <p:nvPr userDrawn="1"/>
        </p:nvSpPr>
        <p:spPr bwMode="auto">
          <a:xfrm>
            <a:off x="234951" y="817563"/>
            <a:ext cx="11722100" cy="0"/>
          </a:xfrm>
          <a:prstGeom prst="line">
            <a:avLst/>
          </a:prstGeom>
          <a:ln w="28575">
            <a:solidFill>
              <a:srgbClr val="600050"/>
            </a:solidFill>
          </a:ln>
        </p:spPr>
        <p:style>
          <a:lnRef idx="1">
            <a:schemeClr val="accent1"/>
          </a:lnRef>
          <a:fillRef idx="0">
            <a:schemeClr val="accent1"/>
          </a:fillRef>
          <a:effectRef idx="0">
            <a:schemeClr val="accent1"/>
          </a:effectRef>
          <a:fontRef idx="minor">
            <a:schemeClr val="tx1"/>
          </a:fontRef>
        </p:style>
        <p:txBody>
          <a:bodyPr/>
          <a:lstStyle/>
          <a:p>
            <a:pPr>
              <a:defRPr/>
            </a:pPr>
            <a:endParaRPr lang="en-US">
              <a:solidFill>
                <a:srgbClr val="000000"/>
              </a:solidFill>
              <a:ea typeface="宋体" panose="02010600030101010101" pitchFamily="2" charset="-122"/>
            </a:endParaRPr>
          </a:p>
        </p:txBody>
      </p:sp>
      <p:pic>
        <p:nvPicPr>
          <p:cNvPr id="5" name="图片 10" descr="未标题-1.png"/>
          <p:cNvPicPr>
            <a:picLocks noChangeAspect="1"/>
          </p:cNvPicPr>
          <p:nvPr userDrawn="1"/>
        </p:nvPicPr>
        <p:blipFill>
          <a:blip r:embed="rId2"/>
          <a:srcRect/>
          <a:stretch>
            <a:fillRect/>
          </a:stretch>
        </p:blipFill>
        <p:spPr bwMode="auto">
          <a:xfrm>
            <a:off x="285751" y="228600"/>
            <a:ext cx="1809749" cy="541338"/>
          </a:xfrm>
          <a:prstGeom prst="rect">
            <a:avLst/>
          </a:prstGeom>
          <a:noFill/>
          <a:ln w="9525">
            <a:noFill/>
            <a:miter lim="800000"/>
            <a:headEnd/>
            <a:tailEnd/>
          </a:ln>
        </p:spPr>
      </p:pic>
      <p:sp>
        <p:nvSpPr>
          <p:cNvPr id="6" name="矩形 5"/>
          <p:cNvSpPr/>
          <p:nvPr userDrawn="1"/>
        </p:nvSpPr>
        <p:spPr>
          <a:xfrm>
            <a:off x="3587751" y="3244850"/>
            <a:ext cx="184731" cy="369332"/>
          </a:xfrm>
          <a:prstGeom prst="rect">
            <a:avLst/>
          </a:prstGeom>
        </p:spPr>
        <p:txBody>
          <a:bodyPr wrap="none">
            <a:spAutoFit/>
          </a:bodyPr>
          <a:lstStyle/>
          <a:p>
            <a:pPr>
              <a:defRPr/>
            </a:pPr>
            <a:endParaRPr lang="zh-CN" altLang="en-US" dirty="0">
              <a:latin typeface="Arial" panose="020B0604020202020204" pitchFamily="34" charset="0"/>
            </a:endParaRPr>
          </a:p>
        </p:txBody>
      </p:sp>
      <p:sp>
        <p:nvSpPr>
          <p:cNvPr id="12" name="AC Banner Title"/>
          <p:cNvSpPr>
            <a:spLocks noGrp="1" noChangeArrowheads="1"/>
          </p:cNvSpPr>
          <p:nvPr>
            <p:ph type="title"/>
          </p:nvPr>
        </p:nvSpPr>
        <p:spPr bwMode="auto">
          <a:xfrm>
            <a:off x="467785" y="862013"/>
            <a:ext cx="11239500" cy="762000"/>
          </a:xfrm>
          <a:prstGeom prst="rect">
            <a:avLst/>
          </a:prstGeom>
          <a:noFill/>
          <a:ln w="12700" algn="ctr">
            <a:noFill/>
            <a:miter lim="800000"/>
          </a:ln>
        </p:spPr>
        <p:txBody>
          <a:bodyPr lIns="90000" rIns="90000" anchor="t"/>
          <a:lstStyle/>
          <a:p>
            <a:pPr lvl="0"/>
            <a:endParaRPr lang="en-US" altLang="zh-CN" dirty="0"/>
          </a:p>
        </p:txBody>
      </p:sp>
      <p:sp>
        <p:nvSpPr>
          <p:cNvPr id="13" name="Rectangle 10"/>
          <p:cNvSpPr>
            <a:spLocks noGrp="1" noChangeArrowheads="1"/>
          </p:cNvSpPr>
          <p:nvPr>
            <p:ph idx="1" hasCustomPrompt="1"/>
          </p:nvPr>
        </p:nvSpPr>
        <p:spPr bwMode="auto">
          <a:xfrm>
            <a:off x="654051" y="1674813"/>
            <a:ext cx="11051116" cy="762000"/>
          </a:xfrm>
          <a:prstGeom prst="rect">
            <a:avLst/>
          </a:prstGeom>
          <a:noFill/>
          <a:ln w="12700">
            <a:noFill/>
            <a:miter lim="800000"/>
          </a:ln>
        </p:spPr>
        <p:txBody>
          <a:bodyPr lIns="90000" rIns="90000"/>
          <a:lstStyle/>
          <a:p>
            <a:pPr lvl="0"/>
            <a:endParaRPr lang="en-US" altLang="zh-CN" noProof="0"/>
          </a:p>
          <a:p>
            <a:pPr lvl="1"/>
            <a:endParaRPr lang="en-US" altLang="ko-KR"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08DD8BD9-3C66-4E7A-84E3-44ECC1D48C56}" type="datetimeFigureOut">
              <a:rPr lang="zh-CN" altLang="en-US"/>
            </a:fld>
            <a:endParaRPr lang="zh-CN" altLang="en-US"/>
          </a:p>
        </p:txBody>
      </p:sp>
      <p:sp>
        <p:nvSpPr>
          <p:cNvPr id="5" name="页脚占位符 4"/>
          <p:cNvSpPr>
            <a:spLocks noGrp="1"/>
          </p:cNvSpPr>
          <p:nvPr>
            <p:ph type="ftr" sz="quarter" idx="11"/>
          </p:nvPr>
        </p:nvSpPr>
        <p:spPr>
          <a:xfrm>
            <a:off x="4165600" y="6357939"/>
            <a:ext cx="3860800" cy="363537"/>
          </a:xfrm>
        </p:spPr>
        <p:txBody>
          <a:bodyPr/>
          <a:lstStyle>
            <a:lvl1pPr>
              <a:defRPr/>
            </a:lvl1pPr>
          </a:lstStyle>
          <a:p>
            <a:pPr>
              <a:defRPr/>
            </a:pPr>
            <a:r>
              <a:rPr lang="zh-CN" altLang="en-US" dirty="0"/>
              <a:t>南京大学教育研究院</a:t>
            </a:r>
            <a:endParaRPr lang="zh-CN" altLang="en-US" dirty="0"/>
          </a:p>
        </p:txBody>
      </p:sp>
      <p:sp>
        <p:nvSpPr>
          <p:cNvPr id="6" name="灯片编号占位符 5"/>
          <p:cNvSpPr>
            <a:spLocks noGrp="1"/>
          </p:cNvSpPr>
          <p:nvPr>
            <p:ph type="sldNum" sz="quarter" idx="12"/>
          </p:nvPr>
        </p:nvSpPr>
        <p:spPr/>
        <p:txBody>
          <a:bodyPr/>
          <a:lstStyle>
            <a:lvl1pPr>
              <a:defRPr/>
            </a:lvl1pPr>
          </a:lstStyle>
          <a:p>
            <a:pPr>
              <a:defRPr/>
            </a:pPr>
            <a:fld id="{3A96DF75-D273-4503-815F-4916985A9F24}"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284BA1F5-A076-4FC9-8775-33FC5C246B11}"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EBBE233-4755-49C4-9C54-AC1FCD39620E}"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5FD982C3-D1E5-4620-9023-742A2A294800}"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9F97284F-4440-43BB-A434-60F29FDB56EA}"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D05F0872-2424-4DDC-919B-0596D2D1BC29}"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14381B19-0405-4BEB-A6B5-C44356755A3B}"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F61506C-F3E3-4012-B9C2-897DD2F57EEB}"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2C93FD9E-FEA0-45D8-80C9-3EDB2D762287}"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76C984FF-1A23-4C2F-AA9A-004B0C7F275C}"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93B2CC4-0DE5-4349-85E0-D2DBAC3E2C66}"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D7E403F2-AADA-4BC2-854A-B13ADDB48065}"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3849E4B-9FCA-4899-A062-66B771310CB6}"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609600" y="1600201"/>
            <a:ext cx="10972800" cy="4525963"/>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a:defRPr/>
            </a:pPr>
            <a:fld id="{764BA658-9422-48C4-954D-A348CC84E8A6}" type="datetimeFigureOut">
              <a:rPr lang="zh-CN" altLang="en-US"/>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a:defRPr/>
            </a:pPr>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a:defRPr/>
            </a:pPr>
            <a:fld id="{60B0B12B-154F-4C52-AABF-0613DA5BBE0D}"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www.focusforums.net/" TargetMode="Externa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1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0.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1.pn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ctrTitle"/>
          </p:nvPr>
        </p:nvSpPr>
        <p:spPr>
          <a:xfrm>
            <a:off x="623392" y="3861048"/>
            <a:ext cx="11305256" cy="1470025"/>
          </a:xfrm>
        </p:spPr>
        <p:txBody>
          <a:bodyPr/>
          <a:lstStyle/>
          <a:p>
            <a:pPr eaLnBrk="1" hangingPunct="1"/>
            <a:r>
              <a:rPr lang="zh-CN" altLang="en-US" sz="4000" b="1" dirty="0"/>
              <a:t>质性研究方法（</a:t>
            </a:r>
            <a:r>
              <a:rPr lang="en-US" altLang="zh-CN" sz="4000" dirty="0"/>
              <a:t> qualitative research </a:t>
            </a:r>
            <a:r>
              <a:rPr lang="zh-CN" altLang="en-US" sz="4000" b="1" dirty="0"/>
              <a:t>）与范例分析</a:t>
            </a:r>
            <a:br>
              <a:rPr lang="en-US" altLang="zh-CN" sz="4000" b="1" dirty="0"/>
            </a:br>
            <a:r>
              <a:rPr lang="zh-CN" altLang="en-US" sz="2800" b="1" dirty="0">
                <a:latin typeface="仿宋" panose="02010609060101010101" pitchFamily="49" charset="-122"/>
                <a:ea typeface="仿宋" panose="02010609060101010101" pitchFamily="49" charset="-122"/>
              </a:rPr>
              <a:t>余秀兰</a:t>
            </a:r>
            <a:endParaRPr lang="zh-CN" altLang="en-US" sz="2800" b="1" dirty="0">
              <a:latin typeface="仿宋" panose="02010609060101010101" pitchFamily="49" charset="-122"/>
              <a:ea typeface="仿宋" panose="02010609060101010101" pitchFamily="49" charset="-122"/>
            </a:endParaRPr>
          </a:p>
        </p:txBody>
      </p:sp>
      <p:sp>
        <p:nvSpPr>
          <p:cNvPr id="5123" name="副标题 2"/>
          <p:cNvSpPr>
            <a:spLocks noGrp="1"/>
          </p:cNvSpPr>
          <p:nvPr>
            <p:ph type="subTitle" idx="1"/>
          </p:nvPr>
        </p:nvSpPr>
        <p:spPr>
          <a:xfrm>
            <a:off x="2927648" y="5445224"/>
            <a:ext cx="6192688" cy="936104"/>
          </a:xfrm>
        </p:spPr>
        <p:txBody>
          <a:bodyPr/>
          <a:lstStyle/>
          <a:p>
            <a:pPr eaLnBrk="1" hangingPunct="1"/>
            <a:r>
              <a:rPr lang="en-US" altLang="zh-CN" sz="2400" b="1" dirty="0">
                <a:solidFill>
                  <a:srgbClr val="898989"/>
                </a:solidFill>
              </a:rPr>
              <a:t>2023</a:t>
            </a:r>
            <a:r>
              <a:rPr lang="zh-CN" altLang="en-US" sz="2400" b="1" dirty="0">
                <a:solidFill>
                  <a:srgbClr val="898989"/>
                </a:solidFill>
              </a:rPr>
              <a:t>年</a:t>
            </a:r>
            <a:r>
              <a:rPr lang="en-US" altLang="zh-CN" sz="2400" b="1" dirty="0">
                <a:solidFill>
                  <a:srgbClr val="898989"/>
                </a:solidFill>
              </a:rPr>
              <a:t>10</a:t>
            </a:r>
            <a:r>
              <a:rPr lang="zh-CN" altLang="en-US" sz="2400" b="1" dirty="0">
                <a:solidFill>
                  <a:srgbClr val="898989"/>
                </a:solidFill>
              </a:rPr>
              <a:t>月</a:t>
            </a:r>
            <a:r>
              <a:rPr lang="en-US" altLang="zh-CN" sz="2400" b="1" dirty="0">
                <a:solidFill>
                  <a:srgbClr val="898989"/>
                </a:solidFill>
              </a:rPr>
              <a:t>24</a:t>
            </a:r>
            <a:r>
              <a:rPr lang="zh-CN" altLang="en-US" sz="2400" b="1" dirty="0">
                <a:solidFill>
                  <a:srgbClr val="898989"/>
                </a:solidFill>
              </a:rPr>
              <a:t>日</a:t>
            </a:r>
            <a:endParaRPr lang="en-US" altLang="zh-CN" sz="2400" b="1" dirty="0">
              <a:solidFill>
                <a:srgbClr val="89898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562050" y="2420888"/>
            <a:ext cx="10801200" cy="4311352"/>
          </a:xfrm>
        </p:spPr>
        <p:txBody>
          <a:bodyPr>
            <a:normAutofit/>
          </a:bodyPr>
          <a:lstStyle/>
          <a:p>
            <a:pPr eaLnBrk="1" hangingPunct="1"/>
            <a:r>
              <a:rPr lang="zh-CN" altLang="en-US" dirty="0">
                <a:solidFill>
                  <a:schemeClr val="hlink"/>
                </a:solidFill>
                <a:latin typeface="楷体" panose="02010609060101010101" pitchFamily="49" charset="-122"/>
                <a:ea typeface="楷体" panose="02010609060101010101" pitchFamily="49" charset="-122"/>
              </a:rPr>
              <a:t>形成研究问题</a:t>
            </a:r>
            <a:r>
              <a:rPr lang="zh-CN" altLang="en-US" dirty="0">
                <a:latin typeface="楷体" panose="02010609060101010101" pitchFamily="49" charset="-122"/>
                <a:ea typeface="楷体" panose="02010609060101010101" pitchFamily="49" charset="-122"/>
              </a:rPr>
              <a:t>：家庭背景是否影响学生学业表现？</a:t>
            </a:r>
            <a:endParaRPr lang="zh-CN" altLang="en-US" dirty="0">
              <a:latin typeface="楷体" panose="02010609060101010101" pitchFamily="49" charset="-122"/>
              <a:ea typeface="楷体" panose="02010609060101010101" pitchFamily="49" charset="-122"/>
            </a:endParaRPr>
          </a:p>
          <a:p>
            <a:pPr eaLnBrk="1" hangingPunct="1">
              <a:buFont typeface="Wingdings" panose="05000000000000000000" pitchFamily="2" charset="2"/>
              <a:buNone/>
            </a:pPr>
            <a:r>
              <a:rPr lang="zh-CN" altLang="en-US" dirty="0">
                <a:solidFill>
                  <a:schemeClr val="hlink"/>
                </a:solidFill>
                <a:latin typeface="楷体" panose="02010609060101010101" pitchFamily="49" charset="-122"/>
                <a:ea typeface="楷体" panose="02010609060101010101" pitchFamily="49" charset="-122"/>
              </a:rPr>
              <a:t>自变量</a:t>
            </a:r>
            <a:r>
              <a:rPr lang="zh-CN" altLang="en-US" dirty="0">
                <a:latin typeface="楷体" panose="02010609060101010101" pitchFamily="49" charset="-122"/>
                <a:ea typeface="楷体" panose="02010609060101010101" pitchFamily="49" charset="-122"/>
              </a:rPr>
              <a:t>：“家庭背景”</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父母受教育程度、父母职业、家庭经济状况、家庭学习环境、亲子互动、课外辅导等</a:t>
            </a:r>
            <a:endParaRPr lang="zh-CN" altLang="en-US" dirty="0">
              <a:latin typeface="楷体" panose="02010609060101010101" pitchFamily="49" charset="-122"/>
              <a:ea typeface="楷体" panose="02010609060101010101" pitchFamily="49" charset="-122"/>
            </a:endParaRPr>
          </a:p>
          <a:p>
            <a:pPr eaLnBrk="1" hangingPunct="1">
              <a:buFont typeface="Wingdings" panose="05000000000000000000" pitchFamily="2" charset="2"/>
              <a:buNone/>
            </a:pPr>
            <a:r>
              <a:rPr lang="zh-CN" altLang="en-US" dirty="0">
                <a:solidFill>
                  <a:schemeClr val="hlink"/>
                </a:solidFill>
                <a:latin typeface="楷体" panose="02010609060101010101" pitchFamily="49" charset="-122"/>
                <a:ea typeface="楷体" panose="02010609060101010101" pitchFamily="49" charset="-122"/>
              </a:rPr>
              <a:t>因变量</a:t>
            </a:r>
            <a:r>
              <a:rPr lang="zh-CN" altLang="en-US" dirty="0">
                <a:latin typeface="楷体" panose="02010609060101010101" pitchFamily="49" charset="-122"/>
                <a:ea typeface="楷体" panose="02010609060101010101" pitchFamily="49" charset="-122"/>
              </a:rPr>
              <a:t>：“学业表现”</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考试成绩、平时考核结果、教师评价、学生评价、家长评价、奖惩次数等</a:t>
            </a:r>
            <a:endParaRPr lang="zh-CN" altLang="en-US" dirty="0">
              <a:latin typeface="楷体" panose="02010609060101010101" pitchFamily="49" charset="-122"/>
              <a:ea typeface="楷体" panose="02010609060101010101" pitchFamily="49" charset="-122"/>
            </a:endParaRPr>
          </a:p>
          <a:p>
            <a:pPr eaLnBrk="1" hangingPunct="1">
              <a:buFont typeface="Wingdings" panose="05000000000000000000" pitchFamily="2" charset="2"/>
              <a:buNone/>
            </a:pPr>
            <a:r>
              <a:rPr lang="zh-CN" altLang="en-US" dirty="0">
                <a:solidFill>
                  <a:schemeClr val="hlink"/>
                </a:solidFill>
                <a:latin typeface="楷体" panose="02010609060101010101" pitchFamily="49" charset="-122"/>
                <a:ea typeface="楷体" panose="02010609060101010101" pitchFamily="49" charset="-122"/>
              </a:rPr>
              <a:t>关系</a:t>
            </a:r>
            <a:r>
              <a:rPr lang="zh-CN" altLang="en-US" dirty="0">
                <a:latin typeface="楷体" panose="02010609060101010101" pitchFamily="49" charset="-122"/>
                <a:ea typeface="楷体" panose="02010609060101010101" pitchFamily="49" charset="-122"/>
              </a:rPr>
              <a:t>：正相关、负相关</a:t>
            </a:r>
            <a:endParaRPr lang="en-US" altLang="zh-CN" sz="2800" dirty="0">
              <a:latin typeface="楷体_GB2312" pitchFamily="49" charset="-122"/>
              <a:ea typeface="楷体_GB2312" pitchFamily="49" charset="-122"/>
            </a:endParaRPr>
          </a:p>
        </p:txBody>
      </p:sp>
      <p:sp>
        <p:nvSpPr>
          <p:cNvPr id="2" name="矩形 1"/>
          <p:cNvSpPr/>
          <p:nvPr/>
        </p:nvSpPr>
        <p:spPr>
          <a:xfrm>
            <a:off x="2639616" y="945716"/>
            <a:ext cx="6391493" cy="701731"/>
          </a:xfrm>
          <a:prstGeom prst="rect">
            <a:avLst/>
          </a:prstGeom>
        </p:spPr>
        <p:txBody>
          <a:bodyPr wrap="none">
            <a:spAutoFit/>
          </a:bodyPr>
          <a:lstStyle/>
          <a:p>
            <a:pPr marL="0" indent="0" eaLnBrk="1" hangingPunct="1">
              <a:lnSpc>
                <a:spcPct val="90000"/>
              </a:lnSpc>
              <a:buNone/>
            </a:pPr>
            <a:r>
              <a:rPr lang="zh-CN" altLang="en-US" sz="4400" dirty="0">
                <a:solidFill>
                  <a:srgbClr val="C00000"/>
                </a:solidFill>
                <a:latin typeface="楷体" panose="02010609060101010101" pitchFamily="49" charset="-122"/>
                <a:ea typeface="楷体" panose="02010609060101010101" pitchFamily="49" charset="-122"/>
              </a:rPr>
              <a:t>举例：贫困生的学业问题</a:t>
            </a:r>
            <a:endParaRPr lang="zh-CN" altLang="en-US" sz="4400" dirty="0">
              <a:solidFill>
                <a:srgbClr val="C00000"/>
              </a:solidFill>
              <a:latin typeface="楷体" panose="02010609060101010101" pitchFamily="49" charset="-122"/>
              <a:ea typeface="楷体" panose="02010609060101010101" pitchFamily="49" charset="-122"/>
            </a:endParaRPr>
          </a:p>
        </p:txBody>
      </p:sp>
      <p:sp>
        <p:nvSpPr>
          <p:cNvPr id="5" name="矩形 4"/>
          <p:cNvSpPr/>
          <p:nvPr/>
        </p:nvSpPr>
        <p:spPr>
          <a:xfrm>
            <a:off x="335360" y="1772816"/>
            <a:ext cx="2031325" cy="590931"/>
          </a:xfrm>
          <a:prstGeom prst="rect">
            <a:avLst/>
          </a:prstGeom>
        </p:spPr>
        <p:txBody>
          <a:bodyPr wrap="none">
            <a:spAutoFit/>
          </a:bodyPr>
          <a:lstStyle/>
          <a:p>
            <a:pPr marL="0" indent="0" eaLnBrk="1" hangingPunct="1">
              <a:lnSpc>
                <a:spcPct val="90000"/>
              </a:lnSpc>
              <a:buNone/>
            </a:pPr>
            <a:r>
              <a:rPr lang="zh-CN" altLang="en-US" sz="3600" b="1" dirty="0">
                <a:solidFill>
                  <a:srgbClr val="C00000"/>
                </a:solidFill>
                <a:latin typeface="楷体" panose="02010609060101010101" pitchFamily="49" charset="-122"/>
                <a:ea typeface="楷体" panose="02010609060101010101" pitchFamily="49" charset="-122"/>
              </a:rPr>
              <a:t>定量研究</a:t>
            </a:r>
            <a:endParaRPr lang="zh-CN" altLang="en-US" sz="3600" b="1" dirty="0">
              <a:solidFill>
                <a:srgbClr val="C00000"/>
              </a:solidFill>
              <a:latin typeface="楷体" panose="02010609060101010101" pitchFamily="49" charset="-122"/>
              <a:ea typeface="楷体" panose="02010609060101010101" pitchFamily="49" charset="-122"/>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内容占位符 2"/>
          <p:cNvSpPr>
            <a:spLocks noGrp="1"/>
          </p:cNvSpPr>
          <p:nvPr>
            <p:ph idx="1"/>
          </p:nvPr>
        </p:nvSpPr>
        <p:spPr>
          <a:xfrm>
            <a:off x="1703512" y="908721"/>
            <a:ext cx="8784976" cy="2016224"/>
          </a:xfrm>
        </p:spPr>
        <p:txBody>
          <a:bodyPr/>
          <a:lstStyle/>
          <a:p>
            <a:pPr>
              <a:buFont typeface="Wingdings" panose="05000000000000000000" pitchFamily="2" charset="2"/>
              <a:buNone/>
            </a:pPr>
            <a:r>
              <a:rPr lang="en-US" altLang="zh-CN" dirty="0"/>
              <a:t>(5)</a:t>
            </a:r>
            <a:r>
              <a:rPr lang="zh-CN" altLang="en-US" dirty="0"/>
              <a:t>发展命题</a:t>
            </a:r>
            <a:endParaRPr lang="en-US" altLang="zh-CN" dirty="0"/>
          </a:p>
          <a:p>
            <a:pPr lvl="1">
              <a:buFont typeface="Wingdings" panose="05000000000000000000" pitchFamily="2" charset="2"/>
              <a:buNone/>
            </a:pPr>
            <a:r>
              <a:rPr lang="zh-CN" altLang="en-US" dirty="0"/>
              <a:t>   提出命题，或提出一组相关的陈述，以反映本研究的发现与结论</a:t>
            </a:r>
            <a:r>
              <a:rPr lang="en-US" altLang="zh-CN" dirty="0"/>
              <a:t>.</a:t>
            </a:r>
            <a:r>
              <a:rPr lang="zh-CN" altLang="en-US" dirty="0"/>
              <a:t>事实上上面的各种分析都是在发展命题。再举一个一般性的例子</a:t>
            </a:r>
            <a:endParaRPr lang="en-US" altLang="zh-CN" dirty="0"/>
          </a:p>
          <a:p>
            <a:pPr marL="457200" lvl="1" indent="0">
              <a:buNone/>
            </a:pPr>
            <a:endParaRPr lang="zh-CN" altLang="en-US" dirty="0">
              <a:latin typeface="楷体" panose="02010609060101010101" pitchFamily="49" charset="-122"/>
              <a:ea typeface="楷体" panose="02010609060101010101" pitchFamily="49" charset="-122"/>
            </a:endParaRPr>
          </a:p>
        </p:txBody>
      </p:sp>
      <p:sp>
        <p:nvSpPr>
          <p:cNvPr id="2" name="矩形 1"/>
          <p:cNvSpPr/>
          <p:nvPr/>
        </p:nvSpPr>
        <p:spPr>
          <a:xfrm>
            <a:off x="1880320" y="3068960"/>
            <a:ext cx="8640960" cy="3416320"/>
          </a:xfrm>
          <a:prstGeom prst="rect">
            <a:avLst/>
          </a:prstGeom>
        </p:spPr>
        <p:txBody>
          <a:bodyPr wrap="square">
            <a:spAutoFit/>
          </a:bodyPr>
          <a:lstStyle/>
          <a:p>
            <a:pPr>
              <a:buFont typeface="Wingdings" panose="05000000000000000000" pitchFamily="2" charset="2"/>
              <a:buNone/>
            </a:pPr>
            <a:r>
              <a:rPr lang="zh-CN" altLang="en-US" sz="2400" b="1" dirty="0">
                <a:solidFill>
                  <a:srgbClr val="FF0000"/>
                </a:solidFill>
                <a:latin typeface="楷体" panose="02010609060101010101" pitchFamily="49" charset="-122"/>
                <a:ea typeface="楷体" panose="02010609060101010101" pitchFamily="49" charset="-122"/>
              </a:rPr>
              <a:t>例</a:t>
            </a:r>
            <a:r>
              <a:rPr lang="en-US" altLang="zh-CN" sz="2400" b="1" dirty="0">
                <a:solidFill>
                  <a:srgbClr val="FF0000"/>
                </a:solidFill>
                <a:latin typeface="楷体" panose="02010609060101010101" pitchFamily="49" charset="-122"/>
                <a:ea typeface="楷体" panose="02010609060101010101" pitchFamily="49" charset="-122"/>
              </a:rPr>
              <a:t>：Kell(1990)</a:t>
            </a:r>
            <a:r>
              <a:rPr lang="zh-CN" altLang="en-US" sz="2400" b="1" dirty="0">
                <a:solidFill>
                  <a:srgbClr val="FF0000"/>
                </a:solidFill>
                <a:latin typeface="楷体" panose="02010609060101010101" pitchFamily="49" charset="-122"/>
                <a:ea typeface="楷体" panose="02010609060101010101" pitchFamily="49" charset="-122"/>
              </a:rPr>
              <a:t>关于计算机对班级教学影响的多个案研究</a:t>
            </a:r>
            <a:endParaRPr lang="en-US" altLang="zh-CN" sz="2400" b="1" dirty="0">
              <a:solidFill>
                <a:srgbClr val="FF0000"/>
              </a:solidFill>
              <a:latin typeface="楷体" panose="02010609060101010101" pitchFamily="49" charset="-122"/>
              <a:ea typeface="楷体" panose="02010609060101010101" pitchFamily="49" charset="-122"/>
            </a:endParaRPr>
          </a:p>
          <a:p>
            <a:pPr>
              <a:buFont typeface="Wingdings" panose="05000000000000000000" pitchFamily="2" charset="2"/>
              <a:buNone/>
            </a:pPr>
            <a:r>
              <a:rPr lang="en-US" altLang="zh-CN" sz="2400" dirty="0">
                <a:latin typeface="楷体" panose="02010609060101010101" pitchFamily="49" charset="-122"/>
                <a:ea typeface="楷体" panose="02010609060101010101" pitchFamily="49" charset="-122"/>
              </a:rPr>
              <a:t>   （1）</a:t>
            </a:r>
            <a:r>
              <a:rPr lang="zh-CN" altLang="en-US" sz="2400" dirty="0">
                <a:latin typeface="楷体" panose="02010609060101010101" pitchFamily="49" charset="-122"/>
                <a:ea typeface="楷体" panose="02010609060101010101" pitchFamily="49" charset="-122"/>
              </a:rPr>
              <a:t>第一次分析会议时，田野工作者们把每一个案有关的命题写在索引卡上，并与研究问题连结在一起。然后依主题将命题汇集起来，并附上证据。命题如：</a:t>
            </a:r>
            <a:endParaRPr lang="en-US" altLang="zh-CN" sz="2400" dirty="0">
              <a:latin typeface="楷体" panose="02010609060101010101" pitchFamily="49" charset="-122"/>
              <a:ea typeface="楷体" panose="02010609060101010101" pitchFamily="49" charset="-122"/>
            </a:endParaRPr>
          </a:p>
          <a:p>
            <a:pPr>
              <a:buFont typeface="Wingdings" panose="05000000000000000000" pitchFamily="2" charset="2"/>
              <a:buNone/>
            </a:pPr>
            <a:r>
              <a:rPr lang="en-US" altLang="zh-CN" sz="2400" dirty="0">
                <a:latin typeface="楷体" panose="02010609060101010101" pitchFamily="49" charset="-122"/>
                <a:ea typeface="楷体" panose="02010609060101010101" pitchFamily="49" charset="-122"/>
              </a:rPr>
              <a:t>      A.</a:t>
            </a:r>
            <a:r>
              <a:rPr lang="zh-CN" altLang="en-US" sz="2400" dirty="0">
                <a:solidFill>
                  <a:srgbClr val="FF0000"/>
                </a:solidFill>
                <a:latin typeface="楷体" panose="02010609060101010101" pitchFamily="49" charset="-122"/>
                <a:ea typeface="楷体" panose="02010609060101010101" pitchFamily="49" charset="-122"/>
              </a:rPr>
              <a:t>老师们对计算机软件的偏好，大大受到他们阅读方面理论取向的影响，如：自然拼读教学法或全语言教学理论</a:t>
            </a:r>
            <a:endParaRPr lang="en-US" altLang="zh-CN" sz="2400" dirty="0">
              <a:solidFill>
                <a:srgbClr val="FF0000"/>
              </a:solidFill>
              <a:latin typeface="楷体" panose="02010609060101010101" pitchFamily="49" charset="-122"/>
              <a:ea typeface="楷体" panose="02010609060101010101" pitchFamily="49" charset="-122"/>
            </a:endParaRPr>
          </a:p>
          <a:p>
            <a:pPr>
              <a:buFont typeface="Wingdings" panose="05000000000000000000" pitchFamily="2" charset="2"/>
              <a:buNone/>
            </a:pPr>
            <a:r>
              <a:rPr lang="en-US" altLang="zh-CN" sz="2400" dirty="0">
                <a:latin typeface="楷体" panose="02010609060101010101" pitchFamily="49" charset="-122"/>
                <a:ea typeface="楷体" panose="02010609060101010101" pitchFamily="49" charset="-122"/>
              </a:rPr>
              <a:t>      B.</a:t>
            </a:r>
            <a:r>
              <a:rPr lang="zh-CN" altLang="en-US" sz="2400" dirty="0">
                <a:solidFill>
                  <a:srgbClr val="FF0000"/>
                </a:solidFill>
                <a:latin typeface="楷体" panose="02010609060101010101" pitchFamily="49" charset="-122"/>
                <a:ea typeface="楷体" panose="02010609060101010101" pitchFamily="49" charset="-122"/>
              </a:rPr>
              <a:t>透过计算机应用，促进了个别化学习、自我引导、合作教学与同侪教学等活动，也可能使得这些学习风格转化为其他的班级活动</a:t>
            </a:r>
            <a:endParaRPr lang="en-US" altLang="zh-CN" sz="2400" dirty="0">
              <a:solidFill>
                <a:srgbClr val="FF0000"/>
              </a:solidFill>
              <a:latin typeface="楷体" panose="02010609060101010101" pitchFamily="49" charset="-122"/>
              <a:ea typeface="楷体" panose="02010609060101010101" pitchFamily="49" charset="-122"/>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内容占位符 2"/>
          <p:cNvSpPr>
            <a:spLocks noGrp="1"/>
          </p:cNvSpPr>
          <p:nvPr>
            <p:ph idx="1"/>
          </p:nvPr>
        </p:nvSpPr>
        <p:spPr>
          <a:xfrm>
            <a:off x="1533912" y="980729"/>
            <a:ext cx="9134088" cy="4129509"/>
          </a:xfrm>
        </p:spPr>
        <p:txBody>
          <a:bodyPr>
            <a:normAutofit/>
          </a:bodyPr>
          <a:lstStyle/>
          <a:p>
            <a:pPr>
              <a:buFont typeface="Wingdings" panose="05000000000000000000" pitchFamily="2" charset="2"/>
              <a:buNone/>
            </a:pPr>
            <a:r>
              <a:rPr lang="en-US" altLang="zh-CN" sz="2400" dirty="0">
                <a:latin typeface="楷体" panose="02010609060101010101" pitchFamily="49" charset="-122"/>
                <a:ea typeface="楷体" panose="02010609060101010101" pitchFamily="49" charset="-122"/>
              </a:rPr>
              <a:t>（2）</a:t>
            </a:r>
            <a:r>
              <a:rPr lang="zh-CN" altLang="en-US" sz="2400" dirty="0">
                <a:latin typeface="楷体" panose="02010609060101010101" pitchFamily="49" charset="-122"/>
                <a:ea typeface="楷体" panose="02010609060101010101" pitchFamily="49" charset="-122"/>
              </a:rPr>
              <a:t>分析者为每一命题写出各个案支持的程度：</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非常支持</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尚可</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中立</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或</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反对</a:t>
            </a:r>
            <a:r>
              <a:rPr lang="en-US" altLang="zh-CN" sz="2400" dirty="0">
                <a:latin typeface="楷体" panose="02010609060101010101" pitchFamily="49" charset="-122"/>
                <a:ea typeface="楷体" panose="02010609060101010101" pitchFamily="49" charset="-122"/>
              </a:rPr>
              <a:t>”</a:t>
            </a:r>
            <a:endParaRPr lang="en-US" altLang="zh-CN" sz="2400" dirty="0">
              <a:latin typeface="楷体" panose="02010609060101010101" pitchFamily="49" charset="-122"/>
              <a:ea typeface="楷体" panose="02010609060101010101" pitchFamily="49" charset="-122"/>
            </a:endParaRPr>
          </a:p>
          <a:p>
            <a:pPr>
              <a:buFont typeface="Wingdings" panose="05000000000000000000" pitchFamily="2" charset="2"/>
              <a:buNone/>
            </a:pPr>
            <a:r>
              <a:rPr lang="en-US" altLang="zh-CN" sz="2400" dirty="0">
                <a:latin typeface="楷体" panose="02010609060101010101" pitchFamily="49" charset="-122"/>
                <a:ea typeface="楷体" panose="02010609060101010101" pitchFamily="49" charset="-122"/>
              </a:rPr>
              <a:t>（3）</a:t>
            </a:r>
            <a:r>
              <a:rPr lang="zh-CN" altLang="en-US" sz="2400" dirty="0">
                <a:latin typeface="楷体" panose="02010609060101010101" pitchFamily="49" charset="-122"/>
                <a:ea typeface="楷体" panose="02010609060101010101" pitchFamily="49" charset="-122"/>
              </a:rPr>
              <a:t>经过下一轮资料收集（为遗漏与模糊的资料补充）之后，修改原来的命题。</a:t>
            </a:r>
            <a:endParaRPr lang="en-US" altLang="zh-CN" sz="2400" dirty="0">
              <a:latin typeface="楷体" panose="02010609060101010101" pitchFamily="49" charset="-122"/>
              <a:ea typeface="楷体" panose="02010609060101010101" pitchFamily="49" charset="-122"/>
            </a:endParaRPr>
          </a:p>
          <a:p>
            <a:pPr>
              <a:buFont typeface="Wingdings" panose="05000000000000000000" pitchFamily="2" charset="2"/>
              <a:buNone/>
              <a:defRPr/>
            </a:pPr>
            <a:r>
              <a:rPr lang="en-US" altLang="zh-CN" sz="2400" dirty="0">
                <a:latin typeface="楷体" panose="02010609060101010101" pitchFamily="49" charset="-122"/>
                <a:ea typeface="楷体" panose="02010609060101010101" pitchFamily="49" charset="-122"/>
              </a:rPr>
              <a:t>（4）</a:t>
            </a:r>
            <a:r>
              <a:rPr lang="zh-CN" altLang="en-US" sz="2400" dirty="0">
                <a:latin typeface="楷体" panose="02010609060101010101" pitchFamily="49" charset="-122"/>
                <a:ea typeface="楷体" panose="02010609060101010101" pitchFamily="49" charset="-122"/>
              </a:rPr>
              <a:t>为上述每一个命题作出一个矩阵表，</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列</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写上每校、每位老师，</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栏</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填入支持与反对此命题的资料。结果发现上述第</a:t>
            </a:r>
            <a:r>
              <a:rPr lang="en-US" altLang="zh-CN" sz="2400" dirty="0">
                <a:latin typeface="楷体" panose="02010609060101010101" pitchFamily="49" charset="-122"/>
                <a:ea typeface="楷体" panose="02010609060101010101" pitchFamily="49" charset="-122"/>
              </a:rPr>
              <a:t>2</a:t>
            </a:r>
            <a:r>
              <a:rPr lang="zh-CN" altLang="en-US" sz="2400" dirty="0">
                <a:latin typeface="楷体" panose="02010609060101010101" pitchFamily="49" charset="-122"/>
                <a:ea typeface="楷体" panose="02010609060101010101" pitchFamily="49" charset="-122"/>
              </a:rPr>
              <a:t>项命题未得到支持。</a:t>
            </a:r>
            <a:endParaRPr lang="en-US" altLang="zh-CN" sz="2400" dirty="0">
              <a:latin typeface="楷体" panose="02010609060101010101" pitchFamily="49" charset="-122"/>
              <a:ea typeface="楷体" panose="02010609060101010101" pitchFamily="49" charset="-122"/>
            </a:endParaRPr>
          </a:p>
          <a:p>
            <a:pPr>
              <a:buFont typeface="Wingdings" panose="05000000000000000000" pitchFamily="2" charset="2"/>
              <a:buNone/>
              <a:defRPr/>
            </a:pPr>
            <a:r>
              <a:rPr lang="en-US" altLang="zh-CN" sz="2400" dirty="0">
                <a:latin typeface="楷体" panose="02010609060101010101" pitchFamily="49" charset="-122"/>
                <a:ea typeface="楷体" panose="02010609060101010101" pitchFamily="49" charset="-122"/>
              </a:rPr>
              <a:t>（5）</a:t>
            </a:r>
            <a:r>
              <a:rPr lang="zh-CN" altLang="en-US" sz="2400" dirty="0">
                <a:latin typeface="楷体" panose="02010609060101010101" pitchFamily="49" charset="-122"/>
                <a:ea typeface="楷体" panose="02010609060101010101" pitchFamily="49" charset="-122"/>
              </a:rPr>
              <a:t>再用其他资料来源（尤其是调查与观察），来进一步测验这些命题，对那些不适用标准模式的个案，都要很谨慎地再检验。</a:t>
            </a:r>
            <a:r>
              <a:rPr lang="en-US" altLang="zh-CN" sz="2400" dirty="0">
                <a:latin typeface="楷体" panose="02010609060101010101" pitchFamily="49" charset="-122"/>
                <a:ea typeface="楷体" panose="02010609060101010101" pitchFamily="49" charset="-122"/>
              </a:rPr>
              <a:t>   </a:t>
            </a:r>
            <a:endParaRPr lang="zh-CN" altLang="en-US" sz="2400" dirty="0">
              <a:latin typeface="楷体" panose="02010609060101010101" pitchFamily="49" charset="-122"/>
              <a:ea typeface="楷体" panose="02010609060101010101" pitchFamily="49" charset="-122"/>
            </a:endParaRPr>
          </a:p>
        </p:txBody>
      </p:sp>
      <p:sp>
        <p:nvSpPr>
          <p:cNvPr id="3" name="内容占位符 2"/>
          <p:cNvSpPr txBox="1"/>
          <p:nvPr/>
        </p:nvSpPr>
        <p:spPr bwMode="auto">
          <a:xfrm>
            <a:off x="-3789" y="5122545"/>
            <a:ext cx="12097344" cy="754726"/>
          </a:xfrm>
          <a:prstGeom prst="rect">
            <a:avLst/>
          </a:prstGeom>
          <a:noFill/>
          <a:ln w="12700">
            <a:noFill/>
            <a:miter lim="800000"/>
          </a:ln>
        </p:spPr>
        <p:txBody>
          <a:bodyPr vert="horz" wrap="square" lIns="90000" tIns="45720" rIns="9000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None/>
              <a:defRPr/>
            </a:pPr>
            <a:r>
              <a:rPr lang="zh-CN" altLang="en-US" dirty="0">
                <a:solidFill>
                  <a:srgbClr val="C00000"/>
                </a:solidFill>
                <a:latin typeface="+mn-ea"/>
              </a:rPr>
              <a:t>     总之，是</a:t>
            </a:r>
            <a:r>
              <a:rPr lang="en-US" altLang="zh-CN" dirty="0">
                <a:solidFill>
                  <a:srgbClr val="C00000"/>
                </a:solidFill>
                <a:latin typeface="+mn-ea"/>
              </a:rPr>
              <a:t>“</a:t>
            </a:r>
            <a:r>
              <a:rPr lang="zh-CN" altLang="en-US" dirty="0">
                <a:solidFill>
                  <a:srgbClr val="C00000"/>
                </a:solidFill>
                <a:latin typeface="+mn-ea"/>
              </a:rPr>
              <a:t> 阅读资料</a:t>
            </a:r>
            <a:r>
              <a:rPr lang="en-US" altLang="zh-CN" dirty="0">
                <a:solidFill>
                  <a:srgbClr val="C00000"/>
                </a:solidFill>
                <a:latin typeface="+mn-ea"/>
              </a:rPr>
              <a:t>——</a:t>
            </a:r>
            <a:r>
              <a:rPr lang="zh-CN" altLang="en-US" dirty="0">
                <a:solidFill>
                  <a:srgbClr val="C00000"/>
                </a:solidFill>
                <a:latin typeface="+mn-ea"/>
              </a:rPr>
              <a:t>写命题</a:t>
            </a:r>
            <a:r>
              <a:rPr lang="en-US" altLang="zh-CN" dirty="0">
                <a:solidFill>
                  <a:srgbClr val="C00000"/>
                </a:solidFill>
                <a:latin typeface="+mn-ea"/>
              </a:rPr>
              <a:t>——</a:t>
            </a:r>
            <a:r>
              <a:rPr lang="zh-CN" altLang="en-US" dirty="0">
                <a:solidFill>
                  <a:srgbClr val="C00000"/>
                </a:solidFill>
                <a:latin typeface="+mn-ea"/>
              </a:rPr>
              <a:t>检验</a:t>
            </a:r>
            <a:r>
              <a:rPr lang="en-US" altLang="zh-CN" dirty="0">
                <a:solidFill>
                  <a:srgbClr val="C00000"/>
                </a:solidFill>
                <a:latin typeface="+mn-ea"/>
              </a:rPr>
              <a:t>”</a:t>
            </a:r>
            <a:r>
              <a:rPr lang="zh-CN" altLang="en-US" dirty="0">
                <a:solidFill>
                  <a:srgbClr val="C00000"/>
                </a:solidFill>
                <a:latin typeface="+mn-ea"/>
              </a:rPr>
              <a:t>的反复过程</a:t>
            </a:r>
            <a:endParaRPr lang="zh-CN" altLang="en-US" dirty="0">
              <a:solidFill>
                <a:srgbClr val="C00000"/>
              </a:solidFill>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23392" y="1868091"/>
            <a:ext cx="3775393" cy="523220"/>
          </a:xfrm>
          <a:prstGeom prst="rect">
            <a:avLst/>
          </a:prstGeom>
        </p:spPr>
        <p:txBody>
          <a:bodyPr wrap="none">
            <a:spAutoFit/>
          </a:bodyPr>
          <a:lstStyle/>
          <a:p>
            <a:r>
              <a:rPr lang="zh-CN" altLang="en-US" sz="2800" b="1" dirty="0"/>
              <a:t>质性研究检验的重要性</a:t>
            </a:r>
            <a:endParaRPr lang="zh-CN" altLang="en-US" sz="2800" b="1" dirty="0"/>
          </a:p>
        </p:txBody>
      </p:sp>
      <p:sp>
        <p:nvSpPr>
          <p:cNvPr id="6" name="内容占位符 2"/>
          <p:cNvSpPr>
            <a:spLocks noGrp="1"/>
          </p:cNvSpPr>
          <p:nvPr>
            <p:ph idx="1"/>
          </p:nvPr>
        </p:nvSpPr>
        <p:spPr>
          <a:xfrm>
            <a:off x="1767154" y="2391311"/>
            <a:ext cx="9081373" cy="2817687"/>
          </a:xfrm>
        </p:spPr>
        <p:txBody>
          <a:bodyPr/>
          <a:lstStyle/>
          <a:p>
            <a:pPr>
              <a:lnSpc>
                <a:spcPct val="100000"/>
              </a:lnSpc>
            </a:pPr>
            <a:r>
              <a:rPr lang="zh-CN" altLang="en-US" dirty="0">
                <a:latin typeface="宋体" panose="02010600030101010101" pitchFamily="2" charset="-122"/>
                <a:ea typeface="宋体" panose="02010600030101010101" pitchFamily="2" charset="-122"/>
              </a:rPr>
              <a:t>大多数质性研究都是一个人在田野单独完成的，研究者本人就是研究工具</a:t>
            </a:r>
            <a:endParaRPr lang="en-US" altLang="zh-CN" dirty="0">
              <a:latin typeface="宋体" panose="02010600030101010101" pitchFamily="2" charset="-122"/>
              <a:ea typeface="宋体" panose="02010600030101010101" pitchFamily="2" charset="-122"/>
            </a:endParaRPr>
          </a:p>
          <a:p>
            <a:pPr>
              <a:lnSpc>
                <a:spcPct val="100000"/>
              </a:lnSpc>
            </a:pPr>
            <a:r>
              <a:rPr lang="zh-CN" altLang="en-US" dirty="0">
                <a:latin typeface="宋体" panose="02010600030101010101" pitchFamily="2" charset="-122"/>
                <a:ea typeface="宋体" panose="02010600030101010101" pitchFamily="2" charset="-122"/>
              </a:rPr>
              <a:t>从认知心理学角度，人们做判断存在误差性。如生动资料比起平凡资料更会被关注；对自己经历或目击到的事件，会形塑更多的意义（比起不在场的事）；对第一印象过于坚持，等等。</a:t>
            </a:r>
            <a:endParaRPr lang="zh-CN" altLang="en-US" dirty="0">
              <a:latin typeface="宋体" panose="02010600030101010101" pitchFamily="2" charset="-122"/>
              <a:ea typeface="宋体" panose="02010600030101010101" pitchFamily="2" charset="-122"/>
            </a:endParaRPr>
          </a:p>
        </p:txBody>
      </p:sp>
      <p:sp>
        <p:nvSpPr>
          <p:cNvPr id="7" name="标题 3"/>
          <p:cNvSpPr>
            <a:spLocks noGrp="1"/>
          </p:cNvSpPr>
          <p:nvPr>
            <p:ph type="title"/>
          </p:nvPr>
        </p:nvSpPr>
        <p:spPr>
          <a:xfrm>
            <a:off x="1919536" y="836712"/>
            <a:ext cx="8229600" cy="682625"/>
          </a:xfrm>
        </p:spPr>
        <p:txBody>
          <a:bodyPr>
            <a:normAutofit fontScale="90000"/>
          </a:bodyPr>
          <a:lstStyle/>
          <a:p>
            <a:r>
              <a:rPr lang="zh-CN" altLang="en-US" sz="4000" b="1" dirty="0"/>
              <a:t>质性分析内容之四</a:t>
            </a:r>
            <a:r>
              <a:rPr lang="zh-CN" altLang="en-US" b="1" dirty="0"/>
              <a:t>：</a:t>
            </a:r>
            <a:r>
              <a:rPr lang="zh-CN" altLang="en-US" sz="3100" b="1" dirty="0"/>
              <a:t>质性研究的检验</a:t>
            </a:r>
            <a:br>
              <a:rPr lang="zh-CN" altLang="en-US" b="1" dirty="0"/>
            </a:br>
            <a:endParaRPr lang="zh-CN" altLang="en-US" b="1"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67408" y="840316"/>
            <a:ext cx="2294218" cy="584775"/>
          </a:xfrm>
          <a:prstGeom prst="rect">
            <a:avLst/>
          </a:prstGeom>
        </p:spPr>
        <p:txBody>
          <a:bodyPr wrap="none">
            <a:spAutoFit/>
          </a:bodyPr>
          <a:lstStyle/>
          <a:p>
            <a:pPr lvl="1">
              <a:lnSpc>
                <a:spcPct val="100000"/>
              </a:lnSpc>
            </a:pPr>
            <a:r>
              <a:rPr lang="zh-CN" altLang="en-US" sz="3200" b="1" dirty="0">
                <a:solidFill>
                  <a:srgbClr val="FF0000"/>
                </a:solidFill>
                <a:latin typeface="宋体" panose="02010600030101010101" pitchFamily="2" charset="-122"/>
                <a:ea typeface="宋体" panose="02010600030101010101" pitchFamily="2" charset="-122"/>
              </a:rPr>
              <a:t>检验方法</a:t>
            </a:r>
            <a:endParaRPr lang="en-US" altLang="zh-CN" sz="3200" b="1" dirty="0">
              <a:solidFill>
                <a:srgbClr val="FF0000"/>
              </a:solidFill>
              <a:latin typeface="宋体" panose="02010600030101010101" pitchFamily="2" charset="-122"/>
              <a:ea typeface="宋体" panose="02010600030101010101" pitchFamily="2" charset="-122"/>
            </a:endParaRPr>
          </a:p>
        </p:txBody>
      </p:sp>
      <p:sp>
        <p:nvSpPr>
          <p:cNvPr id="6" name="矩形 5"/>
          <p:cNvSpPr/>
          <p:nvPr/>
        </p:nvSpPr>
        <p:spPr>
          <a:xfrm>
            <a:off x="1343472" y="2132856"/>
            <a:ext cx="5109091" cy="4154984"/>
          </a:xfrm>
          <a:prstGeom prst="rect">
            <a:avLst/>
          </a:prstGeom>
        </p:spPr>
        <p:txBody>
          <a:bodyPr wrap="none">
            <a:spAutoFit/>
          </a:bodyPr>
          <a:lstStyle/>
          <a:p>
            <a:r>
              <a:rPr lang="zh-CN" altLang="en-US" sz="2400" dirty="0">
                <a:latin typeface="宋体" panose="02010600030101010101" pitchFamily="2" charset="-122"/>
                <a:ea typeface="宋体" panose="02010600030101010101" pitchFamily="2" charset="-122"/>
              </a:rPr>
              <a:t>检验代表性</a:t>
            </a:r>
            <a:endParaRPr lang="zh-CN" altLang="en-US"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估量证据的品质</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检验外围者的意义</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从事反例个案分析（寻找负面证据）</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追踪惊异处</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排除虚假关系</a:t>
            </a:r>
            <a:endParaRPr lang="zh-CN" altLang="en-US" sz="2400" dirty="0">
              <a:latin typeface="宋体" panose="02010600030101010101" pitchFamily="2" charset="-122"/>
              <a:ea typeface="宋体" panose="02010600030101010101" pitchFamily="2" charset="-122"/>
            </a:endParaRPr>
          </a:p>
        </p:txBody>
      </p:sp>
      <p:sp>
        <p:nvSpPr>
          <p:cNvPr id="7" name="矩形 6"/>
          <p:cNvSpPr/>
          <p:nvPr/>
        </p:nvSpPr>
        <p:spPr>
          <a:xfrm>
            <a:off x="7680176" y="2098118"/>
            <a:ext cx="2646878" cy="4154984"/>
          </a:xfrm>
          <a:prstGeom prst="rect">
            <a:avLst/>
          </a:prstGeom>
        </p:spPr>
        <p:txBody>
          <a:bodyPr wrap="none">
            <a:spAutoFit/>
          </a:bodyPr>
          <a:lstStyle/>
          <a:p>
            <a:r>
              <a:rPr lang="zh-CN" altLang="en-US" sz="2400" dirty="0">
                <a:latin typeface="宋体" panose="02010600030101010101" pitchFamily="2" charset="-122"/>
                <a:ea typeface="宋体" panose="02010600030101010101" pitchFamily="2" charset="-122"/>
              </a:rPr>
              <a:t>复制一项发现</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检测相竞争的解释</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运用参与者检核</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采用同行审视</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使用外部核查</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进行深描</a:t>
            </a:r>
            <a:endParaRPr lang="zh-CN" altLang="en-US" sz="2400" dirty="0">
              <a:latin typeface="宋体" panose="02010600030101010101" pitchFamily="2" charset="-122"/>
              <a:ea typeface="宋体" panose="02010600030101010101" pitchFamily="2" charset="-122"/>
            </a:endParaRPr>
          </a:p>
        </p:txBody>
      </p:sp>
      <p:sp>
        <p:nvSpPr>
          <p:cNvPr id="2" name="矩形 1"/>
          <p:cNvSpPr/>
          <p:nvPr/>
        </p:nvSpPr>
        <p:spPr>
          <a:xfrm>
            <a:off x="1343472" y="1594307"/>
            <a:ext cx="2040943" cy="461665"/>
          </a:xfrm>
          <a:prstGeom prst="rect">
            <a:avLst/>
          </a:prstGeom>
        </p:spPr>
        <p:txBody>
          <a:bodyPr wrap="none">
            <a:spAutoFit/>
          </a:bodyPr>
          <a:lstStyle/>
          <a:p>
            <a:r>
              <a:rPr lang="zh-CN" altLang="en-US" sz="2400" b="1" dirty="0">
                <a:solidFill>
                  <a:srgbClr val="00B050"/>
                </a:solidFill>
                <a:latin typeface="宋体" panose="02010600030101010101" pitchFamily="2" charset="-122"/>
              </a:rPr>
              <a:t>使用</a:t>
            </a:r>
            <a:r>
              <a:rPr lang="zh-CN" altLang="en-US" sz="2400" b="1" dirty="0">
                <a:solidFill>
                  <a:srgbClr val="00B050"/>
                </a:solidFill>
                <a:latin typeface="宋体" panose="02010600030101010101" pitchFamily="2" charset="-122"/>
                <a:hlinkClick r:id="" action="ppaction://noaction"/>
              </a:rPr>
              <a:t>三角检定</a:t>
            </a:r>
            <a:endParaRPr lang="zh-CN" altLang="en-US" sz="2400" dirty="0">
              <a:solidFill>
                <a:srgbClr val="00B050"/>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83432" y="1124744"/>
            <a:ext cx="9044679" cy="5262979"/>
          </a:xfrm>
          <a:prstGeom prst="rect">
            <a:avLst/>
          </a:prstGeom>
        </p:spPr>
        <p:txBody>
          <a:bodyPr wrap="square">
            <a:spAutoFit/>
          </a:bodyPr>
          <a:lstStyle/>
          <a:p>
            <a:r>
              <a:rPr lang="zh-CN" altLang="en-US" sz="2800" b="1" dirty="0">
                <a:solidFill>
                  <a:srgbClr val="FF0000"/>
                </a:solidFill>
                <a:latin typeface="宋体" panose="02010600030101010101" pitchFamily="2" charset="-122"/>
                <a:ea typeface="宋体" panose="02010600030101010101" pitchFamily="2" charset="-122"/>
              </a:rPr>
              <a:t>归纳起来</a:t>
            </a:r>
            <a:endParaRPr lang="en-US" altLang="zh-CN" sz="2800" b="1" dirty="0">
              <a:solidFill>
                <a:srgbClr val="FF0000"/>
              </a:solidFill>
              <a:latin typeface="宋体" panose="02010600030101010101" pitchFamily="2" charset="-122"/>
              <a:ea typeface="宋体" panose="02010600030101010101" pitchFamily="2" charset="-122"/>
            </a:endParaRPr>
          </a:p>
          <a:p>
            <a:endParaRPr lang="en-US" altLang="zh-CN" sz="2800" b="1" dirty="0">
              <a:solidFill>
                <a:srgbClr val="FF0000"/>
              </a:solidFill>
              <a:latin typeface="宋体" panose="02010600030101010101" pitchFamily="2" charset="-122"/>
              <a:ea typeface="宋体" panose="02010600030101010101" pitchFamily="2" charset="-122"/>
            </a:endParaRPr>
          </a:p>
          <a:p>
            <a:r>
              <a:rPr lang="zh-CN" altLang="en-US" sz="2800" b="1" dirty="0">
                <a:latin typeface="宋体" panose="02010600030101010101" pitchFamily="2" charset="-122"/>
                <a:ea typeface="宋体" panose="02010600030101010101" pitchFamily="2" charset="-122"/>
              </a:rPr>
              <a:t>确保所获取资料的真实性</a:t>
            </a:r>
            <a:r>
              <a:rPr lang="zh-CN" altLang="en-US" sz="2800" dirty="0">
                <a:latin typeface="宋体" panose="02010600030101010101" pitchFamily="2" charset="-122"/>
                <a:ea typeface="宋体" panose="02010600030101010101" pitchFamily="2" charset="-122"/>
              </a:rPr>
              <a:t>：</a:t>
            </a:r>
            <a:endParaRPr lang="en-US" altLang="zh-CN" sz="2800" dirty="0">
              <a:latin typeface="宋体" panose="02010600030101010101" pitchFamily="2" charset="-122"/>
              <a:ea typeface="宋体" panose="02010600030101010101" pitchFamily="2" charset="-122"/>
            </a:endParaRPr>
          </a:p>
          <a:p>
            <a:r>
              <a:rPr lang="zh-CN" altLang="en-US" sz="2800" dirty="0">
                <a:latin typeface="宋体" panose="02010600030101010101" pitchFamily="2" charset="-122"/>
                <a:ea typeface="宋体" panose="02010600030101010101" pitchFamily="2" charset="-122"/>
              </a:rPr>
              <a:t>三角验证、减少研究者对研究对象的影响、资料的质量特征</a:t>
            </a:r>
            <a:endParaRPr lang="en-US" altLang="zh-CN" sz="2800" dirty="0">
              <a:latin typeface="宋体" panose="02010600030101010101" pitchFamily="2" charset="-122"/>
              <a:ea typeface="宋体" panose="02010600030101010101" pitchFamily="2" charset="-122"/>
            </a:endParaRPr>
          </a:p>
          <a:p>
            <a:endParaRPr lang="en-US" altLang="zh-CN" sz="2800" dirty="0">
              <a:latin typeface="宋体" panose="02010600030101010101" pitchFamily="2" charset="-122"/>
              <a:ea typeface="宋体" panose="02010600030101010101" pitchFamily="2" charset="-122"/>
            </a:endParaRPr>
          </a:p>
          <a:p>
            <a:r>
              <a:rPr lang="zh-CN" altLang="en-US" sz="2800" b="1" dirty="0">
                <a:latin typeface="宋体" panose="02010600030101010101" pitchFamily="2" charset="-122"/>
                <a:ea typeface="宋体" panose="02010600030101010101" pitchFamily="2" charset="-122"/>
              </a:rPr>
              <a:t>确保推论的合理性</a:t>
            </a:r>
            <a:r>
              <a:rPr lang="zh-CN" altLang="en-US" sz="2800" dirty="0">
                <a:latin typeface="宋体" panose="02010600030101010101" pitchFamily="2" charset="-122"/>
                <a:ea typeface="宋体" panose="02010600030101010101" pitchFamily="2" charset="-122"/>
              </a:rPr>
              <a:t>：</a:t>
            </a:r>
            <a:endParaRPr lang="en-US" altLang="zh-CN" sz="2800" dirty="0">
              <a:latin typeface="宋体" panose="02010600030101010101" pitchFamily="2" charset="-122"/>
              <a:ea typeface="宋体" panose="02010600030101010101" pitchFamily="2" charset="-122"/>
            </a:endParaRPr>
          </a:p>
          <a:p>
            <a:r>
              <a:rPr lang="zh-CN" altLang="en-US" sz="2800" dirty="0">
                <a:latin typeface="宋体" panose="02010600030101010101" pitchFamily="2" charset="-122"/>
                <a:ea typeface="宋体" panose="02010600030101010101" pitchFamily="2" charset="-122"/>
              </a:rPr>
              <a:t>减少研究对象对研究者的影响、外部核查、参与者检验、同行审视、复制发现、排除虚假关系、检测竞争解释</a:t>
            </a:r>
            <a:endParaRPr lang="en-US" altLang="zh-CN" sz="2800" dirty="0">
              <a:latin typeface="宋体" panose="02010600030101010101" pitchFamily="2" charset="-122"/>
              <a:ea typeface="宋体" panose="02010600030101010101" pitchFamily="2" charset="-122"/>
            </a:endParaRPr>
          </a:p>
          <a:p>
            <a:endParaRPr lang="en-US" altLang="zh-CN" sz="2800" dirty="0">
              <a:latin typeface="宋体" panose="02010600030101010101" pitchFamily="2" charset="-122"/>
              <a:ea typeface="宋体" panose="02010600030101010101" pitchFamily="2" charset="-122"/>
            </a:endParaRPr>
          </a:p>
          <a:p>
            <a:r>
              <a:rPr lang="zh-CN" altLang="en-US" sz="2800" dirty="0">
                <a:latin typeface="宋体" panose="02010600030101010101" pitchFamily="2" charset="-122"/>
                <a:ea typeface="宋体" panose="02010600030101010101" pitchFamily="2" charset="-122"/>
              </a:rPr>
              <a:t>资料的代表性、反例个案（惊异处、外围者）（</a:t>
            </a:r>
            <a:r>
              <a:rPr lang="zh-CN" altLang="en-US" sz="2800" b="1" dirty="0">
                <a:latin typeface="宋体" panose="02010600030101010101" pitchFamily="2" charset="-122"/>
                <a:ea typeface="宋体" panose="02010600030101010101" pitchFamily="2" charset="-122"/>
              </a:rPr>
              <a:t>资料的真实性？推论的合理性？</a:t>
            </a:r>
            <a:r>
              <a:rPr lang="zh-CN" altLang="en-US" sz="2800" dirty="0">
                <a:latin typeface="宋体" panose="02010600030101010101" pitchFamily="2" charset="-122"/>
                <a:ea typeface="宋体" panose="02010600030101010101" pitchFamily="2" charset="-122"/>
              </a:rPr>
              <a:t>）</a:t>
            </a:r>
            <a:endParaRPr lang="zh-CN" altLang="en-US" sz="2800" dirty="0">
              <a:latin typeface="宋体" panose="02010600030101010101" pitchFamily="2" charset="-122"/>
              <a:ea typeface="宋体" panose="02010600030101010101" pitchFamily="2" charset="-122"/>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80343" y="967852"/>
            <a:ext cx="7665881" cy="523220"/>
          </a:xfrm>
          <a:prstGeom prst="rect">
            <a:avLst/>
          </a:prstGeom>
        </p:spPr>
        <p:txBody>
          <a:bodyPr wrap="none">
            <a:spAutoFit/>
          </a:bodyPr>
          <a:lstStyle/>
          <a:p>
            <a:r>
              <a:rPr lang="zh-CN" altLang="en-US" sz="2800" dirty="0">
                <a:solidFill>
                  <a:srgbClr val="00B050"/>
                </a:solidFill>
              </a:rPr>
              <a:t>案例</a:t>
            </a:r>
            <a:r>
              <a:rPr lang="en-US" altLang="zh-CN" sz="2800" dirty="0">
                <a:solidFill>
                  <a:srgbClr val="00B050"/>
                </a:solidFill>
              </a:rPr>
              <a:t>1. </a:t>
            </a:r>
            <a:r>
              <a:rPr lang="zh-CN" altLang="en-US" sz="2800" dirty="0">
                <a:solidFill>
                  <a:srgbClr val="00B050"/>
                </a:solidFill>
              </a:rPr>
              <a:t>“学霸”是怎样炼成的——以N大学为例</a:t>
            </a:r>
            <a:endParaRPr lang="zh-CN" altLang="en-US" sz="2800" dirty="0">
              <a:solidFill>
                <a:srgbClr val="00B050"/>
              </a:solidFill>
            </a:endParaRPr>
          </a:p>
        </p:txBody>
      </p:sp>
      <p:sp>
        <p:nvSpPr>
          <p:cNvPr id="7" name="矩形 6"/>
          <p:cNvSpPr/>
          <p:nvPr/>
        </p:nvSpPr>
        <p:spPr>
          <a:xfrm>
            <a:off x="685799" y="1628800"/>
            <a:ext cx="7848600" cy="3913059"/>
          </a:xfrm>
          <a:prstGeom prst="rect">
            <a:avLst/>
          </a:prstGeom>
        </p:spPr>
        <p:txBody>
          <a:bodyPr wrap="square">
            <a:spAutoFit/>
          </a:bodyPr>
          <a:lstStyle/>
          <a:p>
            <a:pPr>
              <a:lnSpc>
                <a:spcPct val="150000"/>
              </a:lnSpc>
            </a:pPr>
            <a:r>
              <a:rPr lang="zh-CN" altLang="en-US" sz="2400" dirty="0"/>
              <a:t>笔者通过对N大学20名本科学霸的深度访谈，从学术性投入与非学术性投入两方面，整理了“学霸”们的共同特征：</a:t>
            </a:r>
            <a:endParaRPr lang="en-US" altLang="zh-CN" sz="2400" dirty="0"/>
          </a:p>
          <a:p>
            <a:pPr>
              <a:lnSpc>
                <a:spcPct val="150000"/>
              </a:lnSpc>
            </a:pPr>
            <a:r>
              <a:rPr lang="en-US" altLang="zh-CN" sz="2400" dirty="0"/>
              <a:t>     </a:t>
            </a:r>
            <a:r>
              <a:rPr lang="zh-CN" altLang="en-US" sz="2400" dirty="0"/>
              <a:t>*有目标感</a:t>
            </a:r>
            <a:endParaRPr lang="en-US" altLang="zh-CN" sz="2400" dirty="0"/>
          </a:p>
          <a:p>
            <a:pPr>
              <a:lnSpc>
                <a:spcPct val="150000"/>
              </a:lnSpc>
            </a:pPr>
            <a:r>
              <a:rPr lang="en-US" altLang="zh-CN" sz="2400" dirty="0"/>
              <a:t>     </a:t>
            </a:r>
            <a:r>
              <a:rPr lang="zh-CN" altLang="en-US" sz="2400" dirty="0"/>
              <a:t>*持之以恒</a:t>
            </a:r>
            <a:endParaRPr lang="en-US" altLang="zh-CN" sz="2400" dirty="0"/>
          </a:p>
          <a:p>
            <a:pPr>
              <a:lnSpc>
                <a:spcPct val="150000"/>
              </a:lnSpc>
            </a:pPr>
            <a:r>
              <a:rPr lang="en-US" altLang="zh-CN" sz="2400" dirty="0"/>
              <a:t>     </a:t>
            </a:r>
            <a:r>
              <a:rPr lang="zh-CN" altLang="en-US" sz="2400" dirty="0"/>
              <a:t>*应对压力</a:t>
            </a:r>
            <a:endParaRPr lang="en-US" altLang="zh-CN" sz="2400" dirty="0"/>
          </a:p>
          <a:p>
            <a:pPr>
              <a:lnSpc>
                <a:spcPct val="150000"/>
              </a:lnSpc>
            </a:pPr>
            <a:r>
              <a:rPr lang="en-US" altLang="zh-CN" sz="2400" dirty="0"/>
              <a:t>     </a:t>
            </a:r>
            <a:r>
              <a:rPr lang="zh-CN" altLang="en-US" sz="2400" dirty="0"/>
              <a:t>*大学前教育经历的影响</a:t>
            </a:r>
            <a:endParaRPr lang="en-US" altLang="zh-CN" sz="2400" dirty="0"/>
          </a:p>
          <a:p>
            <a:pPr>
              <a:lnSpc>
                <a:spcPct val="150000"/>
              </a:lnSpc>
            </a:pPr>
            <a:r>
              <a:rPr lang="en-US" altLang="zh-CN" sz="2400" dirty="0"/>
              <a:t>……</a:t>
            </a:r>
            <a:endParaRPr lang="zh-CN" altLang="en-US" sz="2400" dirty="0"/>
          </a:p>
        </p:txBody>
      </p:sp>
      <p:sp>
        <p:nvSpPr>
          <p:cNvPr id="3" name="文本框 2"/>
          <p:cNvSpPr txBox="1"/>
          <p:nvPr/>
        </p:nvSpPr>
        <p:spPr>
          <a:xfrm>
            <a:off x="800100" y="6223032"/>
            <a:ext cx="9931995" cy="523220"/>
          </a:xfrm>
          <a:prstGeom prst="rect">
            <a:avLst/>
          </a:prstGeom>
          <a:noFill/>
        </p:spPr>
        <p:txBody>
          <a:bodyPr wrap="square">
            <a:spAutoFit/>
          </a:bodyPr>
          <a:lstStyle/>
          <a:p>
            <a:r>
              <a:rPr lang="zh-CN" altLang="en-US" sz="2800" b="1" kern="0" dirty="0">
                <a:solidFill>
                  <a:srgbClr val="FF0000"/>
                </a:solidFill>
                <a:cs typeface="宋体" panose="02010600030101010101" pitchFamily="2" charset="-122"/>
              </a:rPr>
              <a:t>思考</a:t>
            </a:r>
            <a:r>
              <a:rPr lang="en-US" altLang="zh-CN" sz="2800" b="1" kern="0" dirty="0">
                <a:solidFill>
                  <a:srgbClr val="FF0000"/>
                </a:solidFill>
                <a:cs typeface="宋体" panose="02010600030101010101" pitchFamily="2" charset="-122"/>
              </a:rPr>
              <a:t>: </a:t>
            </a:r>
            <a:r>
              <a:rPr lang="zh-CN" altLang="en-US" sz="2800" b="1" kern="0" dirty="0">
                <a:solidFill>
                  <a:srgbClr val="FF0000"/>
                </a:solidFill>
                <a:cs typeface="宋体" panose="02010600030101010101" pitchFamily="2" charset="-122"/>
              </a:rPr>
              <a:t>扎根导向的研究怎样使之更有学理性或更有趣更有新意？</a:t>
            </a:r>
            <a:endParaRPr lang="zh-CN" altLang="en-US" sz="2800" dirty="0">
              <a:solidFill>
                <a:srgbClr val="FF0000"/>
              </a:solidFill>
            </a:endParaRPr>
          </a:p>
        </p:txBody>
      </p:sp>
      <p:sp>
        <p:nvSpPr>
          <p:cNvPr id="4" name="文本框 3"/>
          <p:cNvSpPr txBox="1"/>
          <p:nvPr/>
        </p:nvSpPr>
        <p:spPr>
          <a:xfrm>
            <a:off x="6960096" y="2896811"/>
            <a:ext cx="5334000" cy="3306931"/>
          </a:xfrm>
          <a:prstGeom prst="rect">
            <a:avLst/>
          </a:prstGeom>
          <a:noFill/>
        </p:spPr>
        <p:txBody>
          <a:bodyPr wrap="square">
            <a:spAutoFit/>
          </a:bodyPr>
          <a:lstStyle/>
          <a:p>
            <a:pPr>
              <a:lnSpc>
                <a:spcPct val="120000"/>
              </a:lnSpc>
            </a:pPr>
            <a:r>
              <a:rPr lang="zh-CN" altLang="en-US" sz="2800" b="1" dirty="0">
                <a:latin typeface="楷体" panose="02010609060101010101" pitchFamily="49" charset="-122"/>
                <a:ea typeface="楷体" panose="02010609060101010101" pitchFamily="49" charset="-122"/>
              </a:rPr>
              <a:t>类似研究题目</a:t>
            </a:r>
            <a:r>
              <a:rPr lang="zh-CN" altLang="en-US" sz="2800" dirty="0">
                <a:latin typeface="楷体" panose="02010609060101010101" pitchFamily="49" charset="-122"/>
                <a:ea typeface="楷体" panose="02010609060101010101" pitchFamily="49" charset="-122"/>
              </a:rPr>
              <a:t>：</a:t>
            </a:r>
            <a:endParaRPr lang="en-US" altLang="zh-CN" sz="2800" dirty="0">
              <a:latin typeface="楷体" panose="02010609060101010101" pitchFamily="49" charset="-122"/>
              <a:ea typeface="楷体" panose="02010609060101010101" pitchFamily="49" charset="-122"/>
            </a:endParaRPr>
          </a:p>
          <a:p>
            <a:pPr>
              <a:lnSpc>
                <a:spcPct val="120000"/>
              </a:lnSpc>
            </a:pPr>
            <a:r>
              <a:rPr lang="zh-CN" altLang="en-US" sz="28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教师应具备怎样的教学能力</a:t>
            </a:r>
            <a:endParaRPr lang="en-US" altLang="zh-CN" sz="2400" dirty="0">
              <a:latin typeface="楷体" panose="02010609060101010101" pitchFamily="49" charset="-122"/>
              <a:ea typeface="楷体" panose="02010609060101010101" pitchFamily="49" charset="-122"/>
            </a:endParaRPr>
          </a:p>
          <a:p>
            <a:pPr>
              <a:lnSpc>
                <a:spcPct val="120000"/>
              </a:lnSpc>
            </a:pP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学生眼中的好老师</a:t>
            </a:r>
            <a:endParaRPr lang="en-US" altLang="zh-CN" sz="2400" dirty="0">
              <a:latin typeface="楷体" panose="02010609060101010101" pitchFamily="49" charset="-122"/>
              <a:ea typeface="楷体" panose="02010609060101010101" pitchFamily="49" charset="-122"/>
            </a:endParaRPr>
          </a:p>
          <a:p>
            <a:pPr>
              <a:lnSpc>
                <a:spcPct val="120000"/>
              </a:lnSpc>
            </a:pP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学生眼中的“金课”</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“水课”</a:t>
            </a:r>
            <a:endParaRPr lang="en-US" altLang="zh-CN" sz="2400" dirty="0">
              <a:latin typeface="楷体" panose="02010609060101010101" pitchFamily="49" charset="-122"/>
              <a:ea typeface="楷体" panose="02010609060101010101" pitchFamily="49" charset="-122"/>
            </a:endParaRPr>
          </a:p>
          <a:p>
            <a:pPr>
              <a:lnSpc>
                <a:spcPct val="120000"/>
              </a:lnSpc>
            </a:pP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研究生的求学动机</a:t>
            </a:r>
            <a:endParaRPr lang="en-US" altLang="zh-CN" sz="2400" dirty="0">
              <a:latin typeface="楷体" panose="02010609060101010101" pitchFamily="49" charset="-122"/>
              <a:ea typeface="楷体" panose="02010609060101010101" pitchFamily="49" charset="-122"/>
            </a:endParaRPr>
          </a:p>
          <a:p>
            <a:pPr>
              <a:lnSpc>
                <a:spcPct val="120000"/>
              </a:lnSpc>
            </a:pP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来华留学生的留学动机</a:t>
            </a:r>
            <a:endParaRPr lang="en-US" altLang="zh-CN" sz="2400" dirty="0">
              <a:latin typeface="楷体" panose="02010609060101010101" pitchFamily="49" charset="-122"/>
              <a:ea typeface="楷体" panose="02010609060101010101" pitchFamily="49" charset="-122"/>
            </a:endParaRPr>
          </a:p>
          <a:p>
            <a:pPr>
              <a:lnSpc>
                <a:spcPct val="120000"/>
              </a:lnSpc>
            </a:pP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在线学习的学习体验</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p:txBody>
      </p:sp>
      <p:sp>
        <p:nvSpPr>
          <p:cNvPr id="6" name="Title 1"/>
          <p:cNvSpPr>
            <a:spLocks noGrp="1"/>
          </p:cNvSpPr>
          <p:nvPr>
            <p:ph type="title"/>
          </p:nvPr>
        </p:nvSpPr>
        <p:spPr>
          <a:xfrm>
            <a:off x="-240704" y="-99168"/>
            <a:ext cx="10972800" cy="1143000"/>
          </a:xfrm>
        </p:spPr>
        <p:txBody>
          <a:bodyPr/>
          <a:lstStyle/>
          <a:p>
            <a:r>
              <a:rPr lang="zh-CN" altLang="en-US" sz="3600" dirty="0">
                <a:solidFill>
                  <a:srgbClr val="C00000"/>
                </a:solidFill>
              </a:rPr>
              <a:t>如何使你的研究论文有理论性</a:t>
            </a:r>
            <a:r>
              <a:rPr lang="en-US" altLang="zh-CN" sz="3600" dirty="0">
                <a:solidFill>
                  <a:srgbClr val="C00000"/>
                </a:solidFill>
              </a:rPr>
              <a:t>/</a:t>
            </a:r>
            <a:r>
              <a:rPr lang="zh-CN" altLang="en-US" sz="3600" dirty="0">
                <a:solidFill>
                  <a:srgbClr val="C00000"/>
                </a:solidFill>
              </a:rPr>
              <a:t>有趣？</a:t>
            </a:r>
            <a:endParaRPr lang="en-US" sz="3600" dirty="0">
              <a:solidFill>
                <a:srgbClr val="C00000"/>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44760" y="585813"/>
            <a:ext cx="13487400" cy="1311193"/>
          </a:xfrm>
          <a:prstGeom prst="rect">
            <a:avLst/>
          </a:prstGeom>
          <a:noFill/>
        </p:spPr>
        <p:txBody>
          <a:bodyPr wrap="square">
            <a:spAutoFit/>
          </a:bodyPr>
          <a:lstStyle/>
          <a:p>
            <a:pPr marL="1036320" marR="1000125">
              <a:lnSpc>
                <a:spcPct val="150000"/>
              </a:lnSpc>
              <a:spcAft>
                <a:spcPts val="0"/>
              </a:spcAft>
            </a:pPr>
            <a:r>
              <a:rPr lang="zh-CN" altLang="en-US" sz="2800" b="1" dirty="0">
                <a:solidFill>
                  <a:srgbClr val="00B050"/>
                </a:solidFill>
                <a:effectLst/>
                <a:latin typeface="宋体" panose="02010600030101010101" pitchFamily="2" charset="-122"/>
                <a:ea typeface="宋体" panose="02010600030101010101" pitchFamily="2" charset="-122"/>
                <a:cs typeface="宋体" panose="02010600030101010101" pitchFamily="2" charset="-122"/>
              </a:rPr>
              <a:t>案例</a:t>
            </a:r>
            <a:r>
              <a:rPr lang="en-US" altLang="zh-CN" sz="2800" b="1" dirty="0">
                <a:solidFill>
                  <a:srgbClr val="00B050"/>
                </a:solidFill>
                <a:effectLst/>
                <a:latin typeface="宋体" panose="02010600030101010101" pitchFamily="2" charset="-122"/>
                <a:ea typeface="宋体" panose="02010600030101010101" pitchFamily="2" charset="-122"/>
                <a:cs typeface="宋体" panose="02010600030101010101" pitchFamily="2" charset="-122"/>
              </a:rPr>
              <a:t>2</a:t>
            </a:r>
            <a:endParaRPr lang="en-US" altLang="zh-CN" sz="2800" b="1" dirty="0">
              <a:solidFill>
                <a:srgbClr val="00B050"/>
              </a:solidFill>
              <a:effectLst/>
              <a:latin typeface="宋体" panose="02010600030101010101" pitchFamily="2" charset="-122"/>
              <a:ea typeface="宋体" panose="02010600030101010101" pitchFamily="2" charset="-122"/>
              <a:cs typeface="宋体" panose="02010600030101010101" pitchFamily="2" charset="-122"/>
            </a:endParaRPr>
          </a:p>
          <a:p>
            <a:pPr marL="1036320" marR="1000125">
              <a:lnSpc>
                <a:spcPct val="150000"/>
              </a:lnSpc>
              <a:spcAft>
                <a:spcPts val="0"/>
              </a:spcAft>
            </a:pPr>
            <a:r>
              <a:rPr lang="zh-CN" altLang="zh-CN" sz="2800" kern="0" dirty="0">
                <a:solidFill>
                  <a:srgbClr val="00B050"/>
                </a:solidFill>
                <a:effectLst/>
                <a:ea typeface="黑体" panose="02010609060101010101" pitchFamily="49" charset="-122"/>
                <a:cs typeface="宋体" panose="02010600030101010101" pitchFamily="2" charset="-122"/>
              </a:rPr>
              <a:t>何以成才？基于个体</a:t>
            </a:r>
            <a:r>
              <a:rPr lang="en-US" altLang="zh-CN" sz="2800" kern="0" dirty="0">
                <a:solidFill>
                  <a:srgbClr val="00B050"/>
                </a:solidFill>
                <a:effectLst/>
                <a:ea typeface="黑体" panose="02010609060101010101" pitchFamily="49" charset="-122"/>
                <a:cs typeface="宋体" panose="02010600030101010101" pitchFamily="2" charset="-122"/>
              </a:rPr>
              <a:t>-</a:t>
            </a:r>
            <a:r>
              <a:rPr lang="zh-CN" altLang="zh-CN" sz="2800" kern="0" dirty="0">
                <a:solidFill>
                  <a:srgbClr val="00B050"/>
                </a:solidFill>
                <a:effectLst/>
                <a:ea typeface="黑体" panose="02010609060101010101" pitchFamily="49" charset="-122"/>
                <a:cs typeface="宋体" panose="02010600030101010101" pitchFamily="2" charset="-122"/>
              </a:rPr>
              <a:t>组织匹配理论的高校高层次人才职业成长经历研究</a:t>
            </a:r>
            <a:endParaRPr lang="zh-CN" altLang="en-US" sz="2800" dirty="0">
              <a:solidFill>
                <a:srgbClr val="00B050"/>
              </a:solidFill>
            </a:endParaRPr>
          </a:p>
        </p:txBody>
      </p:sp>
      <p:sp>
        <p:nvSpPr>
          <p:cNvPr id="7" name="文本框 6"/>
          <p:cNvSpPr txBox="1"/>
          <p:nvPr/>
        </p:nvSpPr>
        <p:spPr>
          <a:xfrm>
            <a:off x="689804" y="2062838"/>
            <a:ext cx="10081120" cy="830997"/>
          </a:xfrm>
          <a:prstGeom prst="rect">
            <a:avLst/>
          </a:prstGeom>
          <a:noFill/>
        </p:spPr>
        <p:txBody>
          <a:bodyPr wrap="square">
            <a:spAutoFit/>
          </a:bodyPr>
          <a:lstStyle/>
          <a:p>
            <a:r>
              <a:rPr lang="zh-CN" altLang="en-US" sz="2400" b="1" dirty="0"/>
              <a:t>研究问题</a:t>
            </a:r>
            <a:r>
              <a:rPr lang="zh-CN" altLang="en-US" sz="2400" dirty="0"/>
              <a:t>：</a:t>
            </a:r>
            <a:r>
              <a:rPr lang="zh-CN" altLang="en-US" sz="2400" dirty="0">
                <a:effectLst/>
                <a:ea typeface="宋体" panose="02010600030101010101" pitchFamily="2" charset="-122"/>
                <a:cs typeface="宋体" panose="02010600030101010101" pitchFamily="2" charset="-122"/>
              </a:rPr>
              <a:t>高层次人才成才过程中的影响因素，个体层面与高校层面上的影响因素之间是否存在某种匹配与交互？这些匹配是否呈现出某些规律？</a:t>
            </a:r>
            <a:endParaRPr lang="zh-CN" altLang="en-US" sz="2400" dirty="0"/>
          </a:p>
        </p:txBody>
      </p:sp>
      <p:sp>
        <p:nvSpPr>
          <p:cNvPr id="9" name="文本框 8"/>
          <p:cNvSpPr txBox="1"/>
          <p:nvPr/>
        </p:nvSpPr>
        <p:spPr>
          <a:xfrm>
            <a:off x="695400" y="3059668"/>
            <a:ext cx="10081120" cy="1938992"/>
          </a:xfrm>
          <a:prstGeom prst="rect">
            <a:avLst/>
          </a:prstGeom>
          <a:noFill/>
        </p:spPr>
        <p:txBody>
          <a:bodyPr wrap="square">
            <a:spAutoFit/>
          </a:bodyPr>
          <a:lstStyle/>
          <a:p>
            <a:r>
              <a:rPr lang="zh-CN" altLang="en-US" sz="2400" b="1" dirty="0"/>
              <a:t>理论视角</a:t>
            </a:r>
            <a:r>
              <a:rPr lang="zh-CN" altLang="en-US" sz="2400" dirty="0"/>
              <a:t>：</a:t>
            </a:r>
            <a:r>
              <a:rPr lang="zh-CN" altLang="en-US" sz="2400" dirty="0">
                <a:effectLst/>
                <a:ea typeface="宋体" panose="02010600030101010101" pitchFamily="2" charset="-122"/>
                <a:cs typeface="宋体" panose="02010600030101010101" pitchFamily="2" charset="-122"/>
              </a:rPr>
              <a:t>个体</a:t>
            </a:r>
            <a:r>
              <a:rPr lang="en-US" altLang="zh-CN" sz="2400" dirty="0">
                <a:effectLst/>
                <a:ea typeface="宋体" panose="02010600030101010101" pitchFamily="2" charset="-122"/>
                <a:cs typeface="宋体" panose="02010600030101010101" pitchFamily="2" charset="-122"/>
              </a:rPr>
              <a:t>-</a:t>
            </a:r>
            <a:r>
              <a:rPr lang="zh-CN" altLang="en-US" sz="2400" dirty="0">
                <a:effectLst/>
                <a:ea typeface="宋体" panose="02010600030101010101" pitchFamily="2" charset="-122"/>
                <a:cs typeface="宋体" panose="02010600030101010101" pitchFamily="2" charset="-122"/>
              </a:rPr>
              <a:t>组织匹配理论</a:t>
            </a:r>
            <a:endParaRPr lang="en-US" altLang="zh-CN" sz="2400" dirty="0">
              <a:effectLst/>
              <a:ea typeface="宋体" panose="02010600030101010101" pitchFamily="2" charset="-122"/>
              <a:cs typeface="宋体" panose="02010600030101010101" pitchFamily="2" charset="-122"/>
            </a:endParaRPr>
          </a:p>
          <a:p>
            <a:r>
              <a:rPr lang="en-US" altLang="zh-CN" sz="2400" dirty="0"/>
              <a:t>        </a:t>
            </a:r>
            <a:r>
              <a:rPr lang="zh-CN" altLang="en-US" sz="2400" dirty="0"/>
              <a:t>前人关于高层次人才较多从两个视角，一是</a:t>
            </a:r>
            <a:r>
              <a:rPr lang="zh-CN" altLang="zh-CN" sz="2400" kern="0" spc="-45" dirty="0">
                <a:effectLst/>
                <a:latin typeface="Times New Roman" panose="02020603050405020304" pitchFamily="18" charset="0"/>
                <a:ea typeface="宋体" panose="02010600030101010101" pitchFamily="2" charset="-122"/>
                <a:cs typeface="宋体" panose="02010600030101010101" pitchFamily="2" charset="-122"/>
              </a:rPr>
              <a:t>总结归纳高层次人才的个体因素</a:t>
            </a:r>
            <a:r>
              <a:rPr lang="zh-CN" altLang="en-US" sz="2400" kern="0" spc="-45" dirty="0">
                <a:effectLst/>
                <a:latin typeface="Times New Roman" panose="02020603050405020304" pitchFamily="18" charset="0"/>
                <a:ea typeface="宋体" panose="02010600030101010101" pitchFamily="2" charset="-122"/>
                <a:cs typeface="宋体" panose="02010600030101010101" pitchFamily="2" charset="-122"/>
              </a:rPr>
              <a:t>；二是</a:t>
            </a:r>
            <a:r>
              <a:rPr lang="zh-CN" altLang="zh-CN" sz="2400" kern="0" spc="-45" dirty="0">
                <a:effectLst/>
                <a:latin typeface="Times New Roman" panose="02020603050405020304" pitchFamily="18" charset="0"/>
                <a:ea typeface="宋体" panose="02010600030101010101" pitchFamily="2" charset="-122"/>
                <a:cs typeface="宋体" panose="02010600030101010101" pitchFamily="2" charset="-122"/>
              </a:rPr>
              <a:t>立足于高层次人才的整个教育生涯和职业生涯进行总结</a:t>
            </a:r>
            <a:r>
              <a:rPr lang="zh-CN" altLang="en-US" sz="2400" kern="0" spc="-45" dirty="0">
                <a:effectLst/>
                <a:latin typeface="Times New Roman" panose="02020603050405020304" pitchFamily="18" charset="0"/>
                <a:ea typeface="宋体" panose="02010600030101010101" pitchFamily="2" charset="-122"/>
                <a:cs typeface="宋体" panose="02010600030101010101" pitchFamily="2" charset="-122"/>
              </a:rPr>
              <a:t>，涉及到教育经历、工作机构、组织特点等因素。匹配理论将</a:t>
            </a:r>
            <a:r>
              <a:rPr lang="zh-CN" altLang="zh-CN" sz="2400" kern="0" spc="-45" dirty="0">
                <a:effectLst/>
                <a:latin typeface="Times New Roman" panose="02020603050405020304" pitchFamily="18" charset="0"/>
                <a:ea typeface="宋体" panose="02010600030101010101" pitchFamily="2" charset="-122"/>
                <a:cs typeface="宋体" panose="02010600030101010101" pitchFamily="2" charset="-122"/>
              </a:rPr>
              <a:t>个体要素与组织要素</a:t>
            </a:r>
            <a:r>
              <a:rPr lang="zh-CN" altLang="en-US" sz="2400" kern="0" spc="-45" dirty="0">
                <a:effectLst/>
                <a:latin typeface="Times New Roman" panose="02020603050405020304" pitchFamily="18" charset="0"/>
                <a:ea typeface="宋体" panose="02010600030101010101" pitchFamily="2" charset="-122"/>
                <a:cs typeface="宋体" panose="02010600030101010101" pitchFamily="2" charset="-122"/>
              </a:rPr>
              <a:t>结合起来考虑。匹配包括</a:t>
            </a:r>
            <a:r>
              <a:rPr lang="zh-CN" altLang="zh-CN" sz="2400" kern="0" spc="-45" dirty="0">
                <a:effectLst/>
                <a:latin typeface="Times New Roman" panose="02020603050405020304" pitchFamily="18" charset="0"/>
                <a:ea typeface="宋体" panose="02010600030101010101" pitchFamily="2" charset="-122"/>
                <a:cs typeface="宋体" panose="02010600030101010101" pitchFamily="2" charset="-122"/>
              </a:rPr>
              <a:t>一致性匹配和互补性匹配</a:t>
            </a:r>
            <a:r>
              <a:rPr lang="zh-CN" altLang="en-US" sz="2400" kern="0" spc="-45" dirty="0">
                <a:effectLst/>
                <a:latin typeface="Times New Roman" panose="02020603050405020304" pitchFamily="18" charset="0"/>
                <a:ea typeface="宋体" panose="02010600030101010101" pitchFamily="2" charset="-122"/>
                <a:cs typeface="宋体" panose="02010600030101010101" pitchFamily="2" charset="-122"/>
              </a:rPr>
              <a:t>。</a:t>
            </a:r>
            <a:endParaRPr lang="zh-CN" altLang="en-US" sz="2400" dirty="0"/>
          </a:p>
        </p:txBody>
      </p:sp>
      <p:sp>
        <p:nvSpPr>
          <p:cNvPr id="11" name="文本框 10"/>
          <p:cNvSpPr txBox="1"/>
          <p:nvPr/>
        </p:nvSpPr>
        <p:spPr>
          <a:xfrm>
            <a:off x="695400" y="5152130"/>
            <a:ext cx="10081120" cy="830997"/>
          </a:xfrm>
          <a:prstGeom prst="rect">
            <a:avLst/>
          </a:prstGeom>
          <a:noFill/>
        </p:spPr>
        <p:txBody>
          <a:bodyPr wrap="square">
            <a:spAutoFit/>
          </a:bodyPr>
          <a:lstStyle/>
          <a:p>
            <a:r>
              <a:rPr lang="zh-CN" altLang="en-US" sz="2400" b="1" dirty="0"/>
              <a:t>研究设计与方法</a:t>
            </a:r>
            <a:r>
              <a:rPr lang="zh-CN" altLang="en-US" sz="2400" dirty="0"/>
              <a:t>：访谈了</a:t>
            </a:r>
            <a:r>
              <a:rPr lang="en-US" altLang="zh-CN" sz="2400" dirty="0">
                <a:effectLst/>
                <a:ea typeface="宋体" panose="02010600030101010101" pitchFamily="2" charset="-122"/>
                <a:cs typeface="宋体" panose="02010600030101010101" pitchFamily="2" charset="-122"/>
              </a:rPr>
              <a:t>12</a:t>
            </a:r>
            <a:r>
              <a:rPr lang="zh-CN" altLang="en-US" sz="2400" dirty="0">
                <a:effectLst/>
                <a:ea typeface="宋体" panose="02010600030101010101" pitchFamily="2" charset="-122"/>
                <a:cs typeface="宋体" panose="02010600030101010101" pitchFamily="2" charset="-122"/>
              </a:rPr>
              <a:t>位涵盖各学科的高层次人才（帽子人才）</a:t>
            </a:r>
            <a:endParaRPr lang="en-US" altLang="zh-CN" sz="2400" dirty="0">
              <a:effectLst/>
              <a:ea typeface="宋体" panose="02010600030101010101" pitchFamily="2" charset="-122"/>
              <a:cs typeface="宋体" panose="02010600030101010101" pitchFamily="2" charset="-122"/>
            </a:endParaRPr>
          </a:p>
          <a:p>
            <a:r>
              <a:rPr lang="en-US" altLang="zh-CN" sz="2400" dirty="0"/>
              <a:t>                             </a:t>
            </a:r>
            <a:r>
              <a:rPr lang="zh-CN" altLang="en-US" sz="2400" dirty="0"/>
              <a:t>用</a:t>
            </a:r>
            <a:r>
              <a:rPr lang="en-US" altLang="zh-CN" sz="2400" kern="0" spc="-45" dirty="0">
                <a:effectLst/>
                <a:latin typeface="Times New Roman" panose="02020603050405020304" pitchFamily="18" charset="0"/>
                <a:ea typeface="宋体" panose="02010600030101010101" pitchFamily="2" charset="-122"/>
                <a:cs typeface="宋体" panose="02010600030101010101" pitchFamily="2" charset="-122"/>
              </a:rPr>
              <a:t>NVivo12</a:t>
            </a:r>
            <a:r>
              <a:rPr lang="zh-CN" altLang="en-US" sz="2400" kern="0" spc="-45" dirty="0">
                <a:effectLst/>
                <a:latin typeface="Times New Roman" panose="02020603050405020304" pitchFamily="18" charset="0"/>
                <a:ea typeface="宋体" panose="02010600030101010101" pitchFamily="2" charset="-122"/>
                <a:cs typeface="宋体" panose="02010600030101010101" pitchFamily="2" charset="-122"/>
              </a:rPr>
              <a:t>软件分析资料</a:t>
            </a:r>
            <a:endParaRPr lang="zh-CN" altLang="en-US" sz="24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250578"/>
            <a:ext cx="3238037" cy="2952328"/>
          </a:xfrm>
          <a:prstGeom prst="rect">
            <a:avLst/>
          </a:prstGeom>
        </p:spPr>
      </p:pic>
      <p:pic>
        <p:nvPicPr>
          <p:cNvPr id="8" name="图片 7"/>
          <p:cNvPicPr>
            <a:picLocks noChangeAspect="1"/>
          </p:cNvPicPr>
          <p:nvPr/>
        </p:nvPicPr>
        <p:blipFill>
          <a:blip r:embed="rId2"/>
          <a:stretch>
            <a:fillRect/>
          </a:stretch>
        </p:blipFill>
        <p:spPr>
          <a:xfrm>
            <a:off x="5375920" y="188640"/>
            <a:ext cx="6552728" cy="3779087"/>
          </a:xfrm>
          <a:prstGeom prst="rect">
            <a:avLst/>
          </a:prstGeom>
        </p:spPr>
      </p:pic>
      <p:pic>
        <p:nvPicPr>
          <p:cNvPr id="10" name="图片 9"/>
          <p:cNvPicPr>
            <a:picLocks noChangeAspect="1"/>
          </p:cNvPicPr>
          <p:nvPr/>
        </p:nvPicPr>
        <p:blipFill>
          <a:blip r:embed="rId3"/>
          <a:stretch>
            <a:fillRect/>
          </a:stretch>
        </p:blipFill>
        <p:spPr>
          <a:xfrm>
            <a:off x="1631504" y="3202906"/>
            <a:ext cx="8440277" cy="36543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41534" y="908720"/>
            <a:ext cx="5915140" cy="5760640"/>
          </a:xfrm>
          <a:prstGeom prst="rect">
            <a:avLst/>
          </a:prstGeom>
        </p:spPr>
      </p:pic>
      <p:pic>
        <p:nvPicPr>
          <p:cNvPr id="7" name="图片 6"/>
          <p:cNvPicPr>
            <a:picLocks noChangeAspect="1"/>
          </p:cNvPicPr>
          <p:nvPr/>
        </p:nvPicPr>
        <p:blipFill>
          <a:blip r:embed="rId2"/>
          <a:stretch>
            <a:fillRect/>
          </a:stretch>
        </p:blipFill>
        <p:spPr>
          <a:xfrm>
            <a:off x="5956674" y="859654"/>
            <a:ext cx="6411427" cy="4418362"/>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351584" y="1335831"/>
            <a:ext cx="8208912" cy="1200329"/>
          </a:xfrm>
          <a:prstGeom prst="rect">
            <a:avLst/>
          </a:prstGeom>
          <a:noFill/>
        </p:spPr>
        <p:txBody>
          <a:bodyPr wrap="square">
            <a:spAutoFit/>
          </a:bodyPr>
          <a:lstStyle/>
          <a:p>
            <a:r>
              <a:rPr lang="zh-CN" altLang="zh-CN" sz="2400" kern="0" dirty="0">
                <a:effectLst/>
                <a:ea typeface="宋体" panose="02010600030101010101" pitchFamily="2" charset="-122"/>
                <a:cs typeface="宋体" panose="02010600030101010101" pitchFamily="2" charset="-122"/>
              </a:rPr>
              <a:t>研究表明，高层次人才在个体与组织之间存在较高的匹配，这种匹配使高层次人才与组织间的优势互相加强，并不断积累，最终成为高层次人才成才过程中重要的“助推器”。</a:t>
            </a:r>
            <a:endParaRPr lang="zh-CN" altLang="en-US" sz="2400" dirty="0"/>
          </a:p>
        </p:txBody>
      </p:sp>
      <p:sp>
        <p:nvSpPr>
          <p:cNvPr id="7" name="文本框 6"/>
          <p:cNvSpPr txBox="1"/>
          <p:nvPr/>
        </p:nvSpPr>
        <p:spPr>
          <a:xfrm>
            <a:off x="1055440" y="1412776"/>
            <a:ext cx="6096000" cy="523220"/>
          </a:xfrm>
          <a:prstGeom prst="rect">
            <a:avLst/>
          </a:prstGeom>
          <a:noFill/>
        </p:spPr>
        <p:txBody>
          <a:bodyPr wrap="square">
            <a:spAutoFit/>
          </a:bodyPr>
          <a:lstStyle/>
          <a:p>
            <a:r>
              <a:rPr lang="zh-CN" altLang="zh-CN" sz="2800" b="1" kern="0" dirty="0">
                <a:effectLst/>
                <a:ea typeface="宋体" panose="02010600030101010101" pitchFamily="2" charset="-122"/>
                <a:cs typeface="宋体" panose="02010600030101010101" pitchFamily="2" charset="-122"/>
              </a:rPr>
              <a:t>结论</a:t>
            </a:r>
            <a:endParaRPr lang="zh-CN" altLang="en-US" sz="2800" dirty="0"/>
          </a:p>
        </p:txBody>
      </p:sp>
      <p:sp>
        <p:nvSpPr>
          <p:cNvPr id="9" name="文本框 8"/>
          <p:cNvSpPr txBox="1"/>
          <p:nvPr/>
        </p:nvSpPr>
        <p:spPr>
          <a:xfrm>
            <a:off x="1071707" y="2944263"/>
            <a:ext cx="6096000" cy="523220"/>
          </a:xfrm>
          <a:prstGeom prst="rect">
            <a:avLst/>
          </a:prstGeom>
          <a:noFill/>
        </p:spPr>
        <p:txBody>
          <a:bodyPr wrap="square">
            <a:spAutoFit/>
          </a:bodyPr>
          <a:lstStyle/>
          <a:p>
            <a:r>
              <a:rPr lang="zh-CN" altLang="en-US" sz="2800" b="1" kern="0" dirty="0">
                <a:cs typeface="宋体" panose="02010600030101010101" pitchFamily="2" charset="-122"/>
              </a:rPr>
              <a:t>讨论</a:t>
            </a:r>
            <a:endParaRPr lang="zh-CN" altLang="en-US" sz="2800" dirty="0"/>
          </a:p>
        </p:txBody>
      </p:sp>
      <p:sp>
        <p:nvSpPr>
          <p:cNvPr id="11" name="文本框 10"/>
          <p:cNvSpPr txBox="1"/>
          <p:nvPr/>
        </p:nvSpPr>
        <p:spPr>
          <a:xfrm>
            <a:off x="2639616" y="3475454"/>
            <a:ext cx="8064896" cy="830997"/>
          </a:xfrm>
          <a:prstGeom prst="rect">
            <a:avLst/>
          </a:prstGeom>
          <a:noFill/>
        </p:spPr>
        <p:txBody>
          <a:bodyPr wrap="square">
            <a:spAutoFit/>
          </a:bodyPr>
          <a:lstStyle/>
          <a:p>
            <a:r>
              <a:rPr lang="zh-CN" altLang="zh-CN" sz="2400" kern="0" dirty="0">
                <a:effectLst/>
                <a:ea typeface="宋体" panose="02010600030101010101" pitchFamily="2" charset="-122"/>
                <a:cs typeface="宋体" panose="02010600030101010101" pitchFamily="2" charset="-122"/>
              </a:rPr>
              <a:t>第一，高层次人才的个体能动性非常强，不以组织的约束为行动的终点。</a:t>
            </a:r>
            <a:endParaRPr lang="zh-CN" altLang="en-US" sz="2400" dirty="0"/>
          </a:p>
        </p:txBody>
      </p:sp>
      <p:sp>
        <p:nvSpPr>
          <p:cNvPr id="13" name="文本框 12"/>
          <p:cNvSpPr txBox="1"/>
          <p:nvPr/>
        </p:nvSpPr>
        <p:spPr>
          <a:xfrm>
            <a:off x="2639616" y="4398784"/>
            <a:ext cx="7848872" cy="830997"/>
          </a:xfrm>
          <a:prstGeom prst="rect">
            <a:avLst/>
          </a:prstGeom>
          <a:noFill/>
        </p:spPr>
        <p:txBody>
          <a:bodyPr wrap="square">
            <a:spAutoFit/>
          </a:bodyPr>
          <a:lstStyle/>
          <a:p>
            <a:r>
              <a:rPr lang="zh-CN" altLang="zh-CN" sz="2400" kern="0" dirty="0">
                <a:effectLst/>
                <a:ea typeface="宋体" panose="02010600030101010101" pitchFamily="2" charset="-122"/>
                <a:cs typeface="宋体" panose="02010600030101010101" pitchFamily="2" charset="-122"/>
              </a:rPr>
              <a:t>第二，高层次人才的成长存在明显的世代差异，尤其表现在工作价值观和信仰。</a:t>
            </a:r>
            <a:endParaRPr lang="zh-CN" altLang="en-US" sz="2400" dirty="0"/>
          </a:p>
        </p:txBody>
      </p:sp>
      <p:sp>
        <p:nvSpPr>
          <p:cNvPr id="8" name="文本框 7"/>
          <p:cNvSpPr txBox="1"/>
          <p:nvPr/>
        </p:nvSpPr>
        <p:spPr>
          <a:xfrm>
            <a:off x="1055440" y="5715000"/>
            <a:ext cx="7086600" cy="523220"/>
          </a:xfrm>
          <a:prstGeom prst="rect">
            <a:avLst/>
          </a:prstGeom>
          <a:noFill/>
        </p:spPr>
        <p:txBody>
          <a:bodyPr wrap="square">
            <a:spAutoFit/>
          </a:bodyPr>
          <a:lstStyle/>
          <a:p>
            <a:r>
              <a:rPr lang="zh-CN" altLang="en-US" sz="2800" b="1" kern="0" dirty="0">
                <a:solidFill>
                  <a:srgbClr val="FF0000"/>
                </a:solidFill>
                <a:cs typeface="宋体" panose="02010600030101010101" pitchFamily="2" charset="-122"/>
              </a:rPr>
              <a:t>思考</a:t>
            </a:r>
            <a:r>
              <a:rPr lang="en-US" altLang="zh-CN" sz="2800" b="1" kern="0" dirty="0">
                <a:solidFill>
                  <a:srgbClr val="FF0000"/>
                </a:solidFill>
                <a:cs typeface="宋体" panose="02010600030101010101" pitchFamily="2" charset="-122"/>
              </a:rPr>
              <a:t>: </a:t>
            </a:r>
            <a:r>
              <a:rPr lang="zh-CN" altLang="en-US" sz="2800" b="1" kern="0" dirty="0">
                <a:solidFill>
                  <a:srgbClr val="FF0000"/>
                </a:solidFill>
                <a:cs typeface="宋体" panose="02010600030101010101" pitchFamily="2" charset="-122"/>
              </a:rPr>
              <a:t>理论导向的研究如何超越既有理论？</a:t>
            </a:r>
            <a:endParaRPr lang="zh-CN" altLang="en-US" sz="2800"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983432" y="1916832"/>
            <a:ext cx="9361040" cy="4536504"/>
          </a:xfrm>
        </p:spPr>
        <p:txBody>
          <a:bodyPr>
            <a:normAutofit/>
          </a:bodyPr>
          <a:lstStyle/>
          <a:p>
            <a:pPr>
              <a:lnSpc>
                <a:spcPct val="115000"/>
              </a:lnSpc>
              <a:buNone/>
            </a:pPr>
            <a:r>
              <a:rPr lang="zh-CN" altLang="en-US" b="1" dirty="0">
                <a:solidFill>
                  <a:srgbClr val="00B0F0"/>
                </a:solidFill>
                <a:latin typeface="宋体" panose="02010600030101010101" pitchFamily="2" charset="-122"/>
                <a:ea typeface="宋体" panose="02010600030101010101" pitchFamily="2" charset="-122"/>
              </a:rPr>
              <a:t>研究问题</a:t>
            </a:r>
            <a:r>
              <a:rPr lang="zh-CN" altLang="en-US" dirty="0">
                <a:latin typeface="宋体" panose="02010600030101010101" pitchFamily="2" charset="-122"/>
                <a:ea typeface="宋体" panose="02010600030101010101" pitchFamily="2" charset="-122"/>
              </a:rPr>
              <a:t>：</a:t>
            </a:r>
            <a:endParaRPr lang="en-US" altLang="zh-CN" dirty="0">
              <a:latin typeface="宋体" panose="02010600030101010101" pitchFamily="2" charset="-122"/>
              <a:ea typeface="宋体" panose="02010600030101010101" pitchFamily="2" charset="-122"/>
            </a:endParaRPr>
          </a:p>
          <a:p>
            <a:pPr>
              <a:lnSpc>
                <a:spcPct val="115000"/>
              </a:lnSpc>
              <a:buNone/>
            </a:pPr>
            <a:r>
              <a:rPr lang="en-US" altLang="zh-CN" dirty="0">
                <a:latin typeface="楷体" panose="02010609060101010101" pitchFamily="49" charset="-122"/>
                <a:ea typeface="楷体" panose="02010609060101010101" pitchFamily="49" charset="-122"/>
              </a:rPr>
              <a:t>1</a:t>
            </a:r>
            <a:r>
              <a:rPr lang="zh-CN" altLang="en-US" dirty="0">
                <a:latin typeface="楷体" panose="02010609060101010101" pitchFamily="49" charset="-122"/>
                <a:ea typeface="楷体" panose="02010609060101010101" pitchFamily="49" charset="-122"/>
              </a:rPr>
              <a:t>）人们是如何看待“贫困生”的？贫困对一个人意味着什么？这种看法如何影响了其行为？</a:t>
            </a:r>
            <a:endParaRPr lang="en-US" altLang="zh-CN" dirty="0">
              <a:latin typeface="楷体" panose="02010609060101010101" pitchFamily="49" charset="-122"/>
              <a:ea typeface="楷体" panose="02010609060101010101" pitchFamily="49" charset="-122"/>
            </a:endParaRPr>
          </a:p>
          <a:p>
            <a:pPr>
              <a:lnSpc>
                <a:spcPct val="115000"/>
              </a:lnSpc>
              <a:buNone/>
            </a:pPr>
            <a:r>
              <a:rPr lang="en-US" altLang="zh-CN" dirty="0">
                <a:latin typeface="楷体" panose="02010609060101010101" pitchFamily="49" charset="-122"/>
                <a:ea typeface="楷体" panose="02010609060101010101" pitchFamily="49" charset="-122"/>
              </a:rPr>
              <a:t>2</a:t>
            </a:r>
            <a:r>
              <a:rPr lang="zh-CN" altLang="en-US" dirty="0">
                <a:latin typeface="楷体" panose="02010609060101010101" pitchFamily="49" charset="-122"/>
                <a:ea typeface="楷体" panose="02010609060101010101" pitchFamily="49" charset="-122"/>
              </a:rPr>
              <a:t>）贫困是如何影响学业成绩的？</a:t>
            </a:r>
            <a:endParaRPr lang="zh-CN" altLang="en-US" dirty="0">
              <a:latin typeface="楷体" panose="02010609060101010101" pitchFamily="49" charset="-122"/>
              <a:ea typeface="楷体" panose="02010609060101010101" pitchFamily="49" charset="-122"/>
            </a:endParaRPr>
          </a:p>
          <a:p>
            <a:pPr eaLnBrk="1" hangingPunct="1">
              <a:lnSpc>
                <a:spcPct val="115000"/>
              </a:lnSpc>
              <a:buNone/>
            </a:pPr>
            <a:r>
              <a:rPr lang="en-US" altLang="zh-CN" dirty="0">
                <a:latin typeface="楷体" panose="02010609060101010101" pitchFamily="49" charset="-122"/>
                <a:ea typeface="楷体" panose="02010609060101010101" pitchFamily="49" charset="-122"/>
              </a:rPr>
              <a:t>3</a:t>
            </a:r>
            <a:r>
              <a:rPr lang="zh-CN" altLang="en-US" dirty="0">
                <a:latin typeface="楷体" panose="02010609060101010101" pitchFamily="49" charset="-122"/>
                <a:ea typeface="楷体" panose="02010609060101010101" pitchFamily="49" charset="-122"/>
              </a:rPr>
              <a:t>）贫困是怎样影响个人发展轨迹的？</a:t>
            </a:r>
            <a:endParaRPr lang="zh-CN" altLang="en-US" sz="3600" dirty="0">
              <a:latin typeface="楷体_GB2312" pitchFamily="49" charset="-122"/>
              <a:ea typeface="楷体_GB2312" pitchFamily="49" charset="-122"/>
            </a:endParaRPr>
          </a:p>
          <a:p>
            <a:pPr eaLnBrk="1" hangingPunct="1">
              <a:lnSpc>
                <a:spcPct val="90000"/>
              </a:lnSpc>
              <a:buFont typeface="Wingdings" panose="05000000000000000000" pitchFamily="2" charset="2"/>
              <a:buNone/>
            </a:pPr>
            <a:r>
              <a:rPr lang="en-US" altLang="zh-CN" sz="3600" dirty="0">
                <a:latin typeface="楷体_GB2312" pitchFamily="49" charset="-122"/>
                <a:ea typeface="楷体_GB2312" pitchFamily="49" charset="-122"/>
              </a:rPr>
              <a:t>……</a:t>
            </a:r>
            <a:endParaRPr lang="en-US" altLang="zh-CN" sz="3600" dirty="0">
              <a:latin typeface="楷体_GB2312" pitchFamily="49" charset="-122"/>
              <a:ea typeface="楷体_GB2312" pitchFamily="49" charset="-122"/>
            </a:endParaRPr>
          </a:p>
        </p:txBody>
      </p:sp>
      <p:sp>
        <p:nvSpPr>
          <p:cNvPr id="6" name="矩形 5"/>
          <p:cNvSpPr/>
          <p:nvPr/>
        </p:nvSpPr>
        <p:spPr>
          <a:xfrm>
            <a:off x="407368" y="1001865"/>
            <a:ext cx="2031325" cy="590931"/>
          </a:xfrm>
          <a:prstGeom prst="rect">
            <a:avLst/>
          </a:prstGeom>
        </p:spPr>
        <p:txBody>
          <a:bodyPr wrap="none">
            <a:spAutoFit/>
          </a:bodyPr>
          <a:lstStyle/>
          <a:p>
            <a:pPr marL="0" indent="0" eaLnBrk="1" hangingPunct="1">
              <a:lnSpc>
                <a:spcPct val="90000"/>
              </a:lnSpc>
              <a:buNone/>
            </a:pPr>
            <a:r>
              <a:rPr lang="zh-CN" altLang="en-US" sz="3600" b="1" dirty="0">
                <a:solidFill>
                  <a:srgbClr val="C00000"/>
                </a:solidFill>
                <a:latin typeface="楷体" panose="02010609060101010101" pitchFamily="49" charset="-122"/>
                <a:ea typeface="楷体" panose="02010609060101010101" pitchFamily="49" charset="-122"/>
              </a:rPr>
              <a:t>质性研究</a:t>
            </a:r>
            <a:endParaRPr lang="zh-CN" altLang="en-US" sz="3600" b="1" dirty="0">
              <a:solidFill>
                <a:srgbClr val="C00000"/>
              </a:solidFill>
              <a:latin typeface="楷体" panose="02010609060101010101" pitchFamily="49" charset="-122"/>
              <a:ea typeface="楷体" panose="02010609060101010101" pitchFamily="49" charset="-122"/>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a:xfrm>
            <a:off x="551384" y="860273"/>
            <a:ext cx="8153425" cy="762000"/>
          </a:xfrm>
        </p:spPr>
        <p:txBody>
          <a:bodyPr>
            <a:normAutofit fontScale="90000"/>
          </a:bodyPr>
          <a:lstStyle/>
          <a:p>
            <a:r>
              <a:rPr lang="zh-CN" altLang="en-US" dirty="0">
                <a:solidFill>
                  <a:srgbClr val="C00000"/>
                </a:solidFill>
                <a:latin typeface="楷体" panose="02010609060101010101" pitchFamily="49" charset="-122"/>
                <a:ea typeface="楷体" panose="02010609060101010101" pitchFamily="49" charset="-122"/>
              </a:rPr>
              <a:t>什么是理论贡献</a:t>
            </a:r>
            <a:r>
              <a:rPr lang="zh-CN" altLang="en-US" dirty="0">
                <a:solidFill>
                  <a:srgbClr val="C00000"/>
                </a:solidFill>
              </a:rPr>
              <a:t>？</a:t>
            </a:r>
            <a:br>
              <a:rPr lang="zh-CN" altLang="en-US" dirty="0">
                <a:solidFill>
                  <a:srgbClr val="C00000"/>
                </a:solidFill>
              </a:rPr>
            </a:br>
            <a:endParaRPr lang="zh-CN" altLang="en-US" dirty="0">
              <a:solidFill>
                <a:srgbClr val="C00000"/>
              </a:solidFill>
            </a:endParaRPr>
          </a:p>
        </p:txBody>
      </p:sp>
      <p:sp>
        <p:nvSpPr>
          <p:cNvPr id="4" name="文本框 3"/>
          <p:cNvSpPr txBox="1"/>
          <p:nvPr/>
        </p:nvSpPr>
        <p:spPr>
          <a:xfrm>
            <a:off x="986517" y="2132856"/>
            <a:ext cx="10218966" cy="3726789"/>
          </a:xfrm>
          <a:prstGeom prst="rect">
            <a:avLst/>
          </a:prstGeom>
          <a:noFill/>
        </p:spPr>
        <p:txBody>
          <a:bodyPr wrap="square">
            <a:spAutoFit/>
          </a:bodyPr>
          <a:lstStyle/>
          <a:p>
            <a:pPr>
              <a:lnSpc>
                <a:spcPct val="120000"/>
              </a:lnSpc>
            </a:pPr>
            <a:r>
              <a:rPr lang="en-US" altLang="zh-CN" sz="2800" b="1" dirty="0">
                <a:latin typeface="Times New Roman" panose="02020603050405020304" pitchFamily="18" charset="0"/>
                <a:ea typeface="楷体" panose="02010609060101010101" pitchFamily="49" charset="-122"/>
                <a:cs typeface="Times New Roman" panose="02020603050405020304" pitchFamily="18" charset="0"/>
              </a:rPr>
              <a:t>Colquitt &amp; Zapata-Phelan</a:t>
            </a:r>
            <a:r>
              <a:rPr lang="zh-CN" altLang="en-US" sz="2800" b="1" dirty="0">
                <a:latin typeface="楷体" panose="02010609060101010101" pitchFamily="49" charset="-122"/>
                <a:ea typeface="楷体" panose="02010609060101010101" pitchFamily="49" charset="-122"/>
              </a:rPr>
              <a:t>（</a:t>
            </a:r>
            <a:r>
              <a:rPr lang="en-US" altLang="zh-CN" sz="2800" b="1" dirty="0">
                <a:latin typeface="楷体" panose="02010609060101010101" pitchFamily="49" charset="-122"/>
                <a:ea typeface="楷体" panose="02010609060101010101" pitchFamily="49" charset="-122"/>
              </a:rPr>
              <a:t>2011</a:t>
            </a:r>
            <a:r>
              <a:rPr lang="zh-CN" altLang="en-US" sz="2800" b="1" dirty="0">
                <a:latin typeface="楷体" panose="02010609060101010101" pitchFamily="49" charset="-122"/>
                <a:ea typeface="楷体" panose="02010609060101010101" pitchFamily="49" charset="-122"/>
              </a:rPr>
              <a:t>）</a:t>
            </a:r>
            <a:r>
              <a:rPr lang="zh-CN" altLang="en-US" sz="2800" b="1" dirty="0">
                <a:latin typeface="+mn-ea"/>
                <a:ea typeface="+mn-ea"/>
              </a:rPr>
              <a:t>理论构建的贡献从高到低的5个级别分别是 </a:t>
            </a:r>
            <a:r>
              <a:rPr lang="zh-CN" altLang="en-US" sz="2400" dirty="0">
                <a:latin typeface="楷体" panose="02010609060101010101" pitchFamily="49" charset="-122"/>
                <a:ea typeface="楷体" panose="02010609060101010101" pitchFamily="49" charset="-122"/>
              </a:rPr>
              <a:t>：</a:t>
            </a:r>
            <a:endParaRPr lang="en-US" altLang="zh-CN" sz="2400" dirty="0">
              <a:latin typeface="楷体" panose="02010609060101010101" pitchFamily="49" charset="-122"/>
              <a:ea typeface="楷体" panose="02010609060101010101" pitchFamily="49" charset="-122"/>
            </a:endParaRPr>
          </a:p>
          <a:p>
            <a:pPr>
              <a:lnSpc>
                <a:spcPct val="120000"/>
              </a:lnSpc>
            </a:pP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引入新构念（或显著的重新构建了现有构念）</a:t>
            </a:r>
            <a:endParaRPr lang="en-US" altLang="zh-CN" sz="2400" dirty="0">
              <a:latin typeface="楷体" panose="02010609060101010101" pitchFamily="49" charset="-122"/>
              <a:ea typeface="楷体" panose="02010609060101010101" pitchFamily="49" charset="-122"/>
            </a:endParaRPr>
          </a:p>
          <a:p>
            <a:pPr>
              <a:lnSpc>
                <a:spcPct val="120000"/>
              </a:lnSpc>
            </a:pP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对先前尚未探寻过的关系或过程的研究</a:t>
            </a:r>
            <a:endParaRPr lang="en-US" altLang="zh-CN" sz="2400" dirty="0">
              <a:latin typeface="楷体" panose="02010609060101010101" pitchFamily="49" charset="-122"/>
              <a:ea typeface="楷体" panose="02010609060101010101" pitchFamily="49" charset="-122"/>
            </a:endParaRPr>
          </a:p>
          <a:p>
            <a:pPr>
              <a:lnSpc>
                <a:spcPct val="120000"/>
              </a:lnSpc>
            </a:pP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在现有关系或过程中引入新的中介（作用机制）或者调节变量（情境因素）</a:t>
            </a:r>
            <a:endParaRPr lang="en-US" altLang="zh-CN" sz="2400" dirty="0">
              <a:latin typeface="楷体" panose="02010609060101010101" pitchFamily="49" charset="-122"/>
              <a:ea typeface="楷体" panose="02010609060101010101" pitchFamily="49" charset="-122"/>
            </a:endParaRPr>
          </a:p>
          <a:p>
            <a:pPr>
              <a:lnSpc>
                <a:spcPct val="120000"/>
              </a:lnSpc>
            </a:pP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考察早期理论构建过程主体的影响</a:t>
            </a:r>
            <a:endParaRPr lang="en-US" altLang="zh-CN" sz="2400" dirty="0">
              <a:latin typeface="楷体" panose="02010609060101010101" pitchFamily="49" charset="-122"/>
              <a:ea typeface="楷体" panose="02010609060101010101" pitchFamily="49" charset="-122"/>
            </a:endParaRPr>
          </a:p>
          <a:p>
            <a:pPr>
              <a:lnSpc>
                <a:spcPct val="120000"/>
              </a:lnSpc>
            </a:pP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对以往解释过的效应进行的重复研究</a:t>
            </a:r>
            <a:endParaRPr lang="zh-CN" altLang="en-US" sz="2400" dirty="0">
              <a:latin typeface="楷体" panose="02010609060101010101" pitchFamily="49" charset="-122"/>
              <a:ea typeface="楷体" panose="02010609060101010101" pitchFamily="49" charset="-122"/>
            </a:endParaRPr>
          </a:p>
          <a:p>
            <a:pPr>
              <a:lnSpc>
                <a:spcPct val="120000"/>
              </a:lnSpc>
            </a:pPr>
            <a:r>
              <a:rPr lang="zh-CN" altLang="en-US" sz="2400" dirty="0">
                <a:latin typeface="楷体" panose="02010609060101010101" pitchFamily="49" charset="-122"/>
                <a:ea typeface="楷体" panose="02010609060101010101" pitchFamily="49" charset="-122"/>
              </a:rPr>
              <a:t>                         </a:t>
            </a:r>
            <a:endParaRPr lang="zh-CN" altLang="en-US" sz="2400" dirty="0">
              <a:latin typeface="楷体" panose="02010609060101010101" pitchFamily="49" charset="-122"/>
              <a:ea typeface="楷体" panose="02010609060101010101" pitchFamily="49" charset="-122"/>
            </a:endParaRPr>
          </a:p>
        </p:txBody>
      </p:sp>
      <p:sp>
        <p:nvSpPr>
          <p:cNvPr id="3" name="文本框 2"/>
          <p:cNvSpPr txBox="1"/>
          <p:nvPr/>
        </p:nvSpPr>
        <p:spPr>
          <a:xfrm>
            <a:off x="623392" y="5639281"/>
            <a:ext cx="11161240" cy="707886"/>
          </a:xfrm>
          <a:prstGeom prst="rect">
            <a:avLst/>
          </a:prstGeom>
          <a:noFill/>
        </p:spPr>
        <p:txBody>
          <a:bodyPr wrap="square">
            <a:spAutoFit/>
          </a:bodyPr>
          <a:lstStyle/>
          <a:p>
            <a:r>
              <a:rPr lang="zh-CN" altLang="en-US" sz="2000" dirty="0"/>
              <a:t>转引自：毛基业、苏芳</a:t>
            </a:r>
            <a:r>
              <a:rPr lang="en-US" altLang="zh-CN" sz="2000" dirty="0"/>
              <a:t>.</a:t>
            </a:r>
            <a:r>
              <a:rPr lang="zh-CN" altLang="en-US" sz="2000" dirty="0"/>
              <a:t>案例研究的理论贡献</a:t>
            </a:r>
            <a:r>
              <a:rPr lang="en-US" altLang="zh-CN" sz="2000" dirty="0"/>
              <a:t>——</a:t>
            </a:r>
            <a:r>
              <a:rPr lang="zh-CN" altLang="en-US" sz="2000" dirty="0"/>
              <a:t>中国企业管理案例与质性研究论坛（</a:t>
            </a:r>
            <a:r>
              <a:rPr lang="en-US" altLang="zh-CN" sz="2000" dirty="0"/>
              <a:t>2015</a:t>
            </a:r>
            <a:r>
              <a:rPr lang="zh-CN" altLang="en-US" sz="2000" dirty="0"/>
              <a:t>）综述</a:t>
            </a:r>
            <a:r>
              <a:rPr lang="en-US" altLang="zh-CN" sz="2000" dirty="0"/>
              <a:t>.</a:t>
            </a:r>
            <a:r>
              <a:rPr lang="zh-CN" altLang="en-US" sz="2000" dirty="0"/>
              <a:t>管理世界，</a:t>
            </a:r>
            <a:r>
              <a:rPr lang="en-US" altLang="zh-CN" sz="2000" dirty="0"/>
              <a:t>2016</a:t>
            </a:r>
            <a:r>
              <a:rPr lang="zh-CN" altLang="en-US" sz="2000" dirty="0"/>
              <a:t>（</a:t>
            </a:r>
            <a:r>
              <a:rPr lang="en-US" altLang="zh-CN" sz="2000" dirty="0"/>
              <a:t>2</a:t>
            </a:r>
            <a:r>
              <a:rPr lang="zh-CN" altLang="en-US" sz="2000" dirty="0"/>
              <a:t>）</a:t>
            </a:r>
            <a:endParaRPr lang="zh-CN" altLang="en-US" sz="2000" dirty="0"/>
          </a:p>
        </p:txBody>
      </p:sp>
      <p:sp>
        <p:nvSpPr>
          <p:cNvPr id="2" name="矩形 1"/>
          <p:cNvSpPr/>
          <p:nvPr/>
        </p:nvSpPr>
        <p:spPr>
          <a:xfrm>
            <a:off x="1017063" y="1622273"/>
            <a:ext cx="6340197" cy="461665"/>
          </a:xfrm>
          <a:prstGeom prst="rect">
            <a:avLst/>
          </a:prstGeom>
        </p:spPr>
        <p:txBody>
          <a:bodyPr wrap="none">
            <a:spAutoFit/>
          </a:bodyPr>
          <a:lstStyle/>
          <a:p>
            <a:r>
              <a:rPr lang="zh-CN" altLang="en-US" sz="2400" dirty="0"/>
              <a:t>评价理论贡献需要参考其他相关的理论来进行</a:t>
            </a:r>
            <a:endParaRPr lang="zh-CN" altLang="en-US" sz="24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487488" y="1196752"/>
            <a:ext cx="8424936" cy="3570208"/>
          </a:xfrm>
          <a:prstGeom prst="rect">
            <a:avLst/>
          </a:prstGeom>
          <a:noFill/>
        </p:spPr>
        <p:txBody>
          <a:bodyPr wrap="square">
            <a:spAutoFit/>
          </a:bodyPr>
          <a:lstStyle/>
          <a:p>
            <a:pPr>
              <a:spcBef>
                <a:spcPts val="600"/>
              </a:spcBef>
              <a:spcAft>
                <a:spcPts val="600"/>
              </a:spcAft>
            </a:pPr>
            <a:r>
              <a:rPr lang="zh-CN" altLang="en-US" sz="2800" b="1" dirty="0"/>
              <a:t>卫田（2015）总结了案例研究的 3 类潜在理论贡献</a:t>
            </a:r>
            <a:r>
              <a:rPr lang="zh-CN" altLang="en-US" sz="2400" b="1" dirty="0"/>
              <a:t>：</a:t>
            </a:r>
            <a:endParaRPr lang="en-US" altLang="zh-CN" sz="2400" b="1" dirty="0"/>
          </a:p>
          <a:p>
            <a:pPr>
              <a:spcBef>
                <a:spcPts val="600"/>
              </a:spcBef>
              <a:spcAft>
                <a:spcPts val="600"/>
              </a:spcAft>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第一，通过提出新的解释机制来构建理论，化解文献中存在悖论或者填补文献中的缺口（如 Smith</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2014）；</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a:spcBef>
                <a:spcPts val="600"/>
              </a:spcBef>
              <a:spcAft>
                <a:spcPts val="600"/>
              </a:spcAft>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第二，通过深化认识（Siggelkow</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2007）来拓展理论，填补理论上的缺口（Compagni et al.</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2015），或者解释原有文献不能解释的现象；</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a:spcBef>
                <a:spcPts val="600"/>
              </a:spcBef>
              <a:spcAft>
                <a:spcPts val="600"/>
              </a:spcAft>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第三，通过提供全新视角（Graebner</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2009）来描述或解释现象来构建新理论，得到新的洞见（Siggelgow</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2007）</a:t>
            </a:r>
            <a:endParaRPr lang="zh-CN" altLang="en-US" sz="2400" b="1" dirty="0">
              <a:latin typeface="+mn-ea"/>
              <a:ea typeface="+mn-ea"/>
              <a:cs typeface="Times New Roman" panose="02020603050405020304" pitchFamily="18" charset="0"/>
            </a:endParaRPr>
          </a:p>
        </p:txBody>
      </p:sp>
      <p:sp>
        <p:nvSpPr>
          <p:cNvPr id="7" name="文本框 6"/>
          <p:cNvSpPr txBox="1"/>
          <p:nvPr/>
        </p:nvSpPr>
        <p:spPr>
          <a:xfrm>
            <a:off x="515380" y="5373216"/>
            <a:ext cx="11161240" cy="707886"/>
          </a:xfrm>
          <a:prstGeom prst="rect">
            <a:avLst/>
          </a:prstGeom>
          <a:noFill/>
        </p:spPr>
        <p:txBody>
          <a:bodyPr wrap="square">
            <a:spAutoFit/>
          </a:bodyPr>
          <a:lstStyle/>
          <a:p>
            <a:r>
              <a:rPr lang="zh-CN" altLang="en-US" sz="2000" dirty="0"/>
              <a:t>转引自：毛基业、苏芳</a:t>
            </a:r>
            <a:r>
              <a:rPr lang="en-US" altLang="zh-CN" sz="2000" dirty="0"/>
              <a:t>.</a:t>
            </a:r>
            <a:r>
              <a:rPr lang="zh-CN" altLang="en-US" sz="2000" dirty="0"/>
              <a:t>案例研究的理论贡献</a:t>
            </a:r>
            <a:r>
              <a:rPr lang="en-US" altLang="zh-CN" sz="2000" dirty="0"/>
              <a:t>——</a:t>
            </a:r>
            <a:r>
              <a:rPr lang="zh-CN" altLang="en-US" sz="2000" dirty="0"/>
              <a:t>中国企业管理案例与质性研究论坛（</a:t>
            </a:r>
            <a:r>
              <a:rPr lang="en-US" altLang="zh-CN" sz="2000" dirty="0"/>
              <a:t>2015</a:t>
            </a:r>
            <a:r>
              <a:rPr lang="zh-CN" altLang="en-US" sz="2000" dirty="0"/>
              <a:t>）综述</a:t>
            </a:r>
            <a:r>
              <a:rPr lang="en-US" altLang="zh-CN" sz="2000" dirty="0"/>
              <a:t>.</a:t>
            </a:r>
            <a:r>
              <a:rPr lang="zh-CN" altLang="en-US" sz="2000" dirty="0"/>
              <a:t>管理世界，</a:t>
            </a:r>
            <a:r>
              <a:rPr lang="en-US" altLang="zh-CN" sz="2000" dirty="0"/>
              <a:t>2016</a:t>
            </a:r>
            <a:r>
              <a:rPr lang="zh-CN" altLang="en-US" sz="2000" dirty="0"/>
              <a:t>（</a:t>
            </a:r>
            <a:r>
              <a:rPr lang="en-US" altLang="zh-CN" sz="2000" dirty="0"/>
              <a:t>2</a:t>
            </a:r>
            <a:r>
              <a:rPr lang="zh-CN" altLang="en-US" sz="2000" dirty="0"/>
              <a:t>）</a:t>
            </a:r>
            <a:endParaRPr lang="zh-CN" altLang="en-US" sz="2000" dirty="0"/>
          </a:p>
        </p:txBody>
      </p:sp>
      <p:sp>
        <p:nvSpPr>
          <p:cNvPr id="9" name="文本框 8"/>
          <p:cNvSpPr txBox="1"/>
          <p:nvPr/>
        </p:nvSpPr>
        <p:spPr>
          <a:xfrm>
            <a:off x="9624392" y="4221088"/>
            <a:ext cx="2327920" cy="369332"/>
          </a:xfrm>
          <a:prstGeom prst="rect">
            <a:avLst/>
          </a:prstGeom>
          <a:noFill/>
        </p:spPr>
        <p:txBody>
          <a:bodyPr wrap="square">
            <a:spAutoFit/>
          </a:bodyPr>
          <a:lstStyle/>
          <a:p>
            <a:r>
              <a:rPr lang="en-US" altLang="zh-CN" sz="1800" b="1" dirty="0">
                <a:latin typeface="+mn-ea"/>
                <a:ea typeface="+mn-ea"/>
                <a:cs typeface="Times New Roman" panose="02020603050405020304" pitchFamily="18" charset="0"/>
              </a:rPr>
              <a:t>——</a:t>
            </a:r>
            <a:r>
              <a:rPr lang="zh-CN" altLang="en-US" sz="1800" b="1" dirty="0">
                <a:latin typeface="+mn-ea"/>
                <a:ea typeface="+mn-ea"/>
                <a:cs typeface="Times New Roman" panose="02020603050405020304" pitchFamily="18" charset="0"/>
              </a:rPr>
              <a:t>理论贡献最大</a:t>
            </a:r>
            <a:endParaRPr lang="zh-CN" alt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79376" y="1582668"/>
            <a:ext cx="2818400" cy="461665"/>
          </a:xfrm>
          <a:prstGeom prst="rect">
            <a:avLst/>
          </a:prstGeom>
        </p:spPr>
        <p:txBody>
          <a:bodyPr wrap="none">
            <a:spAutoFit/>
          </a:bodyPr>
          <a:lstStyle/>
          <a:p>
            <a:r>
              <a:rPr lang="en-US" altLang="zh-CN" sz="2400" dirty="0"/>
              <a:t>4</a:t>
            </a:r>
            <a:r>
              <a:rPr lang="zh-CN" altLang="en-US" sz="2400" dirty="0"/>
              <a:t>种发展理论的途径</a:t>
            </a:r>
            <a:endParaRPr lang="zh-CN" altLang="en-US" sz="2400" dirty="0"/>
          </a:p>
        </p:txBody>
      </p:sp>
      <p:sp>
        <p:nvSpPr>
          <p:cNvPr id="6" name="矩形 5"/>
          <p:cNvSpPr/>
          <p:nvPr/>
        </p:nvSpPr>
        <p:spPr>
          <a:xfrm>
            <a:off x="1029438" y="2017339"/>
            <a:ext cx="10009112" cy="1200329"/>
          </a:xfrm>
          <a:prstGeom prst="rect">
            <a:avLst/>
          </a:prstGeom>
        </p:spPr>
        <p:txBody>
          <a:bodyPr wrap="square">
            <a:spAutoFit/>
          </a:bodyPr>
          <a:lstStyle/>
          <a:p>
            <a:r>
              <a:rPr lang="en-US" altLang="zh-CN" sz="2400" dirty="0">
                <a:latin typeface="楷体" panose="02010609060101010101" pitchFamily="49" charset="-122"/>
                <a:ea typeface="楷体" panose="02010609060101010101" pitchFamily="49" charset="-122"/>
              </a:rPr>
              <a:t>1.</a:t>
            </a:r>
            <a:r>
              <a:rPr lang="zh-CN" altLang="en-US" sz="2400" dirty="0">
                <a:latin typeface="楷体" panose="02010609060101010101" pitchFamily="49" charset="-122"/>
                <a:ea typeface="楷体" panose="02010609060101010101" pitchFamily="49" charset="-122"/>
              </a:rPr>
              <a:t>深化。在已有理论基础上增加一些新的成分，使得原来的理论更全面、更具体、更精确和更严谨，从而增加的理论的解释力和预测力。常用策略是增加调节（情境）与中介变量（机制）。</a:t>
            </a:r>
            <a:endParaRPr lang="zh-CN" altLang="en-US" sz="2400" dirty="0">
              <a:latin typeface="楷体" panose="02010609060101010101" pitchFamily="49" charset="-122"/>
              <a:ea typeface="楷体" panose="02010609060101010101" pitchFamily="49" charset="-122"/>
            </a:endParaRPr>
          </a:p>
        </p:txBody>
      </p:sp>
      <p:sp>
        <p:nvSpPr>
          <p:cNvPr id="7" name="矩形 6"/>
          <p:cNvSpPr/>
          <p:nvPr/>
        </p:nvSpPr>
        <p:spPr>
          <a:xfrm>
            <a:off x="1053192" y="3265062"/>
            <a:ext cx="10369152" cy="830997"/>
          </a:xfrm>
          <a:prstGeom prst="rect">
            <a:avLst/>
          </a:prstGeom>
        </p:spPr>
        <p:txBody>
          <a:bodyPr wrap="square">
            <a:spAutoFit/>
          </a:bodyPr>
          <a:lstStyle/>
          <a:p>
            <a:r>
              <a:rPr lang="en-US" altLang="zh-CN" sz="2400" dirty="0">
                <a:latin typeface="楷体" panose="02010609060101010101" pitchFamily="49" charset="-122"/>
                <a:ea typeface="楷体" panose="02010609060101010101" pitchFamily="49" charset="-122"/>
              </a:rPr>
              <a:t>2.</a:t>
            </a:r>
            <a:r>
              <a:rPr lang="zh-CN" altLang="en-US" sz="2400" dirty="0">
                <a:latin typeface="楷体" panose="02010609060101010101" pitchFamily="49" charset="-122"/>
                <a:ea typeface="楷体" panose="02010609060101010101" pitchFamily="49" charset="-122"/>
              </a:rPr>
              <a:t>繁殖。研究者从其他领域的理论中借鉴某个或某些思想，将其应用到新领域中的现象上。这时没有对原来理论进行大的改变，但很好地解释了新现象。</a:t>
            </a:r>
            <a:endParaRPr lang="zh-CN" altLang="en-US" sz="2400" dirty="0">
              <a:latin typeface="楷体" panose="02010609060101010101" pitchFamily="49" charset="-122"/>
              <a:ea typeface="楷体" panose="02010609060101010101" pitchFamily="49" charset="-122"/>
            </a:endParaRPr>
          </a:p>
        </p:txBody>
      </p:sp>
      <p:sp>
        <p:nvSpPr>
          <p:cNvPr id="3" name="矩形 2"/>
          <p:cNvSpPr/>
          <p:nvPr/>
        </p:nvSpPr>
        <p:spPr>
          <a:xfrm>
            <a:off x="1029438" y="942620"/>
            <a:ext cx="8280920" cy="523220"/>
          </a:xfrm>
          <a:prstGeom prst="rect">
            <a:avLst/>
          </a:prstGeom>
        </p:spPr>
        <p:txBody>
          <a:bodyPr wrap="square">
            <a:spAutoFit/>
          </a:bodyPr>
          <a:lstStyle/>
          <a:p>
            <a:r>
              <a:rPr lang="zh-CN" altLang="en-US" sz="2800" b="1" dirty="0">
                <a:latin typeface="+mn-ea"/>
                <a:ea typeface="+mn-ea"/>
              </a:rPr>
              <a:t>陈昭全、张志学、沈伟</a:t>
            </a:r>
            <a:r>
              <a:rPr lang="en-US" altLang="zh-CN" sz="2800" b="1" dirty="0">
                <a:latin typeface="+mn-ea"/>
                <a:ea typeface="+mn-ea"/>
              </a:rPr>
              <a:t>. </a:t>
            </a:r>
            <a:r>
              <a:rPr lang="zh-CN" altLang="en-US" sz="2800" b="1" dirty="0">
                <a:latin typeface="+mn-ea"/>
                <a:ea typeface="+mn-ea"/>
              </a:rPr>
              <a:t>做出理论贡献的途径</a:t>
            </a:r>
            <a:endParaRPr lang="zh-CN" altLang="en-US" sz="2800" b="1" dirty="0">
              <a:latin typeface="+mn-ea"/>
              <a:ea typeface="+mn-ea"/>
            </a:endParaRPr>
          </a:p>
        </p:txBody>
      </p:sp>
      <p:sp>
        <p:nvSpPr>
          <p:cNvPr id="12" name="矩形 11"/>
          <p:cNvSpPr/>
          <p:nvPr/>
        </p:nvSpPr>
        <p:spPr>
          <a:xfrm>
            <a:off x="1053192" y="4143453"/>
            <a:ext cx="10227384" cy="1200329"/>
          </a:xfrm>
          <a:prstGeom prst="rect">
            <a:avLst/>
          </a:prstGeom>
        </p:spPr>
        <p:txBody>
          <a:bodyPr wrap="square">
            <a:spAutoFit/>
          </a:bodyPr>
          <a:lstStyle/>
          <a:p>
            <a:r>
              <a:rPr lang="en-US" altLang="zh-CN" sz="2400" dirty="0">
                <a:latin typeface="楷体" panose="02010609060101010101" pitchFamily="49" charset="-122"/>
                <a:ea typeface="楷体" panose="02010609060101010101" pitchFamily="49" charset="-122"/>
              </a:rPr>
              <a:t>3.</a:t>
            </a:r>
            <a:r>
              <a:rPr lang="zh-CN" altLang="en-US" sz="2400" dirty="0">
                <a:latin typeface="楷体" panose="02010609060101010101" pitchFamily="49" charset="-122"/>
                <a:ea typeface="楷体" panose="02010609060101010101" pitchFamily="49" charset="-122"/>
              </a:rPr>
              <a:t>竞争。针对某个已经完全建立起来的理论，提出新的理论，做出与原来理论针锋相对的解释。新的理论以令人信服的证据展示原来理论的重大缺陷，从而提出另外的解释，甚至替代原来的理论。</a:t>
            </a:r>
            <a:endParaRPr lang="zh-CN" altLang="en-US" sz="2400" dirty="0">
              <a:latin typeface="楷体" panose="02010609060101010101" pitchFamily="49" charset="-122"/>
              <a:ea typeface="楷体" panose="02010609060101010101" pitchFamily="49" charset="-122"/>
            </a:endParaRPr>
          </a:p>
        </p:txBody>
      </p:sp>
      <p:sp>
        <p:nvSpPr>
          <p:cNvPr id="14" name="矩形 13"/>
          <p:cNvSpPr/>
          <p:nvPr/>
        </p:nvSpPr>
        <p:spPr>
          <a:xfrm>
            <a:off x="1053192" y="5391176"/>
            <a:ext cx="10587424" cy="830997"/>
          </a:xfrm>
          <a:prstGeom prst="rect">
            <a:avLst/>
          </a:prstGeom>
        </p:spPr>
        <p:txBody>
          <a:bodyPr wrap="square">
            <a:spAutoFit/>
          </a:bodyPr>
          <a:lstStyle/>
          <a:p>
            <a:r>
              <a:rPr lang="en-US" altLang="zh-CN" sz="2400" dirty="0">
                <a:latin typeface="楷体" panose="02010609060101010101" pitchFamily="49" charset="-122"/>
                <a:ea typeface="楷体" panose="02010609060101010101" pitchFamily="49" charset="-122"/>
              </a:rPr>
              <a:t>4.</a:t>
            </a:r>
            <a:r>
              <a:rPr lang="zh-CN" altLang="en-US" sz="2400" dirty="0">
                <a:latin typeface="楷体" panose="02010609060101010101" pitchFamily="49" charset="-122"/>
                <a:ea typeface="楷体" panose="02010609060101010101" pitchFamily="49" charset="-122"/>
              </a:rPr>
              <a:t>整合。在两个或者两个以上已经建立起来的理论的基础上创造一个新的理论模型</a:t>
            </a:r>
            <a:endParaRPr lang="zh-CN" altLang="en-US" sz="2400" dirty="0">
              <a:latin typeface="楷体" panose="02010609060101010101" pitchFamily="49" charset="-122"/>
              <a:ea typeface="楷体" panose="02010609060101010101" pitchFamily="49" charset="-122"/>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67408" y="1124744"/>
            <a:ext cx="8280920" cy="584775"/>
          </a:xfrm>
          <a:prstGeom prst="rect">
            <a:avLst/>
          </a:prstGeom>
        </p:spPr>
        <p:txBody>
          <a:bodyPr wrap="square">
            <a:spAutoFit/>
          </a:bodyPr>
          <a:lstStyle/>
          <a:p>
            <a:r>
              <a:rPr lang="zh-CN" altLang="en-US" sz="3200" b="1" dirty="0">
                <a:latin typeface="+mn-ea"/>
                <a:ea typeface="+mn-ea"/>
              </a:rPr>
              <a:t>小结：做出理论增值的途径</a:t>
            </a:r>
            <a:endParaRPr lang="zh-CN" altLang="en-US" sz="3200" b="1" dirty="0">
              <a:latin typeface="+mn-ea"/>
              <a:ea typeface="+mn-ea"/>
            </a:endParaRPr>
          </a:p>
        </p:txBody>
      </p:sp>
      <p:sp>
        <p:nvSpPr>
          <p:cNvPr id="3" name="矩形 2"/>
          <p:cNvSpPr/>
          <p:nvPr/>
        </p:nvSpPr>
        <p:spPr>
          <a:xfrm>
            <a:off x="911424" y="1935935"/>
            <a:ext cx="10657184" cy="3869329"/>
          </a:xfrm>
          <a:prstGeom prst="rect">
            <a:avLst/>
          </a:prstGeom>
        </p:spPr>
        <p:txBody>
          <a:bodyPr wrap="square">
            <a:spAutoFit/>
          </a:bodyPr>
          <a:lstStyle/>
          <a:p>
            <a:pPr>
              <a:lnSpc>
                <a:spcPct val="150000"/>
              </a:lnSpc>
            </a:pPr>
            <a:r>
              <a:rPr lang="en-US" altLang="zh-CN" sz="2800" dirty="0">
                <a:latin typeface="+mn-ea"/>
                <a:ea typeface="+mn-ea"/>
              </a:rPr>
              <a:t>1.</a:t>
            </a:r>
            <a:r>
              <a:rPr lang="zh-CN" altLang="en-US" sz="2800" dirty="0">
                <a:latin typeface="+mn-ea"/>
                <a:ea typeface="+mn-ea"/>
              </a:rPr>
              <a:t>建立新理论、新构念，提出全新解释或竞争性解释（</a:t>
            </a:r>
            <a:r>
              <a:rPr lang="zh-CN" altLang="en-US" sz="2800" dirty="0">
                <a:latin typeface="楷体" panose="02010609060101010101" pitchFamily="49" charset="-122"/>
                <a:ea typeface="楷体" panose="02010609060101010101" pitchFamily="49" charset="-122"/>
              </a:rPr>
              <a:t>“内卷化”“差序格局”“旁观者效应”“抵制理论”</a:t>
            </a:r>
            <a:r>
              <a:rPr lang="zh-CN" altLang="en-US" sz="2800" dirty="0">
                <a:latin typeface="+mn-ea"/>
                <a:ea typeface="+mn-ea"/>
              </a:rPr>
              <a:t>）</a:t>
            </a:r>
            <a:endParaRPr lang="en-US" altLang="zh-CN" sz="2800" dirty="0">
              <a:latin typeface="+mn-ea"/>
              <a:ea typeface="+mn-ea"/>
            </a:endParaRPr>
          </a:p>
          <a:p>
            <a:pPr>
              <a:lnSpc>
                <a:spcPct val="150000"/>
              </a:lnSpc>
            </a:pPr>
            <a:r>
              <a:rPr lang="en-US" altLang="zh-CN" sz="2800" dirty="0">
                <a:latin typeface="+mn-ea"/>
                <a:ea typeface="+mn-ea"/>
              </a:rPr>
              <a:t>2.</a:t>
            </a:r>
            <a:r>
              <a:rPr lang="zh-CN" altLang="en-US" sz="2800" dirty="0">
                <a:latin typeface="+mn-ea"/>
                <a:ea typeface="+mn-ea"/>
              </a:rPr>
              <a:t>拓展或深化已有理论，探寻对新情境的解释或探寻新机制</a:t>
            </a:r>
            <a:endParaRPr lang="en-US" altLang="zh-CN" sz="2800" dirty="0">
              <a:latin typeface="+mn-ea"/>
              <a:ea typeface="+mn-ea"/>
            </a:endParaRPr>
          </a:p>
          <a:p>
            <a:pPr>
              <a:lnSpc>
                <a:spcPct val="150000"/>
              </a:lnSpc>
            </a:pPr>
            <a:r>
              <a:rPr lang="en-US" altLang="zh-CN" sz="2800" dirty="0">
                <a:latin typeface="+mn-ea"/>
                <a:ea typeface="+mn-ea"/>
              </a:rPr>
              <a:t>3.</a:t>
            </a:r>
            <a:r>
              <a:rPr lang="zh-CN" altLang="en-US" sz="2800" dirty="0">
                <a:latin typeface="+mn-ea"/>
                <a:ea typeface="+mn-ea"/>
              </a:rPr>
              <a:t>换一种理论视角，提出新的解释，（</a:t>
            </a:r>
            <a:r>
              <a:rPr lang="en-US" altLang="zh-CN" sz="2800" dirty="0">
                <a:latin typeface="+mn-ea"/>
                <a:ea typeface="+mn-ea"/>
              </a:rPr>
              <a:t>1</a:t>
            </a:r>
            <a:r>
              <a:rPr lang="zh-CN" altLang="en-US" sz="2800" dirty="0">
                <a:latin typeface="+mn-ea"/>
                <a:ea typeface="+mn-ea"/>
              </a:rPr>
              <a:t>）化解一些文献悖论或已有文献不能解释的缺口；（</a:t>
            </a:r>
            <a:r>
              <a:rPr lang="en-US" altLang="zh-CN" sz="2800" dirty="0">
                <a:latin typeface="+mn-ea"/>
                <a:ea typeface="+mn-ea"/>
              </a:rPr>
              <a:t>2</a:t>
            </a:r>
            <a:r>
              <a:rPr lang="zh-CN" altLang="en-US" sz="2800" dirty="0">
                <a:latin typeface="+mn-ea"/>
                <a:ea typeface="+mn-ea"/>
              </a:rPr>
              <a:t>）促进新的理解</a:t>
            </a:r>
            <a:endParaRPr lang="en-US" altLang="zh-CN" sz="2800" dirty="0">
              <a:latin typeface="+mn-ea"/>
              <a:ea typeface="+mn-ea"/>
            </a:endParaRPr>
          </a:p>
          <a:p>
            <a:pPr>
              <a:lnSpc>
                <a:spcPct val="150000"/>
              </a:lnSpc>
            </a:pPr>
            <a:r>
              <a:rPr lang="en-US" altLang="zh-CN" sz="2800" dirty="0">
                <a:latin typeface="+mn-ea"/>
                <a:ea typeface="+mn-ea"/>
              </a:rPr>
              <a:t>4.</a:t>
            </a:r>
            <a:r>
              <a:rPr lang="zh-CN" altLang="en-US" sz="2800" dirty="0">
                <a:latin typeface="+mn-ea"/>
                <a:ea typeface="+mn-ea"/>
              </a:rPr>
              <a:t>整合两种或两种以上理论，（</a:t>
            </a:r>
            <a:r>
              <a:rPr lang="en-US" altLang="zh-CN" sz="2800" dirty="0">
                <a:latin typeface="+mn-ea"/>
                <a:ea typeface="+mn-ea"/>
              </a:rPr>
              <a:t>1</a:t>
            </a:r>
            <a:r>
              <a:rPr lang="zh-CN" altLang="en-US" sz="2800" dirty="0">
                <a:latin typeface="+mn-ea"/>
                <a:ea typeface="+mn-ea"/>
              </a:rPr>
              <a:t>）构造新理论；（</a:t>
            </a:r>
            <a:r>
              <a:rPr lang="en-US" altLang="zh-CN" sz="2800" dirty="0">
                <a:latin typeface="+mn-ea"/>
                <a:ea typeface="+mn-ea"/>
              </a:rPr>
              <a:t>2</a:t>
            </a:r>
            <a:r>
              <a:rPr lang="zh-CN" altLang="en-US" sz="2800" dirty="0">
                <a:latin typeface="+mn-ea"/>
                <a:ea typeface="+mn-ea"/>
              </a:rPr>
              <a:t>）促进新理解</a:t>
            </a:r>
            <a:endParaRPr lang="zh-CN" altLang="en-US" sz="2800" dirty="0">
              <a:latin typeface="+mn-ea"/>
              <a:ea typeface="+mn-ea"/>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bwMode="auto">
          <a:xfrm>
            <a:off x="119336" y="807072"/>
            <a:ext cx="7908540" cy="762000"/>
          </a:xfrm>
          <a:prstGeom prst="rect">
            <a:avLst/>
          </a:prstGeom>
          <a:noFill/>
          <a:ln w="12700" algn="ctr">
            <a:noFill/>
            <a:miter lim="800000"/>
          </a:ln>
        </p:spPr>
        <p:txBody>
          <a:bodyPr vert="horz" wrap="square" lIns="90000" tIns="45720" rIns="90000" bIns="45720" numCol="1" anchor="t"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dirty="0"/>
              <a:t>如何做有理论增值的研究</a:t>
            </a:r>
            <a:br>
              <a:rPr lang="zh-CN" altLang="en-US" dirty="0"/>
            </a:br>
            <a:endParaRPr lang="zh-CN" altLang="en-US" sz="3600" dirty="0">
              <a:latin typeface="+mn-ea"/>
              <a:ea typeface="+mn-ea"/>
            </a:endParaRPr>
          </a:p>
        </p:txBody>
      </p:sp>
      <p:sp>
        <p:nvSpPr>
          <p:cNvPr id="6" name="TextBox 4"/>
          <p:cNvSpPr txBox="1"/>
          <p:nvPr/>
        </p:nvSpPr>
        <p:spPr>
          <a:xfrm>
            <a:off x="440418" y="2765132"/>
            <a:ext cx="3783374" cy="2609176"/>
          </a:xfrm>
          <a:prstGeom prst="rect">
            <a:avLst/>
          </a:prstGeom>
          <a:noFill/>
        </p:spPr>
        <p:txBody>
          <a:bodyPr wrap="square" rtlCol="0">
            <a:spAutoFit/>
          </a:bodyPr>
          <a:lstStyle/>
          <a:p>
            <a:pPr>
              <a:lnSpc>
                <a:spcPct val="150000"/>
              </a:lnSpc>
            </a:pPr>
            <a:r>
              <a:rPr lang="en-US" sz="3200" dirty="0">
                <a:solidFill>
                  <a:srgbClr val="FF0000"/>
                </a:solidFill>
              </a:rPr>
              <a:t>Crafting the theorized story line</a:t>
            </a:r>
            <a:r>
              <a:rPr lang="zh-CN" altLang="en-US" sz="2400" dirty="0">
                <a:solidFill>
                  <a:srgbClr val="FF0000"/>
                </a:solidFill>
              </a:rPr>
              <a:t>：</a:t>
            </a:r>
            <a:r>
              <a:rPr lang="en-CA" altLang="zh-CN" sz="2400" b="1" dirty="0"/>
              <a:t> </a:t>
            </a:r>
            <a:endParaRPr lang="en-CA" altLang="zh-CN" sz="2400" b="1" dirty="0"/>
          </a:p>
          <a:p>
            <a:pPr>
              <a:lnSpc>
                <a:spcPct val="150000"/>
              </a:lnSpc>
            </a:pPr>
            <a:r>
              <a:rPr lang="en-CA" altLang="zh-CN" sz="2400" b="1" dirty="0"/>
              <a:t>    Connecting “little t” and “Big T”</a:t>
            </a:r>
            <a:r>
              <a:rPr lang="en-US" altLang="zh-CN" sz="2400" dirty="0"/>
              <a:t> </a:t>
            </a:r>
            <a:endParaRPr lang="en-US" sz="2400" dirty="0"/>
          </a:p>
        </p:txBody>
      </p:sp>
      <p:sp>
        <p:nvSpPr>
          <p:cNvPr id="8" name="文本框 7"/>
          <p:cNvSpPr txBox="1"/>
          <p:nvPr/>
        </p:nvSpPr>
        <p:spPr>
          <a:xfrm>
            <a:off x="440418" y="2006315"/>
            <a:ext cx="6138040" cy="646331"/>
          </a:xfrm>
          <a:prstGeom prst="rect">
            <a:avLst/>
          </a:prstGeom>
          <a:noFill/>
        </p:spPr>
        <p:txBody>
          <a:bodyPr wrap="square">
            <a:spAutoFit/>
          </a:bodyPr>
          <a:lstStyle/>
          <a:p>
            <a:r>
              <a:rPr lang="zh-CN" altLang="en-US" sz="3600" dirty="0">
                <a:latin typeface="+mn-ea"/>
                <a:ea typeface="+mn-ea"/>
              </a:rPr>
              <a:t>*理论对话</a:t>
            </a:r>
            <a:endParaRPr lang="zh-CN" altLang="en-US" sz="3600" dirty="0"/>
          </a:p>
        </p:txBody>
      </p:sp>
      <p:sp>
        <p:nvSpPr>
          <p:cNvPr id="5" name="TextBox 3"/>
          <p:cNvSpPr txBox="1"/>
          <p:nvPr/>
        </p:nvSpPr>
        <p:spPr>
          <a:xfrm>
            <a:off x="4449627" y="1596948"/>
            <a:ext cx="7752184" cy="5216813"/>
          </a:xfrm>
          <a:prstGeom prst="rect">
            <a:avLst/>
          </a:prstGeom>
          <a:noFill/>
        </p:spPr>
        <p:txBody>
          <a:bodyPr wrap="square" rtlCol="0">
            <a:spAutoFit/>
          </a:bodyPr>
          <a:lstStyle/>
          <a:p>
            <a:pPr marL="365760" indent="-342900">
              <a:spcBef>
                <a:spcPts val="600"/>
              </a:spcBef>
              <a:buFont typeface="Wingdings" panose="05000000000000000000" pitchFamily="2" charset="2"/>
              <a:buChar char="Ø"/>
            </a:pPr>
            <a:r>
              <a:rPr lang="en-US" sz="2200" b="1" dirty="0">
                <a:solidFill>
                  <a:srgbClr val="75367A"/>
                </a:solidFill>
              </a:rPr>
              <a:t>"Y" is an important phenomenon.  [Identify “Big T” label for your “little t” story.]</a:t>
            </a:r>
            <a:endParaRPr lang="en-US" sz="2200" b="1" dirty="0">
              <a:solidFill>
                <a:srgbClr val="75367A"/>
              </a:solidFill>
            </a:endParaRPr>
          </a:p>
          <a:p>
            <a:pPr marL="365760" indent="-342900">
              <a:spcBef>
                <a:spcPts val="600"/>
              </a:spcBef>
              <a:buFont typeface="Wingdings" panose="05000000000000000000" pitchFamily="2" charset="2"/>
              <a:buChar char="Ø"/>
            </a:pPr>
            <a:r>
              <a:rPr lang="en-US" sz="2200" b="1" dirty="0">
                <a:solidFill>
                  <a:srgbClr val="75367A"/>
                </a:solidFill>
              </a:rPr>
              <a:t>The extant literature thinks "x" about "y.” [Analyze and describe the relevant literature.]</a:t>
            </a:r>
            <a:endParaRPr lang="en-US" sz="2200" b="1" dirty="0">
              <a:solidFill>
                <a:srgbClr val="75367A"/>
              </a:solidFill>
            </a:endParaRPr>
          </a:p>
          <a:p>
            <a:pPr marL="365760" indent="-342900">
              <a:spcBef>
                <a:spcPts val="600"/>
              </a:spcBef>
              <a:buFont typeface="Wingdings" panose="05000000000000000000" pitchFamily="2" charset="2"/>
              <a:buChar char="Ø"/>
            </a:pPr>
            <a:r>
              <a:rPr lang="en-US" sz="2200" b="1" dirty="0">
                <a:solidFill>
                  <a:srgbClr val="75367A"/>
                </a:solidFill>
              </a:rPr>
              <a:t>However, "y" is in reality more complicated than "x" suggests; "x" is not the whole story. [Make space in “Big T” for your “little t” story.]</a:t>
            </a:r>
            <a:endParaRPr lang="en-US" sz="2200" b="1" dirty="0">
              <a:solidFill>
                <a:srgbClr val="75367A"/>
              </a:solidFill>
            </a:endParaRPr>
          </a:p>
          <a:p>
            <a:pPr marL="365760" indent="-342900">
              <a:spcBef>
                <a:spcPts val="600"/>
              </a:spcBef>
              <a:buFont typeface="Wingdings" panose="05000000000000000000" pitchFamily="2" charset="2"/>
              <a:buChar char="Ø"/>
            </a:pPr>
            <a:r>
              <a:rPr lang="en-US" sz="2200" b="1" dirty="0">
                <a:solidFill>
                  <a:srgbClr val="75367A"/>
                </a:solidFill>
              </a:rPr>
              <a:t>This richer view of "y" is important because ... </a:t>
            </a:r>
            <a:endParaRPr lang="en-US" sz="2200" b="1" dirty="0">
              <a:solidFill>
                <a:srgbClr val="75367A"/>
              </a:solidFill>
            </a:endParaRPr>
          </a:p>
          <a:p>
            <a:pPr marL="365760" indent="-342900">
              <a:spcBef>
                <a:spcPts val="600"/>
              </a:spcBef>
              <a:buFont typeface="Wingdings" panose="05000000000000000000" pitchFamily="2" charset="2"/>
              <a:buChar char="Ø"/>
            </a:pPr>
            <a:r>
              <a:rPr lang="en-US" sz="2200" b="1" dirty="0">
                <a:solidFill>
                  <a:srgbClr val="75367A"/>
                </a:solidFill>
              </a:rPr>
              <a:t>Our study helps us to gain insight into what needs to be incorporated into the understanding of "y.” [Connecting “little t” with “Big T”]</a:t>
            </a:r>
            <a:endParaRPr lang="en-US" sz="2200" b="1" dirty="0">
              <a:solidFill>
                <a:srgbClr val="75367A"/>
              </a:solidFill>
            </a:endParaRPr>
          </a:p>
          <a:p>
            <a:pPr marL="365760" indent="-342900">
              <a:spcBef>
                <a:spcPts val="600"/>
              </a:spcBef>
              <a:buFont typeface="Wingdings" panose="05000000000000000000" pitchFamily="2" charset="2"/>
              <a:buChar char="Ø"/>
            </a:pPr>
            <a:r>
              <a:rPr lang="en-US" sz="2200" b="1" dirty="0">
                <a:solidFill>
                  <a:srgbClr val="75367A"/>
                </a:solidFill>
              </a:rPr>
              <a:t>If we adopt these theoretically relevant insights, we can better explain "y" or see it differently from before. [How your “little t” helps us see “Big T” differently.]</a:t>
            </a:r>
            <a:endParaRPr lang="en-US" sz="2200" dirty="0">
              <a:solidFill>
                <a:srgbClr val="75367A"/>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1424" y="961972"/>
            <a:ext cx="8802410" cy="584775"/>
          </a:xfrm>
          <a:prstGeom prst="rect">
            <a:avLst/>
          </a:prstGeom>
        </p:spPr>
        <p:txBody>
          <a:bodyPr wrap="none">
            <a:spAutoFit/>
          </a:bodyPr>
          <a:lstStyle/>
          <a:p>
            <a:r>
              <a:rPr lang="zh-CN" altLang="en-US" sz="3200" dirty="0"/>
              <a:t>为什么工人阶级的孩子会得到工人阶级的工作？</a:t>
            </a:r>
            <a:endParaRPr lang="zh-CN" altLang="en-US" sz="3200" b="1" dirty="0"/>
          </a:p>
        </p:txBody>
      </p:sp>
      <p:sp>
        <p:nvSpPr>
          <p:cNvPr id="6" name="矩形 5"/>
          <p:cNvSpPr/>
          <p:nvPr/>
        </p:nvSpPr>
        <p:spPr>
          <a:xfrm>
            <a:off x="1231255" y="1560255"/>
            <a:ext cx="4081374" cy="461665"/>
          </a:xfrm>
          <a:prstGeom prst="rect">
            <a:avLst/>
          </a:prstGeom>
        </p:spPr>
        <p:txBody>
          <a:bodyPr wrap="none">
            <a:spAutoFit/>
          </a:bodyPr>
          <a:lstStyle/>
          <a:p>
            <a:r>
              <a:rPr lang="zh-CN" altLang="en-US" sz="2400" dirty="0"/>
              <a:t>* 以往的研究大多从两个角度</a:t>
            </a:r>
            <a:endParaRPr lang="zh-CN" altLang="en-US" sz="2400" dirty="0"/>
          </a:p>
        </p:txBody>
      </p:sp>
      <p:sp>
        <p:nvSpPr>
          <p:cNvPr id="7" name="矩形 6"/>
          <p:cNvSpPr/>
          <p:nvPr/>
        </p:nvSpPr>
        <p:spPr>
          <a:xfrm>
            <a:off x="1830458" y="1921555"/>
            <a:ext cx="9583336" cy="830997"/>
          </a:xfrm>
          <a:prstGeom prst="rect">
            <a:avLst/>
          </a:prstGeom>
        </p:spPr>
        <p:txBody>
          <a:bodyPr wrap="square">
            <a:spAutoFit/>
          </a:bodyPr>
          <a:lstStyle/>
          <a:p>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 预设资本主义结构的封闭性（ </a:t>
            </a:r>
            <a:r>
              <a:rPr lang="en-US" altLang="zh-CN" sz="2400" dirty="0">
                <a:latin typeface="楷体" panose="02010609060101010101" pitchFamily="49" charset="-122"/>
                <a:ea typeface="楷体" panose="02010609060101010101" pitchFamily="49" charset="-122"/>
              </a:rPr>
              <a:t>class closure</a:t>
            </a:r>
            <a:r>
              <a:rPr lang="zh-CN" altLang="en-US" sz="2400" dirty="0">
                <a:latin typeface="楷体" panose="02010609060101010101" pitchFamily="49" charset="-122"/>
                <a:ea typeface="楷体" panose="02010609060101010101" pitchFamily="49" charset="-122"/>
              </a:rPr>
              <a:t>），使得某一群人</a:t>
            </a:r>
            <a:endParaRPr lang="en-US" altLang="zh-CN"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  失去机会，社会不平等的机制是具有再生产性的</a:t>
            </a:r>
            <a:endParaRPr lang="zh-CN" altLang="en-US" sz="2400" dirty="0">
              <a:latin typeface="楷体" panose="02010609060101010101" pitchFamily="49" charset="-122"/>
              <a:ea typeface="楷体" panose="02010609060101010101" pitchFamily="49" charset="-122"/>
            </a:endParaRPr>
          </a:p>
        </p:txBody>
      </p:sp>
      <p:sp>
        <p:nvSpPr>
          <p:cNvPr id="8" name="矩形 7"/>
          <p:cNvSpPr/>
          <p:nvPr/>
        </p:nvSpPr>
        <p:spPr>
          <a:xfrm>
            <a:off x="1830458" y="2631495"/>
            <a:ext cx="9583336" cy="461665"/>
          </a:xfrm>
          <a:prstGeom prst="rect">
            <a:avLst/>
          </a:prstGeom>
        </p:spPr>
        <p:txBody>
          <a:bodyPr wrap="square">
            <a:spAutoFit/>
          </a:bodyPr>
          <a:lstStyle/>
          <a:p>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 意识形态的作用，使得从属阶级建构一个顺从的主体</a:t>
            </a:r>
            <a:endParaRPr lang="zh-CN" altLang="en-US" sz="2400" dirty="0">
              <a:latin typeface="楷体" panose="02010609060101010101" pitchFamily="49" charset="-122"/>
              <a:ea typeface="楷体" panose="02010609060101010101" pitchFamily="49" charset="-122"/>
            </a:endParaRPr>
          </a:p>
        </p:txBody>
      </p:sp>
      <p:sp>
        <p:nvSpPr>
          <p:cNvPr id="9" name="矩形 8"/>
          <p:cNvSpPr/>
          <p:nvPr/>
        </p:nvSpPr>
        <p:spPr>
          <a:xfrm>
            <a:off x="1487488" y="3113852"/>
            <a:ext cx="9793088" cy="1200329"/>
          </a:xfrm>
          <a:prstGeom prst="rect">
            <a:avLst/>
          </a:prstGeom>
        </p:spPr>
        <p:txBody>
          <a:bodyPr wrap="square">
            <a:spAutoFit/>
          </a:bodyPr>
          <a:lstStyle/>
          <a:p>
            <a:r>
              <a:rPr lang="en-US" altLang="zh-CN" sz="2400" b="1" dirty="0"/>
              <a:t>Willis</a:t>
            </a:r>
            <a:r>
              <a:rPr lang="zh-CN" altLang="en-US" sz="2400" b="1" dirty="0"/>
              <a:t>：</a:t>
            </a:r>
            <a:r>
              <a:rPr lang="zh-CN" altLang="en-US" sz="2400" dirty="0"/>
              <a:t>结构论和意识形态论都忽略了具有行动和认知能力的行动者</a:t>
            </a:r>
            <a:endParaRPr lang="en-US" altLang="zh-CN" sz="2400" dirty="0"/>
          </a:p>
          <a:p>
            <a:r>
              <a:rPr lang="zh-CN" altLang="en-US" sz="2400" b="1" dirty="0"/>
              <a:t>    阶级结构的持续涉及行动者的学习和文化因素，阶级再生产实际是一个文化再生产</a:t>
            </a:r>
            <a:r>
              <a:rPr lang="zh-CN" altLang="en-US" sz="2400" dirty="0"/>
              <a:t>（立论）</a:t>
            </a:r>
            <a:endParaRPr lang="zh-CN" altLang="en-US" sz="2400" b="1" dirty="0"/>
          </a:p>
        </p:txBody>
      </p:sp>
      <p:sp>
        <p:nvSpPr>
          <p:cNvPr id="2" name="矩形 1"/>
          <p:cNvSpPr/>
          <p:nvPr/>
        </p:nvSpPr>
        <p:spPr>
          <a:xfrm>
            <a:off x="828663" y="4339484"/>
            <a:ext cx="10441160" cy="1938992"/>
          </a:xfrm>
          <a:prstGeom prst="rect">
            <a:avLst/>
          </a:prstGeom>
        </p:spPr>
        <p:txBody>
          <a:bodyPr wrap="square">
            <a:spAutoFit/>
          </a:bodyPr>
          <a:lstStyle/>
          <a:p>
            <a:r>
              <a:rPr lang="zh-CN" altLang="en-US" sz="2400" b="1" dirty="0"/>
              <a:t>研究发现：“小子”有洞察有反抗，是主动拒绝中产阶级的学校文化；但洞察有局限，最终进入底层工作</a:t>
            </a:r>
            <a:endParaRPr lang="en-US" altLang="zh-CN" sz="2400" b="1" dirty="0"/>
          </a:p>
          <a:p>
            <a:endParaRPr lang="en-US" altLang="zh-CN" sz="2400" b="1" dirty="0"/>
          </a:p>
          <a:p>
            <a:r>
              <a:rPr lang="zh-CN" altLang="en-US" sz="2400" b="1" dirty="0"/>
              <a:t>表明：</a:t>
            </a:r>
            <a:r>
              <a:rPr lang="en-US" altLang="zh-CN" sz="2400" b="1" dirty="0"/>
              <a:t> # </a:t>
            </a:r>
            <a:r>
              <a:rPr lang="zh-CN" altLang="en-US" sz="2400" b="1" dirty="0"/>
              <a:t>精英、中产阶级的再生产服从于顺从文化</a:t>
            </a:r>
            <a:endParaRPr lang="en-US" altLang="zh-CN" sz="2400" b="1" dirty="0"/>
          </a:p>
          <a:p>
            <a:r>
              <a:rPr lang="en-US" altLang="zh-CN" sz="2400" b="1" dirty="0"/>
              <a:t>            # </a:t>
            </a:r>
            <a:r>
              <a:rPr lang="zh-CN" altLang="en-US" sz="2400" b="1" dirty="0"/>
              <a:t>底层阶级的再生产服从于反抗文化</a:t>
            </a:r>
            <a:endParaRPr lang="zh-CN" altLang="en-US" sz="2400" b="1" dirty="0"/>
          </a:p>
        </p:txBody>
      </p:sp>
      <p:sp>
        <p:nvSpPr>
          <p:cNvPr id="11" name="文本框 10"/>
          <p:cNvSpPr txBox="1"/>
          <p:nvPr/>
        </p:nvSpPr>
        <p:spPr>
          <a:xfrm>
            <a:off x="3647728" y="6255027"/>
            <a:ext cx="8280920" cy="523220"/>
          </a:xfrm>
          <a:prstGeom prst="rect">
            <a:avLst/>
          </a:prstGeom>
          <a:noFill/>
        </p:spPr>
        <p:txBody>
          <a:bodyPr wrap="square">
            <a:spAutoFit/>
          </a:bodyPr>
          <a:lstStyle/>
          <a:p>
            <a:r>
              <a:rPr lang="zh-CN" altLang="en-US" sz="2800" dirty="0">
                <a:solidFill>
                  <a:srgbClr val="C00000"/>
                </a:solidFill>
                <a:latin typeface="+mn-ea"/>
                <a:ea typeface="+mn-ea"/>
              </a:rPr>
              <a:t>建立新理论新构念，提出全新解释或竞争性解释</a:t>
            </a:r>
            <a:endParaRPr lang="zh-CN" altLang="en-US" sz="2800" dirty="0">
              <a:solidFill>
                <a:srgbClr val="C00000"/>
              </a:solidFill>
            </a:endParaRPr>
          </a:p>
        </p:txBody>
      </p:sp>
      <p:sp>
        <p:nvSpPr>
          <p:cNvPr id="3" name="矩形 2"/>
          <p:cNvSpPr/>
          <p:nvPr/>
        </p:nvSpPr>
        <p:spPr>
          <a:xfrm>
            <a:off x="8076206" y="418592"/>
            <a:ext cx="3275256" cy="461665"/>
          </a:xfrm>
          <a:prstGeom prst="rect">
            <a:avLst/>
          </a:prstGeom>
        </p:spPr>
        <p:txBody>
          <a:bodyPr wrap="none">
            <a:spAutoFit/>
          </a:bodyPr>
          <a:lstStyle/>
          <a:p>
            <a:r>
              <a:rPr lang="en-US" altLang="zh-CN" sz="2400" b="1" dirty="0"/>
              <a:t>——</a:t>
            </a:r>
            <a:r>
              <a:rPr lang="zh-CN" altLang="en-US" sz="2400" b="1" dirty="0"/>
              <a:t>周怡教授南大讲座</a:t>
            </a:r>
            <a:endParaRPr lang="zh-CN" altLang="en-US" sz="2400" b="1"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67408" y="1412776"/>
            <a:ext cx="10369152" cy="1077218"/>
          </a:xfrm>
          <a:prstGeom prst="rect">
            <a:avLst/>
          </a:prstGeom>
        </p:spPr>
        <p:txBody>
          <a:bodyPr wrap="square">
            <a:spAutoFit/>
          </a:bodyPr>
          <a:lstStyle/>
          <a:p>
            <a:r>
              <a:rPr lang="en-US" altLang="zh-CN" sz="3200" b="1" dirty="0">
                <a:effectLst/>
              </a:rPr>
              <a:t>Ethnicity and the concept of social integration in Tinto's model of institutional departure</a:t>
            </a:r>
            <a:endParaRPr lang="zh-CN" altLang="en-US" sz="3200" b="1" dirty="0"/>
          </a:p>
        </p:txBody>
      </p:sp>
      <p:sp>
        <p:nvSpPr>
          <p:cNvPr id="9" name="文本框 8"/>
          <p:cNvSpPr txBox="1"/>
          <p:nvPr/>
        </p:nvSpPr>
        <p:spPr>
          <a:xfrm>
            <a:off x="623392" y="973833"/>
            <a:ext cx="9145016" cy="461665"/>
          </a:xfrm>
          <a:prstGeom prst="rect">
            <a:avLst/>
          </a:prstGeom>
          <a:noFill/>
        </p:spPr>
        <p:txBody>
          <a:bodyPr wrap="square">
            <a:spAutoFit/>
          </a:bodyPr>
          <a:lstStyle/>
          <a:p>
            <a:r>
              <a:rPr lang="zh-CN" altLang="en-US" sz="2400" dirty="0"/>
              <a:t>Murguía, Edward  Padilla, Raymond V.  Pavel, Michael </a:t>
            </a:r>
            <a:endParaRPr lang="zh-CN" altLang="en-US" sz="2400" dirty="0"/>
          </a:p>
        </p:txBody>
      </p:sp>
      <p:sp>
        <p:nvSpPr>
          <p:cNvPr id="11" name="文本框 10"/>
          <p:cNvSpPr txBox="1"/>
          <p:nvPr/>
        </p:nvSpPr>
        <p:spPr>
          <a:xfrm>
            <a:off x="911424" y="6074132"/>
            <a:ext cx="8280920" cy="523220"/>
          </a:xfrm>
          <a:prstGeom prst="rect">
            <a:avLst/>
          </a:prstGeom>
          <a:noFill/>
        </p:spPr>
        <p:txBody>
          <a:bodyPr wrap="square">
            <a:spAutoFit/>
          </a:bodyPr>
          <a:lstStyle/>
          <a:p>
            <a:r>
              <a:rPr lang="zh-CN" altLang="en-US" sz="2800" dirty="0">
                <a:solidFill>
                  <a:srgbClr val="C00000"/>
                </a:solidFill>
                <a:latin typeface="+mn-ea"/>
                <a:ea typeface="+mn-ea"/>
              </a:rPr>
              <a:t>拓展、补充已有理论（</a:t>
            </a:r>
            <a:r>
              <a:rPr lang="en-US" altLang="zh-CN" sz="2800" b="1" dirty="0">
                <a:solidFill>
                  <a:srgbClr val="C00000"/>
                </a:solidFill>
                <a:effectLst/>
              </a:rPr>
              <a:t> Tinto's model </a:t>
            </a:r>
            <a:r>
              <a:rPr lang="zh-CN" altLang="en-US" sz="2800" dirty="0">
                <a:solidFill>
                  <a:srgbClr val="C00000"/>
                </a:solidFill>
                <a:latin typeface="+mn-ea"/>
                <a:ea typeface="+mn-ea"/>
              </a:rPr>
              <a:t>）</a:t>
            </a:r>
            <a:endParaRPr lang="zh-CN" altLang="en-US" sz="2800" dirty="0">
              <a:solidFill>
                <a:srgbClr val="C00000"/>
              </a:solidFill>
            </a:endParaRPr>
          </a:p>
        </p:txBody>
      </p:sp>
      <p:sp>
        <p:nvSpPr>
          <p:cNvPr id="15" name="文本框 14"/>
          <p:cNvSpPr txBox="1"/>
          <p:nvPr/>
        </p:nvSpPr>
        <p:spPr>
          <a:xfrm>
            <a:off x="911424" y="2420888"/>
            <a:ext cx="10945216" cy="3785652"/>
          </a:xfrm>
          <a:prstGeom prst="rect">
            <a:avLst/>
          </a:prstGeom>
          <a:noFill/>
        </p:spPr>
        <p:txBody>
          <a:bodyPr wrap="square">
            <a:spAutoFit/>
          </a:bodyPr>
          <a:lstStyle/>
          <a:p>
            <a:r>
              <a:rPr lang="en-US" altLang="zh-CN" sz="2400" dirty="0">
                <a:effectLst/>
              </a:rPr>
              <a:t>Conducted a </a:t>
            </a:r>
            <a:r>
              <a:rPr lang="en-US" altLang="zh-CN" sz="2400" dirty="0">
                <a:solidFill>
                  <a:srgbClr val="C00000"/>
                </a:solidFill>
                <a:effectLst/>
              </a:rPr>
              <a:t>qualitative analysis </a:t>
            </a:r>
            <a:r>
              <a:rPr lang="en-US" altLang="zh-CN" sz="2400" dirty="0">
                <a:effectLst/>
              </a:rPr>
              <a:t>to explore the role of ethnicity in V. Tinto's (1975, 1987) model of institutional departure. The study investigated how ethnicity among 24 Hispanic and Native Americans influences the social integration process as experienced by students on campus. Findings suggest that </a:t>
            </a:r>
            <a:r>
              <a:rPr lang="en-US" altLang="zh-CN" sz="2400" dirty="0">
                <a:solidFill>
                  <a:srgbClr val="C00000"/>
                </a:solidFill>
                <a:effectLst/>
              </a:rPr>
              <a:t>Tinto's model can be strengthened by refining the concept of social integration to account for more of the variance in persistence rates</a:t>
            </a:r>
            <a:r>
              <a:rPr lang="en-US" altLang="zh-CN" sz="2400" dirty="0">
                <a:effectLst/>
              </a:rPr>
              <a:t>. Because social integration is only 1 component of the Tinto model, it may be necessary to reconstruct other key concepts (e.g., academic integration) using qualitative analysis to detect more clearly the accumulated impact of these reconstructed concepts on explained variance</a:t>
            </a:r>
            <a:endParaRPr lang="zh-CN" altLang="en-US" sz="24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nvPicPr>
        <p:blipFill>
          <a:blip r:embed="rId1">
            <a:extLst>
              <a:ext uri="{28A0092B-C50C-407E-A947-70E740481C1C}">
                <a14:useLocalDpi xmlns:a14="http://schemas.microsoft.com/office/drawing/2010/main" val="0"/>
              </a:ext>
            </a:extLst>
          </a:blip>
          <a:stretch>
            <a:fillRect/>
          </a:stretch>
        </p:blipFill>
        <p:spPr>
          <a:xfrm>
            <a:off x="27756" y="1083701"/>
            <a:ext cx="5904656" cy="5328592"/>
          </a:xfrm>
          <a:prstGeom prst="rect">
            <a:avLst/>
          </a:prstGeom>
        </p:spPr>
      </p:pic>
      <p:sp>
        <p:nvSpPr>
          <p:cNvPr id="8" name="文本框 7"/>
          <p:cNvSpPr txBox="1"/>
          <p:nvPr/>
        </p:nvSpPr>
        <p:spPr>
          <a:xfrm>
            <a:off x="5219070" y="3086632"/>
            <a:ext cx="6952880" cy="3416320"/>
          </a:xfrm>
          <a:prstGeom prst="rect">
            <a:avLst/>
          </a:prstGeom>
          <a:noFill/>
        </p:spPr>
        <p:txBody>
          <a:bodyPr wrap="square">
            <a:spAutoFit/>
          </a:bodyPr>
          <a:lstStyle/>
          <a:p>
            <a:r>
              <a:rPr lang="zh-CN" altLang="en-US" sz="2400" dirty="0">
                <a:effectLst/>
                <a:latin typeface="楷体" panose="02010609060101010101" pitchFamily="49" charset="-122"/>
                <a:ea typeface="楷体" panose="02010609060101010101" pitchFamily="49" charset="-122"/>
                <a:cs typeface="Times New Roman" panose="02020603050405020304" pitchFamily="18" charset="0"/>
              </a:rPr>
              <a:t>本研究高层次人才成长需要个体与组织的匹配</a:t>
            </a:r>
            <a:r>
              <a:rPr lang="en-US" altLang="zh-CN" sz="2400" dirty="0">
                <a:effectLst/>
                <a:latin typeface="楷体" panose="02010609060101010101" pitchFamily="49" charset="-122"/>
                <a:ea typeface="楷体" panose="02010609060101010101" pitchFamily="49" charset="-122"/>
                <a:cs typeface="Times New Roman" panose="02020603050405020304" pitchFamily="18" charset="0"/>
              </a:rPr>
              <a:t>……</a:t>
            </a:r>
            <a:endParaRPr lang="en-US" altLang="zh-CN" sz="2400" dirty="0">
              <a:effectLst/>
              <a:latin typeface="楷体" panose="02010609060101010101" pitchFamily="49" charset="-122"/>
              <a:ea typeface="楷体" panose="02010609060101010101" pitchFamily="49" charset="-122"/>
              <a:cs typeface="Times New Roman" panose="02020603050405020304" pitchFamily="18" charset="0"/>
            </a:endParaRPr>
          </a:p>
          <a:p>
            <a:r>
              <a:rPr lang="zh-CN" altLang="zh-CN" sz="2400" dirty="0">
                <a:effectLst/>
                <a:latin typeface="楷体" panose="02010609060101010101" pitchFamily="49" charset="-122"/>
                <a:ea typeface="楷体" panose="02010609060101010101" pitchFamily="49" charset="-122"/>
                <a:cs typeface="Times New Roman" panose="02020603050405020304" pitchFamily="18" charset="0"/>
              </a:rPr>
              <a:t>进一步发现：既往有关企业员工个体—组织匹配形成机制的研究着重强调企业的调整与改变，认为企业采取的制度性的社会化策略能够较好地帮助员工降低角色模糊、减少角色冲突，带来更好的个体—组织匹配，然而本研究发现个体能动性是受访高层次教师个体</a:t>
            </a:r>
            <a:r>
              <a:rPr lang="en-US" altLang="zh-CN" sz="2400" dirty="0">
                <a:effectLst/>
                <a:latin typeface="楷体" panose="02010609060101010101" pitchFamily="49" charset="-122"/>
                <a:ea typeface="楷体" panose="02010609060101010101" pitchFamily="49" charset="-122"/>
              </a:rPr>
              <a:t>—</a:t>
            </a:r>
            <a:r>
              <a:rPr lang="zh-CN" altLang="zh-CN" sz="2400" dirty="0">
                <a:effectLst/>
                <a:latin typeface="楷体" panose="02010609060101010101" pitchFamily="49" charset="-122"/>
                <a:ea typeface="楷体" panose="02010609060101010101" pitchFamily="49" charset="-122"/>
                <a:cs typeface="Times New Roman" panose="02020603050405020304" pitchFamily="18" charset="0"/>
              </a:rPr>
              <a:t>组织匹配形成机制中更为重要的因素。正是因为这种主体性和能动性，才使得这些人才能脱颖而出，成为高层次人才。</a:t>
            </a:r>
            <a:endParaRPr lang="zh-CN" altLang="en-US" sz="2400" dirty="0">
              <a:latin typeface="楷体" panose="02010609060101010101" pitchFamily="49" charset="-122"/>
              <a:ea typeface="楷体" panose="02010609060101010101" pitchFamily="49" charset="-122"/>
            </a:endParaRPr>
          </a:p>
        </p:txBody>
      </p:sp>
      <p:sp>
        <p:nvSpPr>
          <p:cNvPr id="10" name="文本框 9"/>
          <p:cNvSpPr txBox="1"/>
          <p:nvPr/>
        </p:nvSpPr>
        <p:spPr>
          <a:xfrm>
            <a:off x="6384032" y="1032028"/>
            <a:ext cx="6096000" cy="461665"/>
          </a:xfrm>
          <a:prstGeom prst="rect">
            <a:avLst/>
          </a:prstGeom>
          <a:noFill/>
        </p:spPr>
        <p:txBody>
          <a:bodyPr wrap="square">
            <a:spAutoFit/>
          </a:bodyPr>
          <a:lstStyle/>
          <a:p>
            <a:r>
              <a:rPr lang="zh-CN" altLang="zh-CN" sz="2400" dirty="0">
                <a:effectLst/>
                <a:ea typeface="宋体" panose="02010600030101010101" pitchFamily="2" charset="-122"/>
                <a:cs typeface="宋体" panose="02010600030101010101" pitchFamily="2" charset="-122"/>
              </a:rPr>
              <a:t>高层次人才“个体—组织”匹配形成机制</a:t>
            </a:r>
            <a:endParaRPr lang="zh-CN" altLang="en-US" sz="2400" dirty="0"/>
          </a:p>
        </p:txBody>
      </p:sp>
      <p:sp>
        <p:nvSpPr>
          <p:cNvPr id="12" name="文本框 11"/>
          <p:cNvSpPr txBox="1"/>
          <p:nvPr/>
        </p:nvSpPr>
        <p:spPr>
          <a:xfrm>
            <a:off x="10535206" y="2308486"/>
            <a:ext cx="1636744" cy="348813"/>
          </a:xfrm>
          <a:prstGeom prst="rect">
            <a:avLst/>
          </a:prstGeom>
          <a:noFill/>
        </p:spPr>
        <p:txBody>
          <a:bodyPr wrap="square">
            <a:spAutoFit/>
          </a:bodyPr>
          <a:lstStyle/>
          <a:p>
            <a:pPr lvl="0" algn="just">
              <a:lnSpc>
                <a:spcPts val="2000"/>
              </a:lnSpc>
            </a:pPr>
            <a:r>
              <a:rPr lang="zh-CN" altLang="en-US" sz="2000" dirty="0">
                <a:latin typeface="Times New Roman" panose="02020603050405020304" pitchFamily="18" charset="0"/>
                <a:cs typeface="Times New Roman" panose="02020603050405020304" pitchFamily="18" charset="0"/>
              </a:rPr>
              <a:t>走出舒适区</a:t>
            </a:r>
            <a:endParaRPr lang="en-US" altLang="zh-CN" sz="20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6744072" y="2227330"/>
            <a:ext cx="4248472" cy="461665"/>
          </a:xfrm>
          <a:prstGeom prst="rect">
            <a:avLst/>
          </a:prstGeom>
          <a:noFill/>
        </p:spPr>
        <p:txBody>
          <a:bodyPr wrap="square">
            <a:spAutoFit/>
          </a:bodyPr>
          <a:lstStyle/>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rPr>
              <a:t>从匹配到更高层次的匹配</a:t>
            </a:r>
            <a:endParaRPr lang="zh-CN" altLang="en-US" sz="2400" dirty="0"/>
          </a:p>
        </p:txBody>
      </p:sp>
      <p:sp>
        <p:nvSpPr>
          <p:cNvPr id="16" name="文本框 15"/>
          <p:cNvSpPr txBox="1"/>
          <p:nvPr/>
        </p:nvSpPr>
        <p:spPr>
          <a:xfrm>
            <a:off x="6744072" y="1562481"/>
            <a:ext cx="6237888" cy="461665"/>
          </a:xfrm>
          <a:prstGeom prst="rect">
            <a:avLst/>
          </a:prstGeom>
          <a:noFill/>
        </p:spPr>
        <p:txBody>
          <a:bodyPr wrap="square">
            <a:spAutoFit/>
          </a:bodyPr>
          <a:lstStyle/>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1.</a:t>
            </a:r>
            <a:r>
              <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rPr>
              <a:t>从不匹配到匹配</a:t>
            </a:r>
            <a:endParaRPr lang="zh-CN" altLang="en-US" sz="2400" dirty="0"/>
          </a:p>
        </p:txBody>
      </p:sp>
      <p:sp>
        <p:nvSpPr>
          <p:cNvPr id="18" name="文本框 17"/>
          <p:cNvSpPr txBox="1"/>
          <p:nvPr/>
        </p:nvSpPr>
        <p:spPr>
          <a:xfrm>
            <a:off x="9375653" y="1590967"/>
            <a:ext cx="3082720" cy="605294"/>
          </a:xfrm>
          <a:prstGeom prst="rect">
            <a:avLst/>
          </a:prstGeom>
          <a:noFill/>
        </p:spPr>
        <p:txBody>
          <a:bodyPr wrap="square">
            <a:spAutoFit/>
          </a:bodyPr>
          <a:lstStyle/>
          <a:p>
            <a:pPr marL="342900" lvl="0" indent="-342900" algn="just">
              <a:lnSpc>
                <a:spcPts val="2000"/>
              </a:lnSpc>
              <a:buFont typeface="+mj-ea"/>
              <a:buAutoNum type="circleNumDbPlain"/>
            </a:pPr>
            <a:r>
              <a:rPr lang="zh-CN" altLang="zh-CN" sz="2000" dirty="0">
                <a:effectLst/>
                <a:latin typeface="Times New Roman" panose="02020603050405020304" pitchFamily="18" charset="0"/>
                <a:ea typeface="宋体" panose="02010600030101010101" pitchFamily="2" charset="-122"/>
                <a:cs typeface="Times New Roman" panose="02020603050405020304" pitchFamily="18" charset="0"/>
              </a:rPr>
              <a:t>调整自身</a:t>
            </a:r>
            <a:endParaRPr lang="en-US" altLang="zh-CN" sz="2000" dirty="0">
              <a:effectLst/>
              <a:latin typeface="Times New Roman" panose="02020603050405020304" pitchFamily="18" charset="0"/>
              <a:ea typeface="宋体" panose="02010600030101010101" pitchFamily="2" charset="-122"/>
              <a:cs typeface="Times New Roman" panose="02020603050405020304" pitchFamily="18" charset="0"/>
            </a:endParaRPr>
          </a:p>
          <a:p>
            <a:pPr marL="342900" indent="-342900" algn="just">
              <a:lnSpc>
                <a:spcPts val="2000"/>
              </a:lnSpc>
              <a:buFont typeface="+mj-ea"/>
              <a:buAutoNum type="circleNumDbPlain"/>
            </a:pPr>
            <a:r>
              <a:rPr lang="zh-CN" altLang="zh-CN" sz="2000" dirty="0">
                <a:effectLst/>
                <a:latin typeface="Times New Roman" panose="02020603050405020304" pitchFamily="18" charset="0"/>
                <a:ea typeface="宋体" panose="02010600030101010101" pitchFamily="2" charset="-122"/>
                <a:cs typeface="Times New Roman" panose="02020603050405020304" pitchFamily="18" charset="0"/>
              </a:rPr>
              <a:t>改变组织</a:t>
            </a:r>
            <a:endParaRPr lang="zh-CN" altLang="zh-CN" sz="20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263352" y="872986"/>
            <a:ext cx="8280920" cy="523220"/>
          </a:xfrm>
          <a:prstGeom prst="rect">
            <a:avLst/>
          </a:prstGeom>
          <a:noFill/>
        </p:spPr>
        <p:txBody>
          <a:bodyPr wrap="square">
            <a:spAutoFit/>
          </a:bodyPr>
          <a:lstStyle/>
          <a:p>
            <a:r>
              <a:rPr lang="zh-CN" altLang="en-US" sz="2800" dirty="0">
                <a:solidFill>
                  <a:srgbClr val="C00000"/>
                </a:solidFill>
                <a:latin typeface="+mn-ea"/>
                <a:ea typeface="+mn-ea"/>
              </a:rPr>
              <a:t>拓展、补充已有理论</a:t>
            </a:r>
            <a:endParaRPr lang="zh-CN" altLang="en-US" sz="2800" dirty="0">
              <a:solidFill>
                <a:srgbClr val="C00000"/>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447477" y="0"/>
            <a:ext cx="7691437" cy="6872109"/>
          </a:xfrm>
          <a:prstGeom prst="rect">
            <a:avLst/>
          </a:prstGeom>
        </p:spPr>
      </p:pic>
      <p:sp>
        <p:nvSpPr>
          <p:cNvPr id="5" name="矩形 4"/>
          <p:cNvSpPr/>
          <p:nvPr/>
        </p:nvSpPr>
        <p:spPr>
          <a:xfrm>
            <a:off x="7472841" y="4953000"/>
            <a:ext cx="4572000" cy="923330"/>
          </a:xfrm>
          <a:prstGeom prst="rect">
            <a:avLst/>
          </a:prstGeom>
        </p:spPr>
        <p:txBody>
          <a:bodyPr wrap="square">
            <a:spAutoFit/>
          </a:bodyPr>
          <a:lstStyle/>
          <a:p>
            <a:r>
              <a:rPr lang="zh-CN" altLang="en-US" dirty="0"/>
              <a:t>白海青,毛基业.影响ERP成功应用的关键因素因果模型——上线后的视角[J].管理世界,2011(03):102-111+188.</a:t>
            </a:r>
            <a:endParaRPr lang="zh-CN" altLang="en-US" dirty="0"/>
          </a:p>
        </p:txBody>
      </p:sp>
      <p:sp>
        <p:nvSpPr>
          <p:cNvPr id="6" name="矩形 5"/>
          <p:cNvSpPr/>
          <p:nvPr/>
        </p:nvSpPr>
        <p:spPr>
          <a:xfrm>
            <a:off x="8472966" y="2645657"/>
            <a:ext cx="3614259" cy="369332"/>
          </a:xfrm>
          <a:prstGeom prst="rect">
            <a:avLst/>
          </a:prstGeom>
        </p:spPr>
        <p:txBody>
          <a:bodyPr wrap="none">
            <a:spAutoFit/>
          </a:bodyPr>
          <a:lstStyle/>
          <a:p>
            <a:r>
              <a:rPr lang="en-US" altLang="zh-CN" dirty="0"/>
              <a:t> ERP </a:t>
            </a:r>
            <a:r>
              <a:rPr lang="zh-CN" altLang="en-US" dirty="0"/>
              <a:t>：</a:t>
            </a:r>
            <a:r>
              <a:rPr lang="en-US" altLang="zh-CN" dirty="0"/>
              <a:t>Enterprise Resource Planning</a:t>
            </a:r>
            <a:endParaRPr lang="zh-CN" altLang="en-US" dirty="0"/>
          </a:p>
        </p:txBody>
      </p:sp>
      <p:sp>
        <p:nvSpPr>
          <p:cNvPr id="7" name="矩形 6"/>
          <p:cNvSpPr/>
          <p:nvPr/>
        </p:nvSpPr>
        <p:spPr>
          <a:xfrm>
            <a:off x="8472966" y="3105834"/>
            <a:ext cx="3581400" cy="646331"/>
          </a:xfrm>
          <a:prstGeom prst="rect">
            <a:avLst/>
          </a:prstGeom>
        </p:spPr>
        <p:txBody>
          <a:bodyPr wrap="square">
            <a:spAutoFit/>
          </a:bodyPr>
          <a:lstStyle/>
          <a:p>
            <a:r>
              <a:rPr lang="en-US" altLang="zh-CN" dirty="0"/>
              <a:t>D&amp;M</a:t>
            </a:r>
            <a:r>
              <a:rPr lang="zh-CN" altLang="en-US" dirty="0"/>
              <a:t>：著名的</a:t>
            </a:r>
            <a:r>
              <a:rPr lang="en-US" altLang="zh-CN" dirty="0" err="1"/>
              <a:t>Delone</a:t>
            </a:r>
            <a:r>
              <a:rPr lang="zh-CN" altLang="en-US" dirty="0"/>
              <a:t>和</a:t>
            </a:r>
            <a:r>
              <a:rPr lang="en-US" altLang="zh-CN" dirty="0"/>
              <a:t>Mclean</a:t>
            </a:r>
            <a:r>
              <a:rPr lang="zh-CN" altLang="en-US" dirty="0"/>
              <a:t>（</a:t>
            </a:r>
            <a:r>
              <a:rPr lang="en-US" altLang="zh-CN" dirty="0"/>
              <a:t>2003</a:t>
            </a:r>
            <a:r>
              <a:rPr lang="zh-CN" altLang="en-US" dirty="0"/>
              <a:t>）“信息系统成 功”模型</a:t>
            </a:r>
            <a:endParaRPr lang="zh-CN" alt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861198" y="527714"/>
            <a:ext cx="6454011" cy="523220"/>
          </a:xfrm>
          <a:prstGeom prst="rect">
            <a:avLst/>
          </a:prstGeom>
        </p:spPr>
        <p:txBody>
          <a:bodyPr wrap="none">
            <a:spAutoFit/>
          </a:bodyPr>
          <a:lstStyle/>
          <a:p>
            <a:r>
              <a:rPr lang="zh-CN" altLang="en-US" sz="2800" dirty="0"/>
              <a:t>“学霸”是怎样炼成的——以N大学为例</a:t>
            </a:r>
            <a:endParaRPr lang="zh-CN" altLang="en-US" sz="2800" dirty="0"/>
          </a:p>
        </p:txBody>
      </p:sp>
      <p:sp>
        <p:nvSpPr>
          <p:cNvPr id="7" name="矩形 6"/>
          <p:cNvSpPr/>
          <p:nvPr/>
        </p:nvSpPr>
        <p:spPr>
          <a:xfrm>
            <a:off x="7467600" y="1600200"/>
            <a:ext cx="3037840" cy="3477875"/>
          </a:xfrm>
          <a:prstGeom prst="rect">
            <a:avLst/>
          </a:prstGeom>
        </p:spPr>
        <p:txBody>
          <a:bodyPr wrap="square">
            <a:spAutoFit/>
          </a:bodyPr>
          <a:lstStyle/>
          <a:p>
            <a:r>
              <a:rPr lang="zh-CN" altLang="en-US" sz="2000" dirty="0"/>
              <a:t>笔者通过对N大学20名本科学霸的深度访谈，根据社会结构影响下初始习性的不同将研究视角聚焦于其中的三类：“目标图景牵引型”、“优秀惯习驱动型”和“低迷境况唤醒型”，力图通过阐释学方法去理解学霸行动背后的逻辑，理解高等教育在他们习性生成过程中的作用。</a:t>
            </a:r>
            <a:endParaRPr lang="zh-CN" altLang="en-US" sz="2000" dirty="0"/>
          </a:p>
        </p:txBody>
      </p:sp>
      <p:pic>
        <p:nvPicPr>
          <p:cNvPr id="2" name="图片 1"/>
          <p:cNvPicPr>
            <a:picLocks noChangeAspect="1"/>
          </p:cNvPicPr>
          <p:nvPr/>
        </p:nvPicPr>
        <p:blipFill>
          <a:blip r:embed="rId1"/>
          <a:stretch>
            <a:fillRect/>
          </a:stretch>
        </p:blipFill>
        <p:spPr>
          <a:xfrm>
            <a:off x="1501775" y="1600200"/>
            <a:ext cx="5670314" cy="4364356"/>
          </a:xfrm>
          <a:prstGeom prst="rect">
            <a:avLst/>
          </a:prstGeom>
        </p:spPr>
      </p:pic>
      <p:sp>
        <p:nvSpPr>
          <p:cNvPr id="3" name="文本框 2"/>
          <p:cNvSpPr txBox="1"/>
          <p:nvPr/>
        </p:nvSpPr>
        <p:spPr>
          <a:xfrm>
            <a:off x="6172200" y="5804497"/>
            <a:ext cx="5832648" cy="523220"/>
          </a:xfrm>
          <a:prstGeom prst="rect">
            <a:avLst/>
          </a:prstGeom>
          <a:noFill/>
        </p:spPr>
        <p:txBody>
          <a:bodyPr wrap="square">
            <a:spAutoFit/>
          </a:bodyPr>
          <a:lstStyle/>
          <a:p>
            <a:r>
              <a:rPr lang="zh-CN" altLang="en-US" sz="2800" dirty="0">
                <a:solidFill>
                  <a:srgbClr val="C00000"/>
                </a:solidFill>
                <a:latin typeface="+mn-ea"/>
                <a:ea typeface="+mn-ea"/>
              </a:rPr>
              <a:t>运用已有理论去理解</a:t>
            </a:r>
            <a:endParaRPr lang="zh-CN" altLang="en-US" sz="2800" dirty="0">
              <a:solidFill>
                <a:srgbClr val="C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yu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2712" y="929017"/>
            <a:ext cx="6566508" cy="592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占位符 15362"/>
          <p:cNvSpPr>
            <a:spLocks noGrp="1" noChangeArrowheads="1"/>
          </p:cNvSpPr>
          <p:nvPr>
            <p:ph idx="1"/>
          </p:nvPr>
        </p:nvSpPr>
        <p:spPr>
          <a:xfrm>
            <a:off x="5447928" y="980728"/>
            <a:ext cx="6804012" cy="5877272"/>
          </a:xfrm>
        </p:spPr>
        <p:txBody>
          <a:bodyPr>
            <a:normAutofit fontScale="92500"/>
          </a:bodyPr>
          <a:lstStyle/>
          <a:p>
            <a:pPr>
              <a:buFont typeface="Wingdings" panose="05000000000000000000" pitchFamily="2" charset="2"/>
              <a:buNone/>
              <a:defRPr/>
            </a:pPr>
            <a:r>
              <a:rPr lang="zh-CN" altLang="en-US" sz="2800" dirty="0">
                <a:latin typeface="宋体" panose="02010600030101010101" pitchFamily="2" charset="-122"/>
                <a:ea typeface="宋体" panose="02010600030101010101" pitchFamily="2" charset="-122"/>
              </a:rPr>
              <a:t>1</a:t>
            </a:r>
            <a:r>
              <a:rPr lang="en-US" altLang="zh-CN" sz="2800" dirty="0">
                <a:latin typeface="宋体" panose="02010600030101010101" pitchFamily="2" charset="-122"/>
                <a:ea typeface="宋体" panose="02010600030101010101" pitchFamily="2" charset="-122"/>
              </a:rPr>
              <a:t>.</a:t>
            </a:r>
            <a:r>
              <a:rPr lang="zh-CN" altLang="en-US" sz="2800" dirty="0">
                <a:latin typeface="宋体" panose="02010600030101010101" pitchFamily="2" charset="-122"/>
                <a:ea typeface="宋体" panose="02010600030101010101" pitchFamily="2" charset="-122"/>
              </a:rPr>
              <a:t>民族志：整体描述和解释一个（亚）文化群体的习俗和价值观</a:t>
            </a:r>
            <a:endParaRPr lang="en-US" altLang="zh-CN" sz="2800" dirty="0">
              <a:latin typeface="宋体" panose="02010600030101010101" pitchFamily="2" charset="-122"/>
              <a:ea typeface="宋体" panose="02010600030101010101" pitchFamily="2" charset="-122"/>
            </a:endParaRPr>
          </a:p>
          <a:p>
            <a:pPr>
              <a:buNone/>
              <a:defRPr/>
            </a:pPr>
            <a:r>
              <a:rPr lang="en-US" altLang="zh-CN" sz="2800" dirty="0">
                <a:latin typeface="宋体" panose="02010600030101010101" pitchFamily="2" charset="-122"/>
                <a:ea typeface="宋体" panose="02010600030101010101" pitchFamily="2" charset="-122"/>
              </a:rPr>
              <a:t>2.</a:t>
            </a:r>
            <a:r>
              <a:rPr lang="zh-CN" altLang="en-US" sz="2800" dirty="0">
                <a:latin typeface="宋体" panose="02010600030101010101" pitchFamily="2" charset="-122"/>
                <a:ea typeface="宋体" panose="02010600030101010101" pitchFamily="2" charset="-122"/>
              </a:rPr>
              <a:t>扎根理论：从资料中形成理论，连续比较</a:t>
            </a:r>
            <a:endParaRPr lang="zh-CN" altLang="en-US" sz="2800" dirty="0">
              <a:latin typeface="宋体" panose="02010600030101010101" pitchFamily="2" charset="-122"/>
              <a:ea typeface="宋体" panose="02010600030101010101" pitchFamily="2" charset="-122"/>
            </a:endParaRPr>
          </a:p>
          <a:p>
            <a:pPr>
              <a:buFont typeface="Wingdings" panose="05000000000000000000" pitchFamily="2" charset="2"/>
              <a:buNone/>
              <a:defRPr/>
            </a:pPr>
            <a:r>
              <a:rPr lang="zh-CN" altLang="en-US" sz="2800" dirty="0">
                <a:latin typeface="宋体" panose="02010600030101010101" pitchFamily="2" charset="-122"/>
                <a:ea typeface="宋体" panose="02010600030101010101" pitchFamily="2" charset="-122"/>
              </a:rPr>
              <a:t>3</a:t>
            </a:r>
            <a:r>
              <a:rPr lang="en-US" altLang="zh-CN" sz="2800" dirty="0">
                <a:latin typeface="宋体" panose="02010600030101010101" pitchFamily="2" charset="-122"/>
                <a:ea typeface="宋体" panose="02010600030101010101" pitchFamily="2" charset="-122"/>
              </a:rPr>
              <a:t>.</a:t>
            </a:r>
            <a:r>
              <a:rPr lang="zh-CN" altLang="en-US" sz="2800" dirty="0">
                <a:latin typeface="宋体" panose="02010600030101010101" pitchFamily="2" charset="-122"/>
                <a:ea typeface="宋体" panose="02010600030101010101" pitchFamily="2" charset="-122"/>
              </a:rPr>
              <a:t>现象学：关注意识显现的心灵事实，亲历的体验，前概念、前反思</a:t>
            </a:r>
            <a:endParaRPr lang="en-US" altLang="zh-CN" sz="2800" dirty="0">
              <a:latin typeface="宋体" panose="02010600030101010101" pitchFamily="2" charset="-122"/>
              <a:ea typeface="宋体" panose="02010600030101010101" pitchFamily="2" charset="-122"/>
            </a:endParaRPr>
          </a:p>
          <a:p>
            <a:pPr>
              <a:buFont typeface="Wingdings" panose="05000000000000000000" pitchFamily="2" charset="2"/>
              <a:buNone/>
              <a:defRPr/>
            </a:pPr>
            <a:r>
              <a:rPr lang="zh-CN" altLang="en-US" sz="2800" dirty="0">
                <a:latin typeface="宋体" panose="02010600030101010101" pitchFamily="2" charset="-122"/>
                <a:ea typeface="宋体" panose="02010600030101010101" pitchFamily="2" charset="-122"/>
              </a:rPr>
              <a:t>4</a:t>
            </a:r>
            <a:r>
              <a:rPr lang="en-US" altLang="zh-CN" sz="2800" dirty="0">
                <a:latin typeface="宋体" panose="02010600030101010101" pitchFamily="2" charset="-122"/>
                <a:ea typeface="宋体" panose="02010600030101010101" pitchFamily="2" charset="-122"/>
              </a:rPr>
              <a:t>.</a:t>
            </a:r>
            <a:r>
              <a:rPr lang="zh-CN" altLang="en-US" sz="2800" dirty="0">
                <a:latin typeface="宋体" panose="02010600030101010101" pitchFamily="2" charset="-122"/>
                <a:ea typeface="宋体" panose="02010600030101010101" pitchFamily="2" charset="-122"/>
              </a:rPr>
              <a:t>叙事探究：叙述思维，背景拓展</a:t>
            </a:r>
            <a:r>
              <a:rPr lang="en-US" altLang="zh-CN" sz="2800" dirty="0">
                <a:latin typeface="宋体" panose="02010600030101010101" pitchFamily="2" charset="-122"/>
                <a:ea typeface="宋体" panose="02010600030101010101" pitchFamily="2" charset="-122"/>
              </a:rPr>
              <a:t>+</a:t>
            </a:r>
            <a:r>
              <a:rPr lang="zh-CN" altLang="en-US" sz="2800" dirty="0">
                <a:latin typeface="宋体" panose="02010600030101010101" pitchFamily="2" charset="-122"/>
                <a:ea typeface="宋体" panose="02010600030101010101" pitchFamily="2" charset="-122"/>
              </a:rPr>
              <a:t>叙述故事</a:t>
            </a:r>
            <a:r>
              <a:rPr lang="en-US" altLang="zh-CN" sz="2800" dirty="0">
                <a:latin typeface="宋体" panose="02010600030101010101" pitchFamily="2" charset="-122"/>
                <a:ea typeface="宋体" panose="02010600030101010101" pitchFamily="2" charset="-122"/>
              </a:rPr>
              <a:t>+</a:t>
            </a:r>
            <a:r>
              <a:rPr lang="zh-CN" altLang="en-US" sz="2800" dirty="0">
                <a:latin typeface="宋体" panose="02010600030101010101" pitchFamily="2" charset="-122"/>
                <a:ea typeface="宋体" panose="02010600030101010101" pitchFamily="2" charset="-122"/>
              </a:rPr>
              <a:t>深挖意义，内容</a:t>
            </a:r>
            <a:r>
              <a:rPr lang="en-US" altLang="zh-CN" sz="2800" dirty="0">
                <a:latin typeface="宋体" panose="02010600030101010101" pitchFamily="2" charset="-122"/>
                <a:ea typeface="宋体" panose="02010600030101010101" pitchFamily="2" charset="-122"/>
              </a:rPr>
              <a:t>+</a:t>
            </a:r>
            <a:r>
              <a:rPr lang="zh-CN" altLang="en-US" sz="2800" dirty="0">
                <a:latin typeface="宋体" panose="02010600030101010101" pitchFamily="2" charset="-122"/>
                <a:ea typeface="宋体" panose="02010600030101010101" pitchFamily="2" charset="-122"/>
              </a:rPr>
              <a:t>形式，三维生活空间</a:t>
            </a:r>
            <a:endParaRPr lang="en-US" altLang="zh-CN" sz="2800" dirty="0">
              <a:latin typeface="宋体" panose="02010600030101010101" pitchFamily="2" charset="-122"/>
              <a:ea typeface="宋体" panose="02010600030101010101" pitchFamily="2" charset="-122"/>
            </a:endParaRPr>
          </a:p>
          <a:p>
            <a:pPr>
              <a:buFont typeface="Wingdings" panose="05000000000000000000" pitchFamily="2" charset="2"/>
              <a:buNone/>
              <a:defRPr/>
            </a:pPr>
            <a:r>
              <a:rPr lang="zh-CN" altLang="en-US" sz="2800" dirty="0">
                <a:latin typeface="宋体" panose="02010600030101010101" pitchFamily="2" charset="-122"/>
                <a:ea typeface="宋体" panose="02010600030101010101" pitchFamily="2" charset="-122"/>
              </a:rPr>
              <a:t>5</a:t>
            </a:r>
            <a:r>
              <a:rPr lang="en-US" altLang="zh-CN" sz="2800" dirty="0">
                <a:latin typeface="宋体" panose="02010600030101010101" pitchFamily="2" charset="-122"/>
                <a:ea typeface="宋体" panose="02010600030101010101" pitchFamily="2" charset="-122"/>
              </a:rPr>
              <a:t>.</a:t>
            </a:r>
            <a:r>
              <a:rPr lang="zh-CN" altLang="en-US" sz="2800" dirty="0">
                <a:latin typeface="宋体" panose="02010600030101010101" pitchFamily="2" charset="-122"/>
                <a:ea typeface="宋体" panose="02010600030101010101" pitchFamily="2" charset="-122"/>
              </a:rPr>
              <a:t>个案研究：有理论关怀和问题情境，对一个有边界系统的研究</a:t>
            </a:r>
            <a:endParaRPr lang="en-US" altLang="zh-CN" sz="2800" dirty="0">
              <a:latin typeface="宋体" panose="02010600030101010101" pitchFamily="2" charset="-122"/>
              <a:ea typeface="宋体" panose="02010600030101010101" pitchFamily="2" charset="-122"/>
            </a:endParaRPr>
          </a:p>
          <a:p>
            <a:pPr>
              <a:buFont typeface="Wingdings" panose="05000000000000000000" pitchFamily="2" charset="2"/>
              <a:buNone/>
              <a:defRPr/>
            </a:pPr>
            <a:r>
              <a:rPr lang="en-US" altLang="zh-CN" sz="2800" dirty="0">
                <a:latin typeface="宋体" panose="02010600030101010101" pitchFamily="2" charset="-122"/>
                <a:ea typeface="宋体" panose="02010600030101010101" pitchFamily="2" charset="-122"/>
              </a:rPr>
              <a:t>6.</a:t>
            </a:r>
            <a:r>
              <a:rPr lang="zh-CN" altLang="en-US" sz="2800" dirty="0">
                <a:latin typeface="宋体" panose="02010600030101010101" pitchFamily="2" charset="-122"/>
                <a:ea typeface="宋体" panose="02010600030101010101" pitchFamily="2" charset="-122"/>
              </a:rPr>
              <a:t>话语分析：通过语言形式分析权力关系和意识形态等问题</a:t>
            </a:r>
            <a:endParaRPr lang="en-US" altLang="zh-CN" sz="2800" dirty="0">
              <a:latin typeface="宋体" panose="02010600030101010101" pitchFamily="2" charset="-122"/>
              <a:ea typeface="宋体" panose="02010600030101010101" pitchFamily="2" charset="-122"/>
            </a:endParaRPr>
          </a:p>
          <a:p>
            <a:pPr>
              <a:buFont typeface="Wingdings" panose="05000000000000000000" pitchFamily="2" charset="2"/>
              <a:buNone/>
              <a:defRPr/>
            </a:pPr>
            <a:r>
              <a:rPr lang="zh-CN" altLang="en-US" sz="2800" dirty="0">
                <a:solidFill>
                  <a:srgbClr val="FF0000"/>
                </a:solidFill>
                <a:latin typeface="宋体" panose="02010600030101010101" pitchFamily="2" charset="-122"/>
                <a:ea typeface="宋体" panose="02010600030101010101" pitchFamily="2" charset="-122"/>
              </a:rPr>
              <a:t>历史研究，行动研究。。。。。。？</a:t>
            </a:r>
            <a:endParaRPr lang="en-US" altLang="zh-CN" sz="2800" dirty="0">
              <a:solidFill>
                <a:srgbClr val="FF0000"/>
              </a:solidFill>
              <a:latin typeface="宋体" panose="02010600030101010101" pitchFamily="2" charset="-122"/>
              <a:ea typeface="宋体" panose="02010600030101010101" pitchFamily="2" charset="-122"/>
            </a:endParaRPr>
          </a:p>
          <a:p>
            <a:pPr>
              <a:buFont typeface="Wingdings" panose="05000000000000000000" pitchFamily="2" charset="2"/>
              <a:buNone/>
              <a:defRPr/>
            </a:pPr>
            <a:r>
              <a:rPr lang="en-US" altLang="zh-CN" sz="2800" dirty="0">
                <a:solidFill>
                  <a:srgbClr val="FF0000"/>
                </a:solidFill>
                <a:latin typeface="宋体" panose="02010600030101010101" pitchFamily="2" charset="-122"/>
                <a:ea typeface="宋体" panose="02010600030101010101" pitchFamily="2" charset="-122"/>
              </a:rPr>
              <a:t>             </a:t>
            </a:r>
            <a:r>
              <a:rPr lang="zh-CN" altLang="en-US" sz="2600" dirty="0">
                <a:latin typeface="楷体" panose="02010609060101010101" pitchFamily="49" charset="-122"/>
                <a:ea typeface="楷体" panose="02010609060101010101" pitchFamily="49" charset="-122"/>
              </a:rPr>
              <a:t>（陈向明</a:t>
            </a:r>
            <a:r>
              <a:rPr lang="en-US" altLang="zh-CN" sz="2600" dirty="0">
                <a:latin typeface="楷体" panose="02010609060101010101" pitchFamily="49" charset="-122"/>
                <a:ea typeface="楷体" panose="02010609060101010101" pitchFamily="49" charset="-122"/>
              </a:rPr>
              <a:t>20201125</a:t>
            </a:r>
            <a:r>
              <a:rPr lang="zh-CN" altLang="en-US" sz="2600" dirty="0">
                <a:latin typeface="楷体" panose="02010609060101010101" pitchFamily="49" charset="-122"/>
                <a:ea typeface="楷体" panose="02010609060101010101" pitchFamily="49" charset="-122"/>
              </a:rPr>
              <a:t>南大</a:t>
            </a:r>
            <a:r>
              <a:rPr lang="en-US" altLang="zh-CN" sz="2600" dirty="0">
                <a:latin typeface="楷体" panose="02010609060101010101" pitchFamily="49" charset="-122"/>
                <a:ea typeface="楷体" panose="02010609060101010101" pitchFamily="49" charset="-122"/>
              </a:rPr>
              <a:t>PPT</a:t>
            </a:r>
            <a:r>
              <a:rPr lang="zh-CN" altLang="en-US" sz="2600" dirty="0">
                <a:latin typeface="楷体" panose="02010609060101010101" pitchFamily="49" charset="-122"/>
                <a:ea typeface="楷体" panose="02010609060101010101" pitchFamily="49" charset="-122"/>
              </a:rPr>
              <a:t>）</a:t>
            </a:r>
            <a:endParaRPr lang="zh-CN" altLang="en-US" sz="2600" dirty="0">
              <a:latin typeface="楷体" panose="02010609060101010101" pitchFamily="49" charset="-122"/>
              <a:ea typeface="楷体" panose="02010609060101010101" pitchFamily="49" charset="-122"/>
            </a:endParaRPr>
          </a:p>
          <a:p>
            <a:pPr>
              <a:lnSpc>
                <a:spcPct val="90000"/>
              </a:lnSpc>
              <a:defRPr/>
            </a:pPr>
            <a:endParaRPr lang="zh-CN" altLang="en-US" sz="2800" dirty="0">
              <a:solidFill>
                <a:srgbClr val="FF0000"/>
              </a:solidFill>
              <a:latin typeface="宋体" panose="02010600030101010101" pitchFamily="2" charset="-122"/>
              <a:ea typeface="宋体" panose="02010600030101010101" pitchFamily="2" charset="-122"/>
            </a:endParaRPr>
          </a:p>
        </p:txBody>
      </p:sp>
      <p:sp>
        <p:nvSpPr>
          <p:cNvPr id="6" name="矩形 5"/>
          <p:cNvSpPr/>
          <p:nvPr/>
        </p:nvSpPr>
        <p:spPr>
          <a:xfrm>
            <a:off x="3647728" y="116632"/>
            <a:ext cx="3775393" cy="707886"/>
          </a:xfrm>
          <a:prstGeom prst="rect">
            <a:avLst/>
          </a:prstGeom>
        </p:spPr>
        <p:txBody>
          <a:bodyPr wrap="none">
            <a:spAutoFit/>
          </a:bodyPr>
          <a:lstStyle/>
          <a:p>
            <a:r>
              <a:rPr lang="zh-CN" altLang="en-US" sz="4000" dirty="0">
                <a:latin typeface="宋体" panose="02010600030101010101" pitchFamily="2" charset="-122"/>
              </a:rPr>
              <a:t>质性研究的类型</a:t>
            </a:r>
            <a:endParaRPr lang="zh-CN" altLang="en-US" sz="40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88638" y="958469"/>
            <a:ext cx="5557932" cy="584775"/>
          </a:xfrm>
          <a:prstGeom prst="rect">
            <a:avLst/>
          </a:prstGeom>
        </p:spPr>
        <p:txBody>
          <a:bodyPr wrap="none">
            <a:spAutoFit/>
          </a:bodyPr>
          <a:lstStyle/>
          <a:p>
            <a:r>
              <a:rPr lang="zh-CN" altLang="en-US" sz="3200" b="1" dirty="0"/>
              <a:t>几类常见研究的理论增值方式</a:t>
            </a:r>
            <a:endParaRPr lang="zh-CN" altLang="en-US" sz="3200" b="1" dirty="0"/>
          </a:p>
        </p:txBody>
      </p:sp>
      <p:sp>
        <p:nvSpPr>
          <p:cNvPr id="7" name="矩形 6"/>
          <p:cNvSpPr/>
          <p:nvPr/>
        </p:nvSpPr>
        <p:spPr>
          <a:xfrm>
            <a:off x="505879" y="1690062"/>
            <a:ext cx="11880175" cy="3477875"/>
          </a:xfrm>
          <a:prstGeom prst="rect">
            <a:avLst/>
          </a:prstGeom>
        </p:spPr>
        <p:txBody>
          <a:bodyPr wrap="none">
            <a:spAutoFit/>
          </a:bodyPr>
          <a:lstStyle/>
          <a:p>
            <a:r>
              <a:rPr lang="zh-CN" altLang="en-US" sz="3200" dirty="0">
                <a:latin typeface="+mn-ea"/>
                <a:ea typeface="+mn-ea"/>
              </a:rPr>
              <a:t>*扎根类的研究（已有理论无法解释，构建新理论、拓展旧理论）</a:t>
            </a:r>
            <a:endParaRPr lang="en-US" altLang="zh-CN" sz="3200" dirty="0">
              <a:latin typeface="+mn-ea"/>
              <a:ea typeface="+mn-ea"/>
            </a:endParaRPr>
          </a:p>
          <a:p>
            <a:r>
              <a:rPr lang="zh-CN" altLang="en-US" sz="3200" dirty="0">
                <a:latin typeface="+mn-ea"/>
                <a:ea typeface="+mn-ea"/>
              </a:rPr>
              <a:t>*民族志、叙事类（探究新现象，构建新理论、拓展旧理论）</a:t>
            </a:r>
            <a:endParaRPr lang="en-US" altLang="zh-CN" sz="3200" dirty="0">
              <a:latin typeface="+mn-ea"/>
              <a:ea typeface="+mn-ea"/>
            </a:endParaRPr>
          </a:p>
          <a:p>
            <a:r>
              <a:rPr lang="zh-CN" altLang="en-US" sz="2800" dirty="0">
                <a:latin typeface="+mn-ea"/>
                <a:ea typeface="+mn-ea"/>
              </a:rPr>
              <a:t>（</a:t>
            </a:r>
            <a:r>
              <a:rPr lang="zh-CN" altLang="en-US" sz="2800" b="1" dirty="0">
                <a:latin typeface="楷体" panose="02010609060101010101" pitchFamily="49" charset="-122"/>
                <a:ea typeface="楷体" panose="02010609060101010101" pitchFamily="49" charset="-122"/>
              </a:rPr>
              <a:t>一开始的理论意识似乎不强，理论只是先导；但可能最后理论贡献大</a:t>
            </a:r>
            <a:r>
              <a:rPr lang="zh-CN" altLang="en-US" sz="2800" dirty="0">
                <a:latin typeface="+mn-ea"/>
                <a:ea typeface="+mn-ea"/>
              </a:rPr>
              <a:t>）</a:t>
            </a:r>
            <a:endParaRPr lang="en-US" altLang="zh-CN" sz="2800" dirty="0">
              <a:latin typeface="+mn-ea"/>
              <a:ea typeface="+mn-ea"/>
            </a:endParaRPr>
          </a:p>
          <a:p>
            <a:endParaRPr lang="en-US" altLang="zh-CN" sz="3200" dirty="0">
              <a:latin typeface="+mn-ea"/>
              <a:ea typeface="+mn-ea"/>
            </a:endParaRPr>
          </a:p>
          <a:p>
            <a:r>
              <a:rPr lang="zh-CN" altLang="en-US" sz="3200" dirty="0">
                <a:latin typeface="+mn-ea"/>
                <a:ea typeface="+mn-ea"/>
              </a:rPr>
              <a:t>*以既有理论分析材料（拓展旧理论）</a:t>
            </a:r>
            <a:endParaRPr lang="en-US" altLang="zh-CN" sz="3200" dirty="0">
              <a:latin typeface="+mn-ea"/>
              <a:ea typeface="+mn-ea"/>
            </a:endParaRPr>
          </a:p>
          <a:p>
            <a:r>
              <a:rPr lang="zh-CN" altLang="en-US" sz="3200" dirty="0">
                <a:latin typeface="+mn-ea"/>
                <a:ea typeface="+mn-ea"/>
              </a:rPr>
              <a:t>*以既有理论理解材料（增加理论的解释性，促进新理解）</a:t>
            </a:r>
            <a:endParaRPr lang="en-US" altLang="zh-CN" sz="3200" dirty="0">
              <a:latin typeface="+mn-ea"/>
              <a:ea typeface="+mn-ea"/>
            </a:endParaRPr>
          </a:p>
          <a:p>
            <a:r>
              <a:rPr lang="zh-CN" altLang="en-US" sz="3200" dirty="0">
                <a:latin typeface="+mn-ea"/>
                <a:ea typeface="+mn-ea"/>
              </a:rPr>
              <a:t>（</a:t>
            </a:r>
            <a:r>
              <a:rPr lang="zh-CN" altLang="en-US" sz="2800" b="1" dirty="0">
                <a:latin typeface="楷体" panose="02010609060101010101" pitchFamily="49" charset="-122"/>
                <a:ea typeface="楷体" panose="02010609060101010101" pitchFamily="49" charset="-122"/>
              </a:rPr>
              <a:t>一开始就有较强的理论意识</a:t>
            </a:r>
            <a:r>
              <a:rPr lang="zh-CN" altLang="en-US" sz="3200" dirty="0">
                <a:latin typeface="+mn-ea"/>
                <a:ea typeface="+mn-ea"/>
              </a:rPr>
              <a:t>）</a:t>
            </a:r>
            <a:endParaRPr lang="zh-CN" altLang="en-US" sz="3200" dirty="0">
              <a:latin typeface="+mn-ea"/>
              <a:ea typeface="+mn-ea"/>
            </a:endParaRPr>
          </a:p>
        </p:txBody>
      </p:sp>
      <p:sp>
        <p:nvSpPr>
          <p:cNvPr id="2" name="矩形 1"/>
          <p:cNvSpPr/>
          <p:nvPr/>
        </p:nvSpPr>
        <p:spPr>
          <a:xfrm>
            <a:off x="762000" y="5177462"/>
            <a:ext cx="9493304" cy="584775"/>
          </a:xfrm>
          <a:prstGeom prst="rect">
            <a:avLst/>
          </a:prstGeom>
        </p:spPr>
        <p:txBody>
          <a:bodyPr wrap="none">
            <a:spAutoFit/>
          </a:bodyPr>
          <a:lstStyle/>
          <a:p>
            <a:r>
              <a:rPr lang="zh-CN" altLang="en-US" sz="3200" b="1" dirty="0"/>
              <a:t>必须注意：</a:t>
            </a:r>
            <a:r>
              <a:rPr lang="zh-CN" altLang="en-US" sz="3200" b="1" dirty="0">
                <a:solidFill>
                  <a:srgbClr val="FF0000"/>
                </a:solidFill>
              </a:rPr>
              <a:t>质性研究中的理论运用不同于定量研究</a:t>
            </a:r>
            <a:endParaRPr lang="zh-CN" altLang="en-US" sz="3200" b="1" dirty="0">
              <a:solidFill>
                <a:srgbClr val="FF0000"/>
              </a:solidFill>
            </a:endParaRPr>
          </a:p>
        </p:txBody>
      </p:sp>
      <p:sp>
        <p:nvSpPr>
          <p:cNvPr id="3" name="矩形 2"/>
          <p:cNvSpPr/>
          <p:nvPr/>
        </p:nvSpPr>
        <p:spPr>
          <a:xfrm>
            <a:off x="7200534" y="3639601"/>
            <a:ext cx="3278462" cy="461665"/>
          </a:xfrm>
          <a:prstGeom prst="rect">
            <a:avLst/>
          </a:prstGeom>
        </p:spPr>
        <p:txBody>
          <a:bodyPr wrap="none">
            <a:spAutoFit/>
          </a:bodyPr>
          <a:lstStyle/>
          <a:p>
            <a:r>
              <a:rPr lang="zh-CN" altLang="en-US" sz="2400" b="1" dirty="0">
                <a:solidFill>
                  <a:srgbClr val="FF0000"/>
                </a:solidFill>
              </a:rPr>
              <a:t>避免：以数据填充理论</a:t>
            </a:r>
            <a:endParaRPr lang="zh-CN" altLang="en-US" sz="2400" b="1" dirty="0">
              <a:solidFill>
                <a:srgbClr val="FF0000"/>
              </a:solidFill>
            </a:endParaRPr>
          </a:p>
        </p:txBody>
      </p:sp>
      <p:sp>
        <p:nvSpPr>
          <p:cNvPr id="4" name="矩形 3"/>
          <p:cNvSpPr/>
          <p:nvPr/>
        </p:nvSpPr>
        <p:spPr>
          <a:xfrm>
            <a:off x="7913779" y="4519415"/>
            <a:ext cx="3897221" cy="461665"/>
          </a:xfrm>
          <a:prstGeom prst="rect">
            <a:avLst/>
          </a:prstGeom>
        </p:spPr>
        <p:txBody>
          <a:bodyPr wrap="none">
            <a:spAutoFit/>
          </a:bodyPr>
          <a:lstStyle/>
          <a:p>
            <a:r>
              <a:rPr lang="zh-CN" altLang="en-US" sz="2400" b="1" dirty="0">
                <a:solidFill>
                  <a:srgbClr val="FF0000"/>
                </a:solidFill>
              </a:rPr>
              <a:t>避免：以理论过度理解数据</a:t>
            </a:r>
            <a:endParaRPr lang="zh-CN" altLang="en-US" sz="2400" b="1" dirty="0">
              <a:solidFill>
                <a:srgbClr val="FF0000"/>
              </a:solidFill>
            </a:endParaRPr>
          </a:p>
        </p:txBody>
      </p:sp>
      <p:sp>
        <p:nvSpPr>
          <p:cNvPr id="6" name="左大括号 5"/>
          <p:cNvSpPr/>
          <p:nvPr/>
        </p:nvSpPr>
        <p:spPr>
          <a:xfrm>
            <a:off x="454128" y="1981200"/>
            <a:ext cx="79272" cy="68580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8" name="左大括号 7"/>
          <p:cNvSpPr/>
          <p:nvPr/>
        </p:nvSpPr>
        <p:spPr>
          <a:xfrm flipV="1">
            <a:off x="384072" y="3810001"/>
            <a:ext cx="176257" cy="68579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215680" y="2276873"/>
            <a:ext cx="4307590" cy="1323439"/>
          </a:xfrm>
          <a:prstGeom prst="rect">
            <a:avLst/>
          </a:prstGeom>
          <a:noFill/>
        </p:spPr>
        <p:txBody>
          <a:bodyPr wrap="none" lIns="91440" tIns="45720" rIns="91440" bIns="45720">
            <a:spAutoFit/>
          </a:bodyPr>
          <a:lstStyle/>
          <a:p>
            <a:pPr algn="ctr"/>
            <a:r>
              <a:rPr lang="zh-CN" altLang="en-US" sz="8000" b="1" dirty="0">
                <a:ln w="6600">
                  <a:solidFill>
                    <a:schemeClr val="accent2"/>
                  </a:solidFill>
                  <a:prstDash val="solid"/>
                </a:ln>
                <a:solidFill>
                  <a:srgbClr val="FFFFFF"/>
                </a:solidFill>
                <a:effectLst>
                  <a:outerShdw dist="38100" dir="2700000" algn="tl" rotWithShape="0">
                    <a:schemeClr val="accent2"/>
                  </a:outerShdw>
                </a:effectLst>
              </a:rPr>
              <a:t>谢谢大家</a:t>
            </a:r>
            <a:endParaRPr lang="zh-CN" altLang="en-US" sz="8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矩形 2"/>
          <p:cNvSpPr/>
          <p:nvPr/>
        </p:nvSpPr>
        <p:spPr>
          <a:xfrm>
            <a:off x="911424" y="4149080"/>
            <a:ext cx="10705175" cy="400110"/>
          </a:xfrm>
          <a:prstGeom prst="rect">
            <a:avLst/>
          </a:prstGeom>
        </p:spPr>
        <p:txBody>
          <a:bodyPr wrap="none">
            <a:spAutoFit/>
          </a:bodyPr>
          <a:lstStyle/>
          <a:p>
            <a:r>
              <a:rPr lang="en-US" altLang="zh-CN" sz="2000" b="1" dirty="0">
                <a:solidFill>
                  <a:srgbClr val="FF0000"/>
                </a:solidFill>
              </a:rPr>
              <a:t>PPT</a:t>
            </a:r>
            <a:r>
              <a:rPr lang="zh-CN" altLang="en-US" sz="2000" b="1" dirty="0">
                <a:solidFill>
                  <a:srgbClr val="FF0000"/>
                </a:solidFill>
              </a:rPr>
              <a:t>仅供学习之用，引用一定注明来源，特别是</a:t>
            </a:r>
            <a:r>
              <a:rPr lang="en-US" altLang="zh-CN" sz="2000" b="1" dirty="0">
                <a:solidFill>
                  <a:srgbClr val="FF0000"/>
                </a:solidFill>
              </a:rPr>
              <a:t>Martha S. Feldman</a:t>
            </a:r>
            <a:r>
              <a:rPr lang="zh-CN" altLang="en-US" sz="2000" b="1" dirty="0">
                <a:solidFill>
                  <a:srgbClr val="FF0000"/>
                </a:solidFill>
              </a:rPr>
              <a:t>、陈向明、周怡等的课件</a:t>
            </a:r>
            <a:endParaRPr lang="zh-CN" altLang="en-US" sz="2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1" y="1057276"/>
            <a:ext cx="46831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内容占位符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1" y="1089026"/>
            <a:ext cx="4683125"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551" y="3363913"/>
            <a:ext cx="62960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图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9551" y="4595813"/>
            <a:ext cx="63182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0" name="组合 12"/>
          <p:cNvGrpSpPr/>
          <p:nvPr/>
        </p:nvGrpSpPr>
        <p:grpSpPr bwMode="auto">
          <a:xfrm>
            <a:off x="5268913" y="3378201"/>
            <a:ext cx="2425700" cy="727075"/>
            <a:chOff x="4993240" y="3429000"/>
            <a:chExt cx="3234648" cy="968339"/>
          </a:xfrm>
        </p:grpSpPr>
        <p:cxnSp>
          <p:nvCxnSpPr>
            <p:cNvPr id="8" name="直接连接符 7"/>
            <p:cNvCxnSpPr/>
            <p:nvPr/>
          </p:nvCxnSpPr>
          <p:spPr>
            <a:xfrm>
              <a:off x="4993240" y="3429000"/>
              <a:ext cx="0" cy="96833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227888" y="3429000"/>
              <a:ext cx="0" cy="96833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993240" y="3429000"/>
              <a:ext cx="32346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993240" y="4397339"/>
              <a:ext cx="32346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直接连接符 14"/>
          <p:cNvCxnSpPr/>
          <p:nvPr/>
        </p:nvCxnSpPr>
        <p:spPr>
          <a:xfrm flipV="1">
            <a:off x="7688264" y="3238500"/>
            <a:ext cx="515937" cy="190500"/>
          </a:xfrm>
          <a:prstGeom prst="line">
            <a:avLst/>
          </a:prstGeom>
        </p:spPr>
        <p:style>
          <a:lnRef idx="1">
            <a:schemeClr val="accent1"/>
          </a:lnRef>
          <a:fillRef idx="0">
            <a:schemeClr val="accent1"/>
          </a:fillRef>
          <a:effectRef idx="0">
            <a:schemeClr val="accent1"/>
          </a:effectRef>
          <a:fontRef idx="minor">
            <a:schemeClr val="tx1"/>
          </a:fontRef>
        </p:style>
      </p:cxnSp>
      <p:sp>
        <p:nvSpPr>
          <p:cNvPr id="6152" name="矩形 15"/>
          <p:cNvSpPr>
            <a:spLocks noChangeArrowheads="1"/>
          </p:cNvSpPr>
          <p:nvPr/>
        </p:nvSpPr>
        <p:spPr bwMode="auto">
          <a:xfrm>
            <a:off x="8201026" y="3063875"/>
            <a:ext cx="568325" cy="323850"/>
          </a:xfrm>
          <a:prstGeom prst="rect">
            <a:avLst/>
          </a:prstGeom>
          <a:noFill/>
          <a:ln w="9525">
            <a:solidFill>
              <a:srgbClr val="FF0000"/>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500"/>
              <a:t>解释</a:t>
            </a:r>
            <a:endParaRPr lang="zh-CN" altLang="en-US" sz="1500"/>
          </a:p>
        </p:txBody>
      </p:sp>
      <p:grpSp>
        <p:nvGrpSpPr>
          <p:cNvPr id="6153" name="组合 16"/>
          <p:cNvGrpSpPr/>
          <p:nvPr/>
        </p:nvGrpSpPr>
        <p:grpSpPr bwMode="auto">
          <a:xfrm>
            <a:off x="2843213" y="4718050"/>
            <a:ext cx="2425700" cy="725488"/>
            <a:chOff x="4993240" y="3429000"/>
            <a:chExt cx="3234648" cy="968339"/>
          </a:xfrm>
        </p:grpSpPr>
        <p:cxnSp>
          <p:nvCxnSpPr>
            <p:cNvPr id="18" name="直接连接符 17"/>
            <p:cNvCxnSpPr/>
            <p:nvPr/>
          </p:nvCxnSpPr>
          <p:spPr>
            <a:xfrm>
              <a:off x="4993240" y="3429000"/>
              <a:ext cx="0" cy="96833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8227888" y="3429000"/>
              <a:ext cx="0" cy="96833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993240" y="3429000"/>
              <a:ext cx="32346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4993240" y="4397339"/>
              <a:ext cx="32346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154" name="组合 21"/>
          <p:cNvGrpSpPr/>
          <p:nvPr/>
        </p:nvGrpSpPr>
        <p:grpSpPr bwMode="auto">
          <a:xfrm>
            <a:off x="5338763" y="4694239"/>
            <a:ext cx="2425700" cy="727075"/>
            <a:chOff x="4993240" y="3429000"/>
            <a:chExt cx="3234648" cy="968339"/>
          </a:xfrm>
        </p:grpSpPr>
        <p:cxnSp>
          <p:nvCxnSpPr>
            <p:cNvPr id="23" name="直接连接符 22"/>
            <p:cNvCxnSpPr/>
            <p:nvPr/>
          </p:nvCxnSpPr>
          <p:spPr>
            <a:xfrm>
              <a:off x="4993240" y="3429000"/>
              <a:ext cx="0" cy="96833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8227888" y="3429000"/>
              <a:ext cx="0" cy="96833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4993240" y="3429000"/>
              <a:ext cx="32346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4993240" y="4397339"/>
              <a:ext cx="32346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155" name="矩形 26"/>
          <p:cNvSpPr>
            <a:spLocks noChangeArrowheads="1"/>
          </p:cNvSpPr>
          <p:nvPr/>
        </p:nvSpPr>
        <p:spPr bwMode="auto">
          <a:xfrm>
            <a:off x="1825626" y="5421313"/>
            <a:ext cx="569913" cy="322262"/>
          </a:xfrm>
          <a:prstGeom prst="rect">
            <a:avLst/>
          </a:prstGeom>
          <a:noFill/>
          <a:ln w="9525">
            <a:solidFill>
              <a:srgbClr val="FF0000"/>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500"/>
              <a:t>探索</a:t>
            </a:r>
            <a:endParaRPr lang="zh-CN" altLang="en-US" sz="1500"/>
          </a:p>
        </p:txBody>
      </p:sp>
      <p:sp>
        <p:nvSpPr>
          <p:cNvPr id="6156" name="矩形 27"/>
          <p:cNvSpPr>
            <a:spLocks noChangeArrowheads="1"/>
          </p:cNvSpPr>
          <p:nvPr/>
        </p:nvSpPr>
        <p:spPr bwMode="auto">
          <a:xfrm>
            <a:off x="8240714" y="4394200"/>
            <a:ext cx="568325" cy="323850"/>
          </a:xfrm>
          <a:prstGeom prst="rect">
            <a:avLst/>
          </a:prstGeom>
          <a:noFill/>
          <a:ln w="9525">
            <a:solidFill>
              <a:srgbClr val="FF0000"/>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500"/>
              <a:t>推广</a:t>
            </a:r>
            <a:endParaRPr lang="zh-CN" altLang="en-US" sz="1500"/>
          </a:p>
        </p:txBody>
      </p:sp>
      <p:cxnSp>
        <p:nvCxnSpPr>
          <p:cNvPr id="29" name="直接连接符 28"/>
          <p:cNvCxnSpPr/>
          <p:nvPr/>
        </p:nvCxnSpPr>
        <p:spPr>
          <a:xfrm flipV="1">
            <a:off x="2324100" y="5416550"/>
            <a:ext cx="515938" cy="192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7743825" y="4500563"/>
            <a:ext cx="515938" cy="1905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标题 1"/>
          <p:cNvSpPr txBox="1"/>
          <p:nvPr/>
        </p:nvSpPr>
        <p:spPr>
          <a:xfrm>
            <a:off x="2749551" y="145257"/>
            <a:ext cx="5760640" cy="762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dirty="0"/>
              <a:t>混和研究设计</a:t>
            </a:r>
            <a:endParaRPr lang="zh-CN" altLang="en-US" dirty="0"/>
          </a:p>
        </p:txBody>
      </p:sp>
      <p:sp>
        <p:nvSpPr>
          <p:cNvPr id="28" name="矩形 2"/>
          <p:cNvSpPr>
            <a:spLocks noChangeArrowheads="1"/>
          </p:cNvSpPr>
          <p:nvPr/>
        </p:nvSpPr>
        <p:spPr bwMode="auto">
          <a:xfrm>
            <a:off x="839416" y="6131608"/>
            <a:ext cx="11089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800" b="1" dirty="0"/>
              <a:t>张绘：混合研究方法的形成、研究设计与应用价值</a:t>
            </a:r>
            <a:r>
              <a:rPr lang="en-US" altLang="zh-CN" sz="1800" b="1" dirty="0"/>
              <a:t>——</a:t>
            </a:r>
            <a:r>
              <a:rPr lang="zh-CN" altLang="en-US" sz="1800" b="1" dirty="0"/>
              <a:t>对“第三种教育研究范式”的探析，复旦教育论坛，</a:t>
            </a:r>
            <a:r>
              <a:rPr lang="en-US" altLang="zh-CN" sz="1800" b="1" dirty="0"/>
              <a:t>2012</a:t>
            </a:r>
            <a:r>
              <a:rPr lang="zh-CN" altLang="en-US" sz="1800" b="1" dirty="0"/>
              <a:t>（</a:t>
            </a:r>
            <a:r>
              <a:rPr lang="en-US" altLang="zh-CN" sz="1800" b="1" dirty="0"/>
              <a:t>5</a:t>
            </a:r>
            <a:r>
              <a:rPr lang="zh-CN" altLang="en-US" sz="1800" b="1" dirty="0"/>
              <a:t>）</a:t>
            </a:r>
            <a:endParaRPr lang="zh-CN" altLang="en-US" sz="1800" dirty="0"/>
          </a:p>
        </p:txBody>
      </p:sp>
      <p:sp>
        <p:nvSpPr>
          <p:cNvPr id="2" name="矩形 1"/>
          <p:cNvSpPr/>
          <p:nvPr/>
        </p:nvSpPr>
        <p:spPr>
          <a:xfrm>
            <a:off x="682626" y="810459"/>
            <a:ext cx="382861" cy="4247317"/>
          </a:xfrm>
          <a:prstGeom prst="rect">
            <a:avLst/>
          </a:prstGeom>
        </p:spPr>
        <p:txBody>
          <a:bodyPr wrap="square">
            <a:spAutoFit/>
          </a:bodyPr>
          <a:lstStyle/>
          <a:p>
            <a:r>
              <a:rPr lang="zh-CN" altLang="en-US" b="1" dirty="0">
                <a:solidFill>
                  <a:srgbClr val="C00000"/>
                </a:solidFill>
              </a:rPr>
              <a:t>如何将定量与质性方法结合起来？</a:t>
            </a:r>
            <a:endParaRPr lang="zh-CN" altLang="en-US" dirty="0">
              <a:solidFill>
                <a:srgbClr val="C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99" y="859359"/>
            <a:ext cx="11239500" cy="762000"/>
          </a:xfrm>
        </p:spPr>
        <p:txBody>
          <a:bodyPr/>
          <a:lstStyle/>
          <a:p>
            <a:r>
              <a:rPr lang="zh-CN" altLang="en-US" dirty="0"/>
              <a:t>二、质性研究的设计</a:t>
            </a:r>
            <a:endParaRPr lang="zh-CN" altLang="en-US" dirty="0"/>
          </a:p>
        </p:txBody>
      </p:sp>
      <p:sp>
        <p:nvSpPr>
          <p:cNvPr id="4" name="矩形 3"/>
          <p:cNvSpPr/>
          <p:nvPr/>
        </p:nvSpPr>
        <p:spPr>
          <a:xfrm>
            <a:off x="839416" y="2060848"/>
            <a:ext cx="5040560" cy="2882905"/>
          </a:xfrm>
          <a:prstGeom prst="rect">
            <a:avLst/>
          </a:prstGeom>
        </p:spPr>
        <p:txBody>
          <a:bodyPr wrap="square">
            <a:spAutoFit/>
          </a:bodyPr>
          <a:lstStyle/>
          <a:p>
            <a:pPr eaLnBrk="1" hangingPunct="1">
              <a:lnSpc>
                <a:spcPct val="150000"/>
              </a:lnSpc>
            </a:pPr>
            <a:r>
              <a:rPr lang="zh-CN" altLang="en-US" sz="2800" dirty="0"/>
              <a:t>典型质性研究的三个部分</a:t>
            </a:r>
            <a:endParaRPr lang="en-US" altLang="zh-CN" sz="2800" dirty="0"/>
          </a:p>
          <a:p>
            <a:pPr eaLnBrk="1" hangingPunct="1">
              <a:lnSpc>
                <a:spcPct val="150000"/>
              </a:lnSpc>
            </a:pPr>
            <a:r>
              <a:rPr lang="en-US" altLang="zh-CN" sz="2400" dirty="0"/>
              <a:t>     </a:t>
            </a:r>
            <a:r>
              <a:rPr lang="zh-CN" altLang="en-US" sz="2000" dirty="0"/>
              <a:t>*</a:t>
            </a:r>
            <a:r>
              <a:rPr lang="zh-CN" altLang="en-US" sz="2400" dirty="0"/>
              <a:t>自然主义探究的整体－归纳式</a:t>
            </a:r>
            <a:endParaRPr lang="en-US" altLang="zh-CN" sz="2400" dirty="0"/>
          </a:p>
          <a:p>
            <a:pPr eaLnBrk="1" hangingPunct="1">
              <a:lnSpc>
                <a:spcPct val="150000"/>
              </a:lnSpc>
            </a:pPr>
            <a:r>
              <a:rPr lang="en-US" altLang="zh-CN" sz="2400" dirty="0"/>
              <a:t>        </a:t>
            </a:r>
            <a:r>
              <a:rPr lang="zh-CN" altLang="en-US" sz="2400" dirty="0"/>
              <a:t>（</a:t>
            </a:r>
            <a:r>
              <a:rPr lang="en-US" altLang="zh-CN" sz="2400" dirty="0"/>
              <a:t>holistic-inductive</a:t>
            </a:r>
            <a:r>
              <a:rPr lang="zh-CN" altLang="en-US" sz="2400" dirty="0"/>
              <a:t>）设计</a:t>
            </a:r>
            <a:endParaRPr lang="zh-CN" altLang="en-US" sz="2400" dirty="0"/>
          </a:p>
          <a:p>
            <a:pPr lvl="1" eaLnBrk="1" hangingPunct="1">
              <a:lnSpc>
                <a:spcPct val="150000"/>
              </a:lnSpc>
            </a:pPr>
            <a:r>
              <a:rPr lang="zh-CN" altLang="en-US" sz="2400" dirty="0"/>
              <a:t>*质性数据</a:t>
            </a:r>
            <a:endParaRPr lang="zh-CN" altLang="en-US" sz="2400" dirty="0"/>
          </a:p>
          <a:p>
            <a:pPr lvl="1" eaLnBrk="1" hangingPunct="1">
              <a:lnSpc>
                <a:spcPct val="150000"/>
              </a:lnSpc>
            </a:pPr>
            <a:r>
              <a:rPr lang="zh-CN" altLang="en-US" sz="2400" dirty="0"/>
              <a:t>*质性分析或案例分析</a:t>
            </a:r>
            <a:endParaRPr lang="zh-CN" altLang="en-US" sz="2400" dirty="0"/>
          </a:p>
        </p:txBody>
      </p:sp>
      <p:pic>
        <p:nvPicPr>
          <p:cNvPr id="5" name="Picture 4" descr="扫描0001"/>
          <p:cNvPicPr>
            <a:picLocks noChangeAspect="1" noChangeArrowheads="1"/>
          </p:cNvPicPr>
          <p:nvPr/>
        </p:nvPicPr>
        <p:blipFill>
          <a:blip r:embed="rId1">
            <a:extLst>
              <a:ext uri="{28A0092B-C50C-407E-A947-70E740481C1C}">
                <a14:useLocalDpi xmlns:a14="http://schemas.microsoft.com/office/drawing/2010/main" val="0"/>
              </a:ext>
            </a:extLst>
          </a:blip>
          <a:srcRect t="1205" r="2499" b="1205"/>
          <a:stretch>
            <a:fillRect/>
          </a:stretch>
        </p:blipFill>
        <p:spPr bwMode="auto">
          <a:xfrm>
            <a:off x="6087535" y="1624014"/>
            <a:ext cx="6159155" cy="420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8472264" y="6024846"/>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en-US" altLang="zh-CN" sz="1800" dirty="0">
                <a:solidFill>
                  <a:schemeClr val="tx2"/>
                </a:solidFill>
              </a:rPr>
              <a:t>Joseph A. Maxwell, 2005</a:t>
            </a:r>
            <a:endParaRPr lang="en-US" altLang="zh-CN" sz="1800" dirty="0">
              <a:solidFill>
                <a:schemeClr val="tx2"/>
              </a:solidFill>
            </a:endParaRPr>
          </a:p>
        </p:txBody>
      </p:sp>
      <p:sp>
        <p:nvSpPr>
          <p:cNvPr id="7" name="任意多边形: 形状 6"/>
          <p:cNvSpPr/>
          <p:nvPr/>
        </p:nvSpPr>
        <p:spPr>
          <a:xfrm>
            <a:off x="8387738" y="2992281"/>
            <a:ext cx="1255784" cy="930081"/>
          </a:xfrm>
          <a:custGeom>
            <a:avLst/>
            <a:gdLst>
              <a:gd name="connsiteX0" fmla="*/ 36734 w 1255784"/>
              <a:gd name="connsiteY0" fmla="*/ 447962 h 930081"/>
              <a:gd name="connsiteX1" fmla="*/ 171646 w 1255784"/>
              <a:gd name="connsiteY1" fmla="*/ 88198 h 930081"/>
              <a:gd name="connsiteX2" fmla="*/ 1011095 w 1255784"/>
              <a:gd name="connsiteY2" fmla="*/ 13247 h 930081"/>
              <a:gd name="connsiteX3" fmla="*/ 1228452 w 1255784"/>
              <a:gd name="connsiteY3" fmla="*/ 298060 h 930081"/>
              <a:gd name="connsiteX4" fmla="*/ 1183482 w 1255784"/>
              <a:gd name="connsiteY4" fmla="*/ 680309 h 930081"/>
              <a:gd name="connsiteX5" fmla="*/ 606360 w 1255784"/>
              <a:gd name="connsiteY5" fmla="*/ 927647 h 930081"/>
              <a:gd name="connsiteX6" fmla="*/ 44229 w 1255784"/>
              <a:gd name="connsiteY6" fmla="*/ 792735 h 930081"/>
              <a:gd name="connsiteX7" fmla="*/ 36734 w 1255784"/>
              <a:gd name="connsiteY7" fmla="*/ 567883 h 930081"/>
              <a:gd name="connsiteX8" fmla="*/ 36734 w 1255784"/>
              <a:gd name="connsiteY8" fmla="*/ 567883 h 93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84" h="930081">
                <a:moveTo>
                  <a:pt x="36734" y="447962"/>
                </a:moveTo>
                <a:cubicBezTo>
                  <a:pt x="22993" y="304306"/>
                  <a:pt x="9253" y="160650"/>
                  <a:pt x="171646" y="88198"/>
                </a:cubicBezTo>
                <a:cubicBezTo>
                  <a:pt x="334039" y="15746"/>
                  <a:pt x="834961" y="-21730"/>
                  <a:pt x="1011095" y="13247"/>
                </a:cubicBezTo>
                <a:cubicBezTo>
                  <a:pt x="1187229" y="48224"/>
                  <a:pt x="1199721" y="186883"/>
                  <a:pt x="1228452" y="298060"/>
                </a:cubicBezTo>
                <a:cubicBezTo>
                  <a:pt x="1257183" y="409237"/>
                  <a:pt x="1287164" y="575378"/>
                  <a:pt x="1183482" y="680309"/>
                </a:cubicBezTo>
                <a:cubicBezTo>
                  <a:pt x="1079800" y="785240"/>
                  <a:pt x="796235" y="908909"/>
                  <a:pt x="606360" y="927647"/>
                </a:cubicBezTo>
                <a:cubicBezTo>
                  <a:pt x="416485" y="946385"/>
                  <a:pt x="139167" y="852696"/>
                  <a:pt x="44229" y="792735"/>
                </a:cubicBezTo>
                <a:cubicBezTo>
                  <a:pt x="-50709" y="732774"/>
                  <a:pt x="36734" y="567883"/>
                  <a:pt x="36734" y="567883"/>
                </a:cubicBezTo>
                <a:lnTo>
                  <a:pt x="36734" y="567883"/>
                </a:ln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63552" y="980729"/>
            <a:ext cx="5952270" cy="584775"/>
          </a:xfrm>
          <a:prstGeom prst="rect">
            <a:avLst/>
          </a:prstGeom>
        </p:spPr>
        <p:txBody>
          <a:bodyPr wrap="none">
            <a:spAutoFit/>
          </a:bodyPr>
          <a:lstStyle/>
          <a:p>
            <a:r>
              <a:rPr lang="zh-CN" altLang="en-US" sz="3200" b="1" dirty="0"/>
              <a:t>什么是好的经验性研究的问题？</a:t>
            </a:r>
            <a:endParaRPr lang="zh-CN" altLang="en-US" sz="3200" b="1" dirty="0"/>
          </a:p>
        </p:txBody>
      </p:sp>
      <p:sp>
        <p:nvSpPr>
          <p:cNvPr id="5" name="矩形 4"/>
          <p:cNvSpPr/>
          <p:nvPr/>
        </p:nvSpPr>
        <p:spPr>
          <a:xfrm>
            <a:off x="1919536" y="1772816"/>
            <a:ext cx="9145016" cy="4524315"/>
          </a:xfrm>
          <a:prstGeom prst="rect">
            <a:avLst/>
          </a:prstGeom>
        </p:spPr>
        <p:txBody>
          <a:bodyPr wrap="square">
            <a:spAutoFit/>
          </a:bodyPr>
          <a:lstStyle/>
          <a:p>
            <a:pPr marL="457200" indent="-457200">
              <a:buAutoNum type="arabicPeriod"/>
            </a:pPr>
            <a:r>
              <a:rPr lang="zh-CN" altLang="en-US" sz="2400" dirty="0"/>
              <a:t>与研究者的兴趣相近</a:t>
            </a:r>
            <a:endParaRPr lang="en-US" altLang="zh-CN" sz="2400" dirty="0"/>
          </a:p>
          <a:p>
            <a:pPr marL="457200" indent="-457200">
              <a:buAutoNum type="arabicPeriod"/>
            </a:pPr>
            <a:endParaRPr lang="en-US" altLang="zh-CN" sz="2400" dirty="0"/>
          </a:p>
          <a:p>
            <a:pPr marL="457200" indent="-457200">
              <a:buAutoNum type="arabicPeriod"/>
            </a:pPr>
            <a:r>
              <a:rPr lang="zh-CN" altLang="en-US" sz="2400" dirty="0"/>
              <a:t>可由经验研究来解答的（研究结论的可验证性或可证伪性，不是价值问题如“是否应该有宗教信仰”）</a:t>
            </a:r>
            <a:endParaRPr lang="en-US" altLang="zh-CN" sz="2400" dirty="0"/>
          </a:p>
          <a:p>
            <a:pPr marL="457200" indent="-457200">
              <a:buAutoNum type="arabicPeriod"/>
            </a:pPr>
            <a:endParaRPr lang="en-US" altLang="zh-CN" sz="2400" dirty="0"/>
          </a:p>
          <a:p>
            <a:pPr marL="457200" indent="-457200">
              <a:buAutoNum type="arabicPeriod"/>
            </a:pPr>
            <a:r>
              <a:rPr lang="zh-CN" altLang="en-US" sz="2400" dirty="0"/>
              <a:t>有意义的（人们关心的真问题而不是伪问题、不做研究确实不了解的）（陈向明：来自困惑、缺乏研究、与常识有悖）</a:t>
            </a:r>
            <a:endParaRPr lang="en-US" altLang="zh-CN" sz="2400" dirty="0"/>
          </a:p>
          <a:p>
            <a:pPr marL="457200" indent="-457200">
              <a:buAutoNum type="arabicPeriod"/>
            </a:pPr>
            <a:endParaRPr lang="en-US" altLang="zh-CN" sz="2400" dirty="0"/>
          </a:p>
          <a:p>
            <a:pPr marL="457200" indent="-457200">
              <a:buAutoNum type="arabicPeriod"/>
            </a:pPr>
            <a:r>
              <a:rPr lang="zh-CN" altLang="en-US" sz="2400" dirty="0"/>
              <a:t>大背景中的小问题（陈向明：小题大做：</a:t>
            </a:r>
            <a:r>
              <a:rPr lang="zh-CN" altLang="en-US" sz="2400" b="1" noProof="1">
                <a:effectLst>
                  <a:outerShdw blurRad="38100" dist="38100" dir="2700000">
                    <a:srgbClr val="FFFFFF"/>
                  </a:outerShdw>
                </a:effectLst>
              </a:rPr>
              <a:t> “小”必定是矛盾重生、盘根错节之所在，“大”必定关系理论与实践的基本问题</a:t>
            </a:r>
            <a:r>
              <a:rPr lang="zh-CN" altLang="en-US" sz="2400" dirty="0"/>
              <a:t>）</a:t>
            </a:r>
            <a:endParaRPr lang="en-US" altLang="zh-CN" sz="2400" dirty="0"/>
          </a:p>
          <a:p>
            <a:pPr marL="457200" indent="-457200">
              <a:buAutoNum type="arabicPeriod"/>
            </a:pPr>
            <a:endParaRPr lang="en-US" altLang="zh-CN" sz="2400" dirty="0"/>
          </a:p>
          <a:p>
            <a:pPr marL="457200" indent="-457200">
              <a:buAutoNum type="arabicPeriod"/>
            </a:pPr>
            <a:r>
              <a:rPr lang="zh-CN" altLang="en-US" sz="2400" dirty="0"/>
              <a:t>研究具有可行性</a:t>
            </a:r>
            <a:endParaRPr lang="zh-CN" alt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83029" y="1124744"/>
            <a:ext cx="4134465" cy="523220"/>
          </a:xfrm>
          <a:prstGeom prst="rect">
            <a:avLst/>
          </a:prstGeom>
        </p:spPr>
        <p:txBody>
          <a:bodyPr wrap="none">
            <a:spAutoFit/>
          </a:bodyPr>
          <a:lstStyle/>
          <a:p>
            <a:r>
              <a:rPr lang="zh-CN" altLang="en-US" sz="2800" b="1" dirty="0"/>
              <a:t>选择适于质性研究的问题</a:t>
            </a:r>
            <a:endParaRPr lang="zh-CN" altLang="en-US" sz="2800" b="1" dirty="0"/>
          </a:p>
        </p:txBody>
      </p:sp>
      <p:sp>
        <p:nvSpPr>
          <p:cNvPr id="6" name="矩形 5"/>
          <p:cNvSpPr/>
          <p:nvPr/>
        </p:nvSpPr>
        <p:spPr>
          <a:xfrm>
            <a:off x="695400" y="1988840"/>
            <a:ext cx="6013185" cy="4124206"/>
          </a:xfrm>
          <a:prstGeom prst="rect">
            <a:avLst/>
          </a:prstGeom>
          <a:ln>
            <a:solidFill>
              <a:schemeClr val="accent2"/>
            </a:solidFill>
          </a:ln>
        </p:spPr>
        <p:txBody>
          <a:bodyPr wrap="none">
            <a:spAutoFit/>
          </a:bodyPr>
          <a:lstStyle/>
          <a:p>
            <a:pPr marL="285750" indent="-285750">
              <a:spcBef>
                <a:spcPts val="600"/>
              </a:spcBef>
              <a:spcAft>
                <a:spcPts val="600"/>
              </a:spcAft>
              <a:buFont typeface="Arial" panose="020B0604020202020204" pitchFamily="34" charset="0"/>
              <a:buChar char="•"/>
            </a:pPr>
            <a:r>
              <a:rPr lang="zh-CN" altLang="en-US" sz="2400" dirty="0"/>
              <a:t>那些不宜简单定量的社会研究或议题</a:t>
            </a:r>
            <a:endParaRPr lang="en-US" altLang="zh-CN" sz="2400" dirty="0"/>
          </a:p>
          <a:p>
            <a:pPr marL="285750" indent="-285750">
              <a:spcBef>
                <a:spcPts val="600"/>
              </a:spcBef>
              <a:spcAft>
                <a:spcPts val="600"/>
              </a:spcAft>
              <a:buFont typeface="Arial" panose="020B0604020202020204" pitchFamily="34" charset="0"/>
              <a:buChar char="•"/>
            </a:pPr>
            <a:r>
              <a:rPr lang="zh-CN" altLang="en-US" sz="2400" dirty="0"/>
              <a:t>探索性问题</a:t>
            </a:r>
            <a:endParaRPr lang="en-US" altLang="zh-CN" sz="2400" dirty="0"/>
          </a:p>
          <a:p>
            <a:pPr marL="285750" indent="-285750">
              <a:spcBef>
                <a:spcPts val="600"/>
              </a:spcBef>
              <a:spcAft>
                <a:spcPts val="600"/>
              </a:spcAft>
              <a:buFont typeface="Arial" panose="020B0604020202020204" pitchFamily="34" charset="0"/>
              <a:buChar char="•"/>
            </a:pPr>
            <a:r>
              <a:rPr lang="zh-CN" altLang="en-US" sz="2400" dirty="0"/>
              <a:t>意义类问题（</a:t>
            </a:r>
            <a:r>
              <a:rPr lang="en-US" altLang="zh-CN" sz="2400" dirty="0"/>
              <a:t>what</a:t>
            </a:r>
            <a:r>
              <a:rPr lang="zh-CN" altLang="en-US" sz="2400" dirty="0"/>
              <a:t>）</a:t>
            </a:r>
            <a:endParaRPr lang="en-US" altLang="zh-CN" sz="2400" dirty="0"/>
          </a:p>
          <a:p>
            <a:pPr marL="285750" indent="-285750">
              <a:spcBef>
                <a:spcPts val="600"/>
              </a:spcBef>
              <a:spcAft>
                <a:spcPts val="600"/>
              </a:spcAft>
              <a:buFont typeface="Arial" panose="020B0604020202020204" pitchFamily="34" charset="0"/>
              <a:buChar char="•"/>
            </a:pPr>
            <a:r>
              <a:rPr lang="zh-CN" altLang="en-US" sz="2400" dirty="0"/>
              <a:t>过程性问题（</a:t>
            </a:r>
            <a:r>
              <a:rPr lang="en-US" altLang="zh-CN" sz="2400" dirty="0"/>
              <a:t>how</a:t>
            </a:r>
            <a:r>
              <a:rPr lang="zh-CN" altLang="en-US" sz="2400" dirty="0"/>
              <a:t>）</a:t>
            </a:r>
            <a:endParaRPr lang="en-US" altLang="zh-CN" sz="2400" dirty="0"/>
          </a:p>
          <a:p>
            <a:pPr marL="285750" indent="-285750">
              <a:spcBef>
                <a:spcPts val="600"/>
              </a:spcBef>
              <a:spcAft>
                <a:spcPts val="600"/>
              </a:spcAft>
              <a:buFont typeface="Arial" panose="020B0604020202020204" pitchFamily="34" charset="0"/>
              <a:buChar char="•"/>
            </a:pPr>
            <a:r>
              <a:rPr lang="zh-CN" altLang="en-US" sz="2400" dirty="0"/>
              <a:t>特殊性问题（个案）</a:t>
            </a:r>
            <a:endParaRPr lang="en-US" altLang="zh-CN" sz="2400" dirty="0"/>
          </a:p>
          <a:p>
            <a:pPr marL="285750" indent="-285750">
              <a:spcBef>
                <a:spcPts val="600"/>
              </a:spcBef>
              <a:spcAft>
                <a:spcPts val="600"/>
              </a:spcAft>
              <a:buFont typeface="Arial" panose="020B0604020202020204" pitchFamily="34" charset="0"/>
              <a:buChar char="•"/>
            </a:pPr>
            <a:r>
              <a:rPr lang="zh-CN" altLang="en-US" sz="2400" dirty="0"/>
              <a:t>情境类问题（个案）</a:t>
            </a:r>
            <a:endParaRPr lang="en-US" altLang="zh-CN" sz="2400" dirty="0"/>
          </a:p>
          <a:p>
            <a:pPr marL="285750" indent="-285750">
              <a:spcBef>
                <a:spcPts val="600"/>
              </a:spcBef>
              <a:spcAft>
                <a:spcPts val="600"/>
              </a:spcAft>
              <a:buFont typeface="Arial" panose="020B0604020202020204" pitchFamily="34" charset="0"/>
              <a:buChar char="•"/>
            </a:pPr>
            <a:r>
              <a:rPr lang="zh-CN" altLang="en-US" sz="2400" dirty="0"/>
              <a:t>复杂性现象</a:t>
            </a:r>
            <a:endParaRPr lang="en-US" altLang="zh-CN" sz="2400" dirty="0"/>
          </a:p>
          <a:p>
            <a:pPr marL="285750" indent="-285750">
              <a:spcBef>
                <a:spcPts val="600"/>
              </a:spcBef>
              <a:spcAft>
                <a:spcPts val="600"/>
              </a:spcAft>
              <a:buFont typeface="Arial" panose="020B0604020202020204" pitchFamily="34" charset="0"/>
              <a:buChar char="•"/>
            </a:pPr>
            <a:r>
              <a:rPr lang="zh-CN" altLang="en-US" sz="2400" dirty="0"/>
              <a:t>涉及与性别、文化、连续群体相关的问题</a:t>
            </a:r>
            <a:endParaRPr lang="zh-CN" altLang="en-US" sz="2400" dirty="0"/>
          </a:p>
        </p:txBody>
      </p:sp>
      <p:sp>
        <p:nvSpPr>
          <p:cNvPr id="7" name="矩形 6"/>
          <p:cNvSpPr/>
          <p:nvPr/>
        </p:nvSpPr>
        <p:spPr>
          <a:xfrm>
            <a:off x="6816080" y="2780928"/>
            <a:ext cx="5231904" cy="1508105"/>
          </a:xfrm>
          <a:prstGeom prst="rect">
            <a:avLst/>
          </a:prstGeom>
          <a:ln>
            <a:solidFill>
              <a:schemeClr val="accent2"/>
            </a:solidFill>
          </a:ln>
        </p:spPr>
        <p:txBody>
          <a:bodyPr wrap="square">
            <a:spAutoFit/>
          </a:bodyPr>
          <a:lstStyle/>
          <a:p>
            <a:pPr marL="285750" indent="-285750">
              <a:spcBef>
                <a:spcPts val="600"/>
              </a:spcBef>
              <a:spcAft>
                <a:spcPts val="600"/>
              </a:spcAft>
              <a:buFont typeface="Arial" panose="020B0604020202020204" pitchFamily="34" charset="0"/>
              <a:buChar char="•"/>
            </a:pPr>
            <a:r>
              <a:rPr lang="zh-CN" altLang="en-US" sz="2400" dirty="0"/>
              <a:t>非定量类问题</a:t>
            </a:r>
            <a:endParaRPr lang="en-US" altLang="zh-CN" sz="2400" dirty="0"/>
          </a:p>
          <a:p>
            <a:pPr marL="285750" indent="-285750">
              <a:spcBef>
                <a:spcPts val="600"/>
              </a:spcBef>
              <a:spcAft>
                <a:spcPts val="600"/>
              </a:spcAft>
              <a:buFont typeface="Arial" panose="020B0604020202020204" pitchFamily="34" charset="0"/>
              <a:buChar char="•"/>
            </a:pPr>
            <a:r>
              <a:rPr lang="zh-CN" altLang="en-US" sz="2400" dirty="0"/>
              <a:t>非概括性、一般性问题</a:t>
            </a:r>
            <a:endParaRPr lang="en-US" altLang="zh-CN" sz="2400" dirty="0"/>
          </a:p>
          <a:p>
            <a:pPr marL="285750" indent="-285750">
              <a:spcBef>
                <a:spcPts val="600"/>
              </a:spcBef>
              <a:spcAft>
                <a:spcPts val="600"/>
              </a:spcAft>
              <a:buFont typeface="Arial" panose="020B0604020202020204" pitchFamily="34" charset="0"/>
              <a:buChar char="•"/>
            </a:pPr>
            <a:r>
              <a:rPr lang="zh-CN" altLang="en-US" sz="2400" dirty="0"/>
              <a:t>非变量问题（相关关系、因果关系）</a:t>
            </a:r>
            <a:endParaRPr lang="en-US" altLang="zh-CN"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75520" y="906980"/>
            <a:ext cx="4817344" cy="646331"/>
          </a:xfrm>
          <a:prstGeom prst="rect">
            <a:avLst/>
          </a:prstGeom>
        </p:spPr>
        <p:txBody>
          <a:bodyPr wrap="none">
            <a:spAutoFit/>
          </a:bodyPr>
          <a:lstStyle/>
          <a:p>
            <a:r>
              <a:rPr lang="zh-CN" altLang="en-US" sz="3600" b="1" dirty="0"/>
              <a:t>三、质性研究资料收集</a:t>
            </a:r>
            <a:endParaRPr lang="zh-CN" altLang="en-US" sz="3600" b="1" dirty="0"/>
          </a:p>
        </p:txBody>
      </p:sp>
      <p:sp>
        <p:nvSpPr>
          <p:cNvPr id="6" name="矩形 5"/>
          <p:cNvSpPr/>
          <p:nvPr/>
        </p:nvSpPr>
        <p:spPr>
          <a:xfrm>
            <a:off x="2240391" y="1519628"/>
            <a:ext cx="1460656" cy="584775"/>
          </a:xfrm>
          <a:prstGeom prst="rect">
            <a:avLst/>
          </a:prstGeom>
        </p:spPr>
        <p:txBody>
          <a:bodyPr wrap="none">
            <a:spAutoFit/>
          </a:bodyPr>
          <a:lstStyle/>
          <a:p>
            <a:r>
              <a:rPr lang="en-US" altLang="zh-CN" sz="3200" dirty="0"/>
              <a:t>1.</a:t>
            </a:r>
            <a:r>
              <a:rPr lang="zh-CN" altLang="en-US" sz="3200" dirty="0"/>
              <a:t> 观察</a:t>
            </a:r>
            <a:endParaRPr lang="zh-CN" altLang="en-US" sz="3200" dirty="0"/>
          </a:p>
        </p:txBody>
      </p:sp>
      <p:sp>
        <p:nvSpPr>
          <p:cNvPr id="7" name="内容占位符 2"/>
          <p:cNvSpPr>
            <a:spLocks noGrp="1"/>
          </p:cNvSpPr>
          <p:nvPr>
            <p:ph idx="1"/>
          </p:nvPr>
        </p:nvSpPr>
        <p:spPr>
          <a:xfrm>
            <a:off x="1991544" y="2276872"/>
            <a:ext cx="8229600" cy="4724400"/>
          </a:xfrm>
        </p:spPr>
        <p:txBody>
          <a:bodyPr>
            <a:normAutofit/>
          </a:bodyPr>
          <a:lstStyle/>
          <a:p>
            <a:r>
              <a:rPr lang="zh-CN" altLang="en-US" sz="2800" dirty="0">
                <a:solidFill>
                  <a:srgbClr val="0070C0"/>
                </a:solidFill>
              </a:rPr>
              <a:t>质性研究</a:t>
            </a:r>
            <a:r>
              <a:rPr lang="zh-CN" altLang="en-US" sz="2800" dirty="0"/>
              <a:t>的一个主要收集数据方法。当一些行为可以被直接观察到以及当人们不能或不愿谈论某一研究主题的时候，观察是一个很好的技术选择</a:t>
            </a:r>
            <a:endParaRPr lang="en-US" altLang="zh-CN" sz="2800" dirty="0"/>
          </a:p>
          <a:p>
            <a:r>
              <a:rPr lang="zh-CN" altLang="en-US" sz="2800" dirty="0">
                <a:solidFill>
                  <a:srgbClr val="0070C0"/>
                </a:solidFill>
              </a:rPr>
              <a:t>研究性观察与日常观察的区别</a:t>
            </a:r>
            <a:endParaRPr lang="en-US" altLang="zh-CN" sz="2800" dirty="0">
              <a:solidFill>
                <a:srgbClr val="0070C0"/>
              </a:solidFill>
            </a:endParaRPr>
          </a:p>
          <a:p>
            <a:pPr lvl="1"/>
            <a:r>
              <a:rPr lang="zh-CN" altLang="en-US" dirty="0"/>
              <a:t>日常观察通常是下意识和无系统的</a:t>
            </a:r>
            <a:endParaRPr lang="en-US" altLang="zh-CN" dirty="0"/>
          </a:p>
          <a:p>
            <a:pPr lvl="1"/>
            <a:r>
              <a:rPr lang="zh-CN" altLang="en-US" dirty="0"/>
              <a:t>只有当观察</a:t>
            </a:r>
            <a:r>
              <a:rPr lang="zh-CN" altLang="en-US" dirty="0">
                <a:solidFill>
                  <a:srgbClr val="C00000"/>
                </a:solidFill>
              </a:rPr>
              <a:t>①服务于明确的研究目的；②是有意规划过的；③要系统地记录；④要对效度和信度进行检验和控制</a:t>
            </a:r>
            <a:r>
              <a:rPr lang="zh-CN" altLang="en-US" dirty="0"/>
              <a:t>，    才可以算是</a:t>
            </a:r>
            <a:r>
              <a:rPr lang="en-US" altLang="zh-CN" dirty="0"/>
              <a:t>“</a:t>
            </a:r>
            <a:r>
              <a:rPr lang="zh-CN" altLang="en-US" dirty="0"/>
              <a:t>研究工具</a:t>
            </a:r>
            <a:r>
              <a:rPr lang="en-US" altLang="zh-CN" dirty="0"/>
              <a:t>”（</a:t>
            </a:r>
            <a:r>
              <a:rPr lang="zh-CN" altLang="en-US" dirty="0"/>
              <a:t>转引</a:t>
            </a:r>
            <a:r>
              <a:rPr lang="en-US" altLang="zh-CN" dirty="0"/>
              <a:t>merriam:67）</a:t>
            </a:r>
            <a:endParaRPr lang="zh-CN"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279576" y="1052737"/>
            <a:ext cx="2236510" cy="584775"/>
          </a:xfrm>
          <a:prstGeom prst="rect">
            <a:avLst/>
          </a:prstGeom>
        </p:spPr>
        <p:txBody>
          <a:bodyPr wrap="none">
            <a:spAutoFit/>
          </a:bodyPr>
          <a:lstStyle/>
          <a:p>
            <a:r>
              <a:rPr lang="zh-CN" altLang="en-US" sz="3200" dirty="0"/>
              <a:t>观察法步骤</a:t>
            </a:r>
            <a:endParaRPr lang="zh-CN" altLang="en-US" sz="3200" dirty="0"/>
          </a:p>
        </p:txBody>
      </p:sp>
      <p:sp>
        <p:nvSpPr>
          <p:cNvPr id="8" name="矩形 7"/>
          <p:cNvSpPr/>
          <p:nvPr/>
        </p:nvSpPr>
        <p:spPr>
          <a:xfrm>
            <a:off x="1883024" y="1832190"/>
            <a:ext cx="8784976" cy="830997"/>
          </a:xfrm>
          <a:prstGeom prst="rect">
            <a:avLst/>
          </a:prstGeom>
        </p:spPr>
        <p:txBody>
          <a:bodyPr wrap="square">
            <a:spAutoFit/>
          </a:bodyPr>
          <a:lstStyle/>
          <a:p>
            <a:r>
              <a:rPr lang="en-US" altLang="zh-CN" sz="2400" dirty="0"/>
              <a:t>1. </a:t>
            </a:r>
            <a:r>
              <a:rPr lang="zh-CN" altLang="en-US" sz="2400" dirty="0"/>
              <a:t>确定观察的问题（根据研究问题提出来的具体问题，如课堂上的师生互动）</a:t>
            </a:r>
            <a:endParaRPr lang="en-US" altLang="zh-CN" sz="2400" dirty="0"/>
          </a:p>
        </p:txBody>
      </p:sp>
      <p:sp>
        <p:nvSpPr>
          <p:cNvPr id="9" name="矩形 8"/>
          <p:cNvSpPr/>
          <p:nvPr/>
        </p:nvSpPr>
        <p:spPr>
          <a:xfrm>
            <a:off x="1883025" y="2829305"/>
            <a:ext cx="7688323" cy="1200329"/>
          </a:xfrm>
          <a:prstGeom prst="rect">
            <a:avLst/>
          </a:prstGeom>
        </p:spPr>
        <p:txBody>
          <a:bodyPr wrap="none">
            <a:spAutoFit/>
          </a:bodyPr>
          <a:lstStyle/>
          <a:p>
            <a:r>
              <a:rPr lang="en-US" altLang="zh-CN" sz="2400" dirty="0"/>
              <a:t>2. </a:t>
            </a:r>
            <a:r>
              <a:rPr lang="zh-CN" altLang="en-US" sz="2400" dirty="0"/>
              <a:t>制定观察计划</a:t>
            </a:r>
            <a:endParaRPr lang="en-US" altLang="zh-CN" sz="2400" dirty="0"/>
          </a:p>
          <a:p>
            <a:r>
              <a:rPr lang="en-US" altLang="zh-CN" sz="2400" dirty="0"/>
              <a:t>     </a:t>
            </a:r>
            <a:r>
              <a:rPr lang="zh-CN" altLang="en-US" sz="2400" dirty="0"/>
              <a:t>包括：观察的对象、内容、范围、地点、时间、方式</a:t>
            </a:r>
            <a:endParaRPr lang="en-US" altLang="zh-CN" sz="2400" dirty="0"/>
          </a:p>
          <a:p>
            <a:r>
              <a:rPr lang="en-US" altLang="zh-CN" sz="2400" dirty="0"/>
              <a:t>     </a:t>
            </a:r>
            <a:r>
              <a:rPr lang="zh-CN" altLang="en-US" sz="2400" dirty="0"/>
              <a:t>考虑：观察的效度、伦理性</a:t>
            </a:r>
            <a:endParaRPr lang="en-US" altLang="zh-CN" sz="2400" dirty="0"/>
          </a:p>
        </p:txBody>
      </p:sp>
      <p:sp>
        <p:nvSpPr>
          <p:cNvPr id="10" name="矩形 9"/>
          <p:cNvSpPr/>
          <p:nvPr/>
        </p:nvSpPr>
        <p:spPr>
          <a:xfrm>
            <a:off x="1883025" y="4191217"/>
            <a:ext cx="2064989" cy="461665"/>
          </a:xfrm>
          <a:prstGeom prst="rect">
            <a:avLst/>
          </a:prstGeom>
        </p:spPr>
        <p:txBody>
          <a:bodyPr wrap="none">
            <a:spAutoFit/>
          </a:bodyPr>
          <a:lstStyle/>
          <a:p>
            <a:r>
              <a:rPr lang="en-US" altLang="zh-CN" sz="2400" dirty="0"/>
              <a:t>3. </a:t>
            </a:r>
            <a:r>
              <a:rPr lang="zh-CN" altLang="en-US" sz="2400" dirty="0"/>
              <a:t>观察与记录</a:t>
            </a:r>
            <a:endParaRPr lang="en-US" altLang="zh-CN" sz="2400" dirty="0"/>
          </a:p>
        </p:txBody>
      </p:sp>
      <p:sp>
        <p:nvSpPr>
          <p:cNvPr id="11" name="矩形 10"/>
          <p:cNvSpPr/>
          <p:nvPr/>
        </p:nvSpPr>
        <p:spPr>
          <a:xfrm>
            <a:off x="2243066" y="4671529"/>
            <a:ext cx="8424935" cy="1938992"/>
          </a:xfrm>
          <a:prstGeom prst="rect">
            <a:avLst/>
          </a:prstGeom>
        </p:spPr>
        <p:txBody>
          <a:bodyPr wrap="square">
            <a:spAutoFit/>
          </a:bodyPr>
          <a:lstStyle/>
          <a:p>
            <a:pPr>
              <a:spcBef>
                <a:spcPts val="600"/>
              </a:spcBef>
              <a:buNone/>
            </a:pPr>
            <a:r>
              <a:rPr lang="en-US" altLang="zh-CN" sz="2000" dirty="0" err="1">
                <a:solidFill>
                  <a:srgbClr val="7030A0"/>
                </a:solidFill>
              </a:rPr>
              <a:t>L.Schatzman</a:t>
            </a:r>
            <a:r>
              <a:rPr lang="en-US" altLang="zh-CN" sz="2000" dirty="0">
                <a:solidFill>
                  <a:srgbClr val="7030A0"/>
                </a:solidFill>
              </a:rPr>
              <a:t>  &amp; </a:t>
            </a:r>
            <a:r>
              <a:rPr lang="en-US" altLang="zh-CN" sz="2000" dirty="0" err="1">
                <a:solidFill>
                  <a:srgbClr val="7030A0"/>
                </a:solidFill>
              </a:rPr>
              <a:t>A.Strauss</a:t>
            </a:r>
            <a:r>
              <a:rPr lang="en-US" altLang="zh-CN" sz="2000" dirty="0">
                <a:solidFill>
                  <a:srgbClr val="7030A0"/>
                </a:solidFill>
              </a:rPr>
              <a:t>(</a:t>
            </a:r>
            <a:r>
              <a:rPr lang="zh-CN" altLang="en-US" sz="2000" dirty="0">
                <a:solidFill>
                  <a:srgbClr val="7030A0"/>
                </a:solidFill>
              </a:rPr>
              <a:t>转引自陈向明：</a:t>
            </a:r>
            <a:r>
              <a:rPr lang="en-US" altLang="zh-CN" sz="2000" dirty="0">
                <a:solidFill>
                  <a:srgbClr val="7030A0"/>
                </a:solidFill>
              </a:rPr>
              <a:t>247-248-)</a:t>
            </a:r>
            <a:r>
              <a:rPr lang="zh-CN" altLang="en-US" sz="2000" dirty="0">
                <a:solidFill>
                  <a:srgbClr val="7030A0"/>
                </a:solidFill>
              </a:rPr>
              <a:t>将现场笔记分为</a:t>
            </a:r>
            <a:r>
              <a:rPr lang="en-US" altLang="zh-CN" sz="2000" dirty="0">
                <a:solidFill>
                  <a:srgbClr val="7030A0"/>
                </a:solidFill>
              </a:rPr>
              <a:t>4</a:t>
            </a:r>
            <a:r>
              <a:rPr lang="zh-CN" altLang="en-US" sz="2000" dirty="0">
                <a:solidFill>
                  <a:srgbClr val="7030A0"/>
                </a:solidFill>
              </a:rPr>
              <a:t>类</a:t>
            </a:r>
            <a:endParaRPr lang="en-US" altLang="zh-CN" sz="2000" dirty="0">
              <a:solidFill>
                <a:srgbClr val="7030A0"/>
              </a:solidFill>
            </a:endParaRPr>
          </a:p>
          <a:p>
            <a:pPr>
              <a:spcBef>
                <a:spcPts val="600"/>
              </a:spcBef>
              <a:buNone/>
            </a:pPr>
            <a:r>
              <a:rPr lang="en-US" altLang="zh-CN" sz="2000" dirty="0">
                <a:solidFill>
                  <a:srgbClr val="C00000"/>
                </a:solidFill>
              </a:rPr>
              <a:t>        1）</a:t>
            </a:r>
            <a:r>
              <a:rPr lang="zh-CN" altLang="en-US" sz="2000" dirty="0">
                <a:solidFill>
                  <a:srgbClr val="C00000"/>
                </a:solidFill>
              </a:rPr>
              <a:t>实地笔记</a:t>
            </a:r>
            <a:r>
              <a:rPr lang="zh-CN" altLang="en-US" sz="2000" dirty="0"/>
              <a:t>。记录观察者看到和听到的事实性内容</a:t>
            </a:r>
            <a:endParaRPr lang="en-US" altLang="zh-CN" sz="2000" dirty="0"/>
          </a:p>
          <a:p>
            <a:pPr>
              <a:spcBef>
                <a:spcPts val="600"/>
              </a:spcBef>
              <a:buNone/>
            </a:pPr>
            <a:r>
              <a:rPr lang="en-US" altLang="zh-CN" sz="2000" dirty="0"/>
              <a:t>        </a:t>
            </a:r>
            <a:r>
              <a:rPr lang="en-US" altLang="zh-CN" sz="2000" dirty="0">
                <a:solidFill>
                  <a:srgbClr val="C00000"/>
                </a:solidFill>
              </a:rPr>
              <a:t>2）</a:t>
            </a:r>
            <a:r>
              <a:rPr lang="zh-CN" altLang="en-US" sz="2000" dirty="0">
                <a:solidFill>
                  <a:srgbClr val="C00000"/>
                </a:solidFill>
              </a:rPr>
              <a:t>个人笔记</a:t>
            </a:r>
            <a:r>
              <a:rPr lang="zh-CN" altLang="en-US" sz="2000" dirty="0"/>
              <a:t>。记录观察者个人在实地观察时的感受和想法</a:t>
            </a:r>
            <a:endParaRPr lang="en-US" altLang="zh-CN" sz="2000" dirty="0"/>
          </a:p>
          <a:p>
            <a:pPr>
              <a:spcBef>
                <a:spcPts val="600"/>
              </a:spcBef>
              <a:buNone/>
            </a:pPr>
            <a:r>
              <a:rPr lang="en-US" altLang="zh-CN" sz="2000" dirty="0"/>
              <a:t>        </a:t>
            </a:r>
            <a:r>
              <a:rPr lang="en-US" altLang="zh-CN" sz="2000" dirty="0">
                <a:solidFill>
                  <a:srgbClr val="C00000"/>
                </a:solidFill>
              </a:rPr>
              <a:t>3）</a:t>
            </a:r>
            <a:r>
              <a:rPr lang="zh-CN" altLang="en-US" sz="2000" dirty="0">
                <a:solidFill>
                  <a:srgbClr val="C00000"/>
                </a:solidFill>
              </a:rPr>
              <a:t>方法笔记</a:t>
            </a:r>
            <a:r>
              <a:rPr lang="zh-CN" altLang="en-US" sz="2000" dirty="0"/>
              <a:t>。记录观察者所用的具体方法及其作用。</a:t>
            </a:r>
            <a:endParaRPr lang="en-US" altLang="zh-CN" sz="2000" dirty="0"/>
          </a:p>
          <a:p>
            <a:pPr>
              <a:spcBef>
                <a:spcPts val="600"/>
              </a:spcBef>
              <a:buNone/>
            </a:pPr>
            <a:r>
              <a:rPr lang="en-US" altLang="zh-CN" sz="2000" dirty="0">
                <a:solidFill>
                  <a:srgbClr val="C00000"/>
                </a:solidFill>
              </a:rPr>
              <a:t>        4）</a:t>
            </a:r>
            <a:r>
              <a:rPr lang="zh-CN" altLang="en-US" sz="2000" dirty="0">
                <a:solidFill>
                  <a:srgbClr val="C00000"/>
                </a:solidFill>
              </a:rPr>
              <a:t>理论笔记</a:t>
            </a:r>
            <a:r>
              <a:rPr lang="zh-CN" altLang="en-US" sz="2000" dirty="0"/>
              <a:t>。记录观察者对观察资料进行的初步理论分析。</a:t>
            </a:r>
            <a:endParaRPr lang="en-US" altLang="zh-CN"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81199" y="888631"/>
            <a:ext cx="8229600" cy="2788932"/>
          </a:xfrm>
        </p:spPr>
        <p:txBody>
          <a:bodyPr/>
          <a:lstStyle/>
          <a:p>
            <a:r>
              <a:rPr lang="zh-CN" altLang="en-US" dirty="0">
                <a:solidFill>
                  <a:srgbClr val="0070C0"/>
                </a:solidFill>
              </a:rPr>
              <a:t>观察记录的语言</a:t>
            </a:r>
            <a:r>
              <a:rPr lang="zh-CN" altLang="en-US" dirty="0"/>
              <a:t>要</a:t>
            </a:r>
            <a:r>
              <a:rPr lang="zh-CN" altLang="en-US" dirty="0">
                <a:solidFill>
                  <a:srgbClr val="C00000"/>
                </a:solidFill>
              </a:rPr>
              <a:t>具体、清楚、实在</a:t>
            </a:r>
            <a:r>
              <a:rPr lang="zh-CN" altLang="en-US" dirty="0"/>
              <a:t>，特别要注意把事实与个人感觉（概括）区分开来，也要避免文学化文字</a:t>
            </a:r>
            <a:endParaRPr lang="en-US" altLang="zh-CN" dirty="0"/>
          </a:p>
          <a:p>
            <a:pPr lvl="1"/>
            <a:r>
              <a:rPr lang="en-US" altLang="zh-CN" dirty="0"/>
              <a:t>“</a:t>
            </a:r>
            <a:r>
              <a:rPr lang="zh-CN" altLang="en-US" dirty="0"/>
              <a:t>商店里十分萧条，营业员人浮于事，工作没有效率</a:t>
            </a:r>
            <a:r>
              <a:rPr lang="en-US" altLang="zh-CN" dirty="0"/>
              <a:t>”</a:t>
            </a:r>
            <a:endParaRPr lang="zh-CN" altLang="en-US" dirty="0"/>
          </a:p>
        </p:txBody>
      </p:sp>
      <p:sp>
        <p:nvSpPr>
          <p:cNvPr id="4" name="右箭头 3"/>
          <p:cNvSpPr/>
          <p:nvPr/>
        </p:nvSpPr>
        <p:spPr>
          <a:xfrm>
            <a:off x="3791744" y="3357562"/>
            <a:ext cx="428628"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066909" y="5239683"/>
            <a:ext cx="8143891" cy="1384995"/>
          </a:xfrm>
          <a:prstGeom prst="rect">
            <a:avLst/>
          </a:prstGeom>
        </p:spPr>
        <p:txBody>
          <a:bodyPr wrap="square">
            <a:spAutoFit/>
          </a:bodyPr>
          <a:lstStyle/>
          <a:p>
            <a:pPr lvl="1"/>
            <a:r>
              <a:rPr lang="en-US" altLang="zh-CN" sz="2800" dirty="0"/>
              <a:t>—</a:t>
            </a:r>
            <a:r>
              <a:rPr lang="zh-CN" altLang="en-US" sz="2800" dirty="0"/>
              <a:t>观察食堂就餐情况：</a:t>
            </a:r>
            <a:r>
              <a:rPr lang="en-US" altLang="zh-CN" sz="2800" dirty="0"/>
              <a:t>“</a:t>
            </a:r>
            <a:r>
              <a:rPr lang="zh-CN" altLang="en-US" sz="2800" dirty="0"/>
              <a:t>食堂里人山人海，熙熙攘攘；同学们一个个摩拳擦掌，准备开始一场饭的战斗。</a:t>
            </a:r>
            <a:r>
              <a:rPr lang="en-US" altLang="zh-CN" sz="2800" dirty="0"/>
              <a:t>”</a:t>
            </a:r>
            <a:endParaRPr lang="zh-CN" altLang="en-US" sz="2800" dirty="0"/>
          </a:p>
        </p:txBody>
      </p:sp>
      <p:sp>
        <p:nvSpPr>
          <p:cNvPr id="5" name="矩形 4"/>
          <p:cNvSpPr/>
          <p:nvPr/>
        </p:nvSpPr>
        <p:spPr>
          <a:xfrm>
            <a:off x="4655840" y="3143248"/>
            <a:ext cx="5832648" cy="1815882"/>
          </a:xfrm>
          <a:prstGeom prst="rect">
            <a:avLst/>
          </a:prstGeom>
          <a:solidFill>
            <a:schemeClr val="bg2"/>
          </a:solidFill>
        </p:spPr>
        <p:txBody>
          <a:bodyPr wrap="square">
            <a:spAutoFit/>
          </a:bodyPr>
          <a:lstStyle/>
          <a:p>
            <a:r>
              <a:rPr lang="zh-CN" altLang="en-US" sz="2800" dirty="0">
                <a:solidFill>
                  <a:srgbClr val="0070C0"/>
                </a:solidFill>
              </a:rPr>
              <a:t>实地笔记</a:t>
            </a:r>
            <a:r>
              <a:rPr lang="zh-CN" altLang="en-US" sz="2800" dirty="0"/>
              <a:t>：</a:t>
            </a:r>
            <a:r>
              <a:rPr lang="en-US" altLang="zh-CN" sz="2800" dirty="0"/>
              <a:t> “</a:t>
            </a:r>
            <a:r>
              <a:rPr lang="zh-CN" altLang="en-US" sz="2800" dirty="0"/>
              <a:t>在这个面积</a:t>
            </a:r>
            <a:r>
              <a:rPr lang="en-US" altLang="zh-CN" sz="2800" dirty="0"/>
              <a:t>200</a:t>
            </a:r>
            <a:r>
              <a:rPr lang="zh-CN" altLang="en-US" sz="2800" dirty="0"/>
              <a:t>平方米的商店里有</a:t>
            </a:r>
            <a:r>
              <a:rPr lang="en-US" altLang="zh-CN" sz="2800" dirty="0"/>
              <a:t>10</a:t>
            </a:r>
            <a:r>
              <a:rPr lang="zh-CN" altLang="en-US" sz="2800" dirty="0"/>
              <a:t>名顾客、</a:t>
            </a:r>
            <a:r>
              <a:rPr lang="en-US" altLang="zh-CN" sz="2800" dirty="0"/>
              <a:t>20</a:t>
            </a:r>
            <a:r>
              <a:rPr lang="zh-CN" altLang="en-US" sz="2800" dirty="0"/>
              <a:t>名营业员</a:t>
            </a:r>
            <a:r>
              <a:rPr lang="en-US" altLang="zh-CN" sz="2800" dirty="0"/>
              <a:t>”；</a:t>
            </a:r>
            <a:endParaRPr lang="en-US" altLang="zh-CN" sz="2800" dirty="0"/>
          </a:p>
          <a:p>
            <a:pPr marL="0" lvl="1"/>
            <a:r>
              <a:rPr lang="zh-CN" altLang="en-US" sz="2800" dirty="0">
                <a:solidFill>
                  <a:srgbClr val="0070C0"/>
                </a:solidFill>
              </a:rPr>
              <a:t>个人笔记</a:t>
            </a:r>
            <a:r>
              <a:rPr lang="zh-CN" altLang="en-US" sz="2800" dirty="0"/>
              <a:t>：</a:t>
            </a:r>
            <a:r>
              <a:rPr lang="en-US" altLang="zh-CN" sz="2800" dirty="0"/>
              <a:t>“</a:t>
            </a:r>
            <a:r>
              <a:rPr lang="zh-CN" altLang="en-US" sz="2800" dirty="0"/>
              <a:t>我感觉这个商店工作效率不高</a:t>
            </a:r>
            <a:r>
              <a:rPr lang="en-US" altLang="zh-CN" sz="2800" dirty="0"/>
              <a:t>”</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示 6"/>
          <p:cNvGraphicFramePr/>
          <p:nvPr/>
        </p:nvGraphicFramePr>
        <p:xfrm>
          <a:off x="1703512" y="980728"/>
          <a:ext cx="8128000" cy="541866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34709" y="798630"/>
            <a:ext cx="4333238" cy="584775"/>
          </a:xfrm>
          <a:prstGeom prst="rect">
            <a:avLst/>
          </a:prstGeom>
        </p:spPr>
        <p:txBody>
          <a:bodyPr wrap="none">
            <a:spAutoFit/>
          </a:bodyPr>
          <a:lstStyle/>
          <a:p>
            <a:r>
              <a:rPr lang="en-US" altLang="zh-CN" sz="3200" dirty="0"/>
              <a:t>2. </a:t>
            </a:r>
            <a:r>
              <a:rPr lang="zh-CN" altLang="en-US" sz="3200" dirty="0"/>
              <a:t>文件（及实物）收集</a:t>
            </a:r>
            <a:endParaRPr lang="zh-CN" altLang="en-US" sz="3200" dirty="0"/>
          </a:p>
        </p:txBody>
      </p:sp>
      <p:sp>
        <p:nvSpPr>
          <p:cNvPr id="5" name="矩形 4"/>
          <p:cNvSpPr/>
          <p:nvPr/>
        </p:nvSpPr>
        <p:spPr>
          <a:xfrm>
            <a:off x="983432" y="1490008"/>
            <a:ext cx="10009112" cy="1938992"/>
          </a:xfrm>
          <a:prstGeom prst="rect">
            <a:avLst/>
          </a:prstGeom>
        </p:spPr>
        <p:txBody>
          <a:bodyPr wrap="square">
            <a:spAutoFit/>
          </a:bodyPr>
          <a:lstStyle/>
          <a:p>
            <a:r>
              <a:rPr lang="zh-CN" altLang="en-US" sz="2400" dirty="0"/>
              <a:t>包括所有与研究问题相关的文字、图片、音像、物品等。可以是历史文献（如传记、史料），也可以是现时记录（如信件、为课表、学生作业）；可以是文字的（如文件、教科书、成绩单、日记），也可以是影像资料（如照片、录像、录音）；可以是平面资料（如书面资料），也可以是立体的物品（如植物、陶器）</a:t>
            </a:r>
            <a:endParaRPr lang="zh-CN" altLang="en-US" sz="2400" dirty="0"/>
          </a:p>
        </p:txBody>
      </p:sp>
      <p:sp>
        <p:nvSpPr>
          <p:cNvPr id="6" name="矩形 5"/>
          <p:cNvSpPr/>
          <p:nvPr/>
        </p:nvSpPr>
        <p:spPr>
          <a:xfrm>
            <a:off x="983432" y="3861048"/>
            <a:ext cx="2954655" cy="1938992"/>
          </a:xfrm>
          <a:prstGeom prst="rect">
            <a:avLst/>
          </a:prstGeom>
        </p:spPr>
        <p:txBody>
          <a:bodyPr wrap="none">
            <a:spAutoFit/>
          </a:bodyPr>
          <a:lstStyle/>
          <a:p>
            <a:r>
              <a:rPr lang="zh-CN" altLang="en-US" sz="2400" dirty="0">
                <a:solidFill>
                  <a:srgbClr val="7030A0"/>
                </a:solidFill>
              </a:rPr>
              <a:t>公共记录</a:t>
            </a:r>
            <a:r>
              <a:rPr lang="zh-CN" altLang="en-US" sz="2400" dirty="0"/>
              <a:t>（官方类）</a:t>
            </a:r>
            <a:endParaRPr lang="en-US" altLang="zh-CN" sz="2400" dirty="0"/>
          </a:p>
          <a:p>
            <a:r>
              <a:rPr lang="zh-CN" altLang="en-US" sz="2400" dirty="0">
                <a:solidFill>
                  <a:srgbClr val="7030A0"/>
                </a:solidFill>
              </a:rPr>
              <a:t>个人文件</a:t>
            </a:r>
            <a:endParaRPr lang="en-US" altLang="zh-CN" sz="2400" dirty="0">
              <a:solidFill>
                <a:srgbClr val="7030A0"/>
              </a:solidFill>
            </a:endParaRPr>
          </a:p>
          <a:p>
            <a:r>
              <a:rPr lang="zh-CN" altLang="en-US" sz="2400" dirty="0">
                <a:solidFill>
                  <a:srgbClr val="7030A0"/>
                </a:solidFill>
              </a:rPr>
              <a:t>物理性资料</a:t>
            </a:r>
            <a:endParaRPr lang="en-US" altLang="zh-CN" sz="2400" dirty="0">
              <a:solidFill>
                <a:srgbClr val="7030A0"/>
              </a:solidFill>
            </a:endParaRPr>
          </a:p>
          <a:p>
            <a:r>
              <a:rPr lang="zh-CN" altLang="en-US" sz="2400" dirty="0">
                <a:solidFill>
                  <a:srgbClr val="7030A0"/>
                </a:solidFill>
              </a:rPr>
              <a:t>研究者所生成的文件</a:t>
            </a:r>
            <a:endParaRPr lang="en-US" altLang="zh-CN" sz="2400" dirty="0">
              <a:solidFill>
                <a:srgbClr val="7030A0"/>
              </a:solidFill>
            </a:endParaRPr>
          </a:p>
          <a:p>
            <a:r>
              <a:rPr lang="zh-CN" altLang="en-US" sz="2400" dirty="0">
                <a:solidFill>
                  <a:srgbClr val="7030A0"/>
                </a:solidFill>
              </a:rPr>
              <a:t>网络资料</a:t>
            </a:r>
            <a:endParaRPr lang="zh-CN" altLang="en-US" sz="2400" dirty="0"/>
          </a:p>
        </p:txBody>
      </p:sp>
      <p:sp>
        <p:nvSpPr>
          <p:cNvPr id="7" name="矩形 6"/>
          <p:cNvSpPr/>
          <p:nvPr/>
        </p:nvSpPr>
        <p:spPr>
          <a:xfrm>
            <a:off x="4799856" y="3284984"/>
            <a:ext cx="7128792" cy="3416320"/>
          </a:xfrm>
          <a:prstGeom prst="rect">
            <a:avLst/>
          </a:prstGeom>
          <a:solidFill>
            <a:schemeClr val="accent4">
              <a:lumMod val="20000"/>
              <a:lumOff val="80000"/>
            </a:schemeClr>
          </a:solidFill>
        </p:spPr>
        <p:txBody>
          <a:bodyPr wrap="square">
            <a:spAutoFit/>
          </a:bodyPr>
          <a:lstStyle/>
          <a:p>
            <a:r>
              <a:rPr lang="zh-CN" altLang="en-US" sz="2400" dirty="0">
                <a:solidFill>
                  <a:srgbClr val="0070C0"/>
                </a:solidFill>
              </a:rPr>
              <a:t>文件资料的局限</a:t>
            </a:r>
            <a:endParaRPr lang="en-US" altLang="zh-CN" sz="2400" dirty="0">
              <a:solidFill>
                <a:srgbClr val="0070C0"/>
              </a:solidFill>
            </a:endParaRPr>
          </a:p>
          <a:p>
            <a:pPr lvl="1"/>
            <a:r>
              <a:rPr lang="zh-CN" altLang="en-US" sz="2400" dirty="0"/>
              <a:t>由于并非是为研究目的而被创造出来的，可能是零碎的、不适合研究者的框架</a:t>
            </a:r>
            <a:endParaRPr lang="en-US" altLang="zh-CN" sz="2400" dirty="0"/>
          </a:p>
          <a:p>
            <a:pPr lvl="1"/>
            <a:r>
              <a:rPr lang="zh-CN" altLang="en-US" sz="2400" dirty="0"/>
              <a:t>真实性较难分辨。如作者有可能美化自己，制造不符合事实的资料（如日记、传记）</a:t>
            </a:r>
            <a:endParaRPr lang="en-US" altLang="zh-CN" sz="2400" dirty="0"/>
          </a:p>
          <a:p>
            <a:pPr lvl="1"/>
            <a:r>
              <a:rPr lang="zh-CN" altLang="en-US" sz="2400" dirty="0"/>
              <a:t>很多文献和实物是后人所为，难免有不准确或错误之处</a:t>
            </a:r>
            <a:endParaRPr lang="en-US" altLang="zh-CN" sz="2400" dirty="0"/>
          </a:p>
          <a:p>
            <a:pPr lvl="1"/>
            <a:r>
              <a:rPr lang="zh-CN" altLang="en-US" sz="2400" dirty="0"/>
              <a:t>是一种间接资料，意义较含蓄、隐晦，留有多种解释余地，易造成理解上的歧义</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a:spLocks noGrp="1"/>
          </p:cNvSpPr>
          <p:nvPr>
            <p:ph idx="1"/>
          </p:nvPr>
        </p:nvSpPr>
        <p:spPr>
          <a:xfrm>
            <a:off x="1621586" y="1154359"/>
            <a:ext cx="9875014" cy="2564886"/>
          </a:xfrm>
        </p:spPr>
        <p:txBody>
          <a:bodyPr/>
          <a:lstStyle/>
          <a:p>
            <a:pPr eaLnBrk="1" hangingPunct="1">
              <a:lnSpc>
                <a:spcPct val="100000"/>
              </a:lnSpc>
            </a:pPr>
            <a:r>
              <a:rPr lang="zh-CN" altLang="en-US" dirty="0"/>
              <a:t>访谈是一种研究性交谈，是研究者通过口头谈话的方式从被研究者那里收集第一手资料的一种研究方法</a:t>
            </a:r>
            <a:endParaRPr lang="en-US" altLang="zh-CN" dirty="0"/>
          </a:p>
          <a:p>
            <a:pPr eaLnBrk="1" hangingPunct="1">
              <a:lnSpc>
                <a:spcPct val="100000"/>
              </a:lnSpc>
            </a:pPr>
            <a:r>
              <a:rPr lang="zh-CN" altLang="en-US" dirty="0"/>
              <a:t>访谈与日常谈话的区别</a:t>
            </a:r>
            <a:endParaRPr lang="en-US" altLang="zh-CN" dirty="0"/>
          </a:p>
          <a:p>
            <a:pPr lvl="1" eaLnBrk="1" hangingPunct="1">
              <a:lnSpc>
                <a:spcPct val="100000"/>
              </a:lnSpc>
            </a:pPr>
            <a:r>
              <a:rPr lang="zh-CN" altLang="en-US" dirty="0"/>
              <a:t>访谈是一种</a:t>
            </a:r>
            <a:r>
              <a:rPr lang="en-US" altLang="zh-CN" dirty="0"/>
              <a:t>“</a:t>
            </a:r>
            <a:r>
              <a:rPr lang="zh-CN" altLang="en-US" dirty="0"/>
              <a:t>人为的</a:t>
            </a:r>
            <a:r>
              <a:rPr lang="en-US" altLang="zh-CN" dirty="0"/>
              <a:t>”</a:t>
            </a:r>
            <a:r>
              <a:rPr lang="zh-CN" altLang="en-US" dirty="0"/>
              <a:t>交谈形式，有十分明确的目的性，交谈中一般有权力控制双方交谈的方式、内容与容量等</a:t>
            </a:r>
            <a:endParaRPr lang="zh-CN" altLang="en-US" dirty="0"/>
          </a:p>
        </p:txBody>
      </p:sp>
      <p:sp>
        <p:nvSpPr>
          <p:cNvPr id="6" name="Rectangle 3"/>
          <p:cNvSpPr txBox="1">
            <a:spLocks noChangeArrowheads="1"/>
          </p:cNvSpPr>
          <p:nvPr/>
        </p:nvSpPr>
        <p:spPr bwMode="auto">
          <a:xfrm>
            <a:off x="1271464" y="4061766"/>
            <a:ext cx="7380312" cy="2132856"/>
          </a:xfrm>
          <a:prstGeom prst="rect">
            <a:avLst/>
          </a:prstGeom>
          <a:noFill/>
          <a:ln w="12700">
            <a:noFill/>
            <a:miter lim="800000"/>
          </a:ln>
        </p:spPr>
        <p:txBody>
          <a:bodyPr vert="horz" wrap="square" lIns="90000" tIns="45720" rIns="9000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eaLnBrk="1" hangingPunct="1"/>
            <a:r>
              <a:rPr lang="zh-CN" altLang="en-US" b="1" dirty="0"/>
              <a:t>非正式谈话式访谈（</a:t>
            </a:r>
            <a:r>
              <a:rPr lang="zh-CN" altLang="en-US" dirty="0">
                <a:latin typeface="楷体" panose="02010609060101010101" pitchFamily="49" charset="-122"/>
                <a:ea typeface="楷体" panose="02010609060101010101" pitchFamily="49" charset="-122"/>
              </a:rPr>
              <a:t>含无结构的叙事型</a:t>
            </a:r>
            <a:r>
              <a:rPr lang="zh-CN" altLang="en-US" b="1" dirty="0"/>
              <a:t>）</a:t>
            </a:r>
            <a:endParaRPr lang="zh-CN" altLang="en-US" b="1" dirty="0"/>
          </a:p>
          <a:p>
            <a:pPr lvl="1" eaLnBrk="1" hangingPunct="1"/>
            <a:r>
              <a:rPr lang="zh-CN" altLang="en-US" b="1" dirty="0"/>
              <a:t>访谈大纲指导方法</a:t>
            </a:r>
            <a:endParaRPr lang="zh-CN" altLang="en-US" dirty="0"/>
          </a:p>
          <a:p>
            <a:pPr lvl="1" eaLnBrk="1" hangingPunct="1"/>
            <a:r>
              <a:rPr lang="zh-CN" altLang="en-US" b="1" dirty="0"/>
              <a:t>标准化开放式访谈</a:t>
            </a:r>
            <a:endParaRPr lang="en-US" altLang="zh-CN" b="1" dirty="0"/>
          </a:p>
          <a:p>
            <a:pPr lvl="1" eaLnBrk="1" hangingPunct="1"/>
            <a:r>
              <a:rPr lang="en-US" altLang="zh-CN" dirty="0"/>
              <a:t>(</a:t>
            </a:r>
            <a:r>
              <a:rPr lang="zh-CN" altLang="en-US" dirty="0"/>
              <a:t>封闭式固定回应访谈</a:t>
            </a:r>
            <a:r>
              <a:rPr lang="en-US" altLang="zh-CN" dirty="0"/>
              <a:t>) </a:t>
            </a:r>
            <a:r>
              <a:rPr lang="zh-CN" altLang="en-US" dirty="0"/>
              <a:t>（</a:t>
            </a:r>
            <a:r>
              <a:rPr lang="en-US" altLang="zh-CN" dirty="0"/>
              <a:t>Patton,2002:342</a:t>
            </a:r>
            <a:r>
              <a:rPr lang="zh-CN" altLang="en-US" dirty="0"/>
              <a:t>）</a:t>
            </a:r>
            <a:endParaRPr lang="zh-CN" altLang="en-US" dirty="0"/>
          </a:p>
        </p:txBody>
      </p:sp>
      <p:sp>
        <p:nvSpPr>
          <p:cNvPr id="8" name="矩形 7"/>
          <p:cNvSpPr/>
          <p:nvPr/>
        </p:nvSpPr>
        <p:spPr>
          <a:xfrm>
            <a:off x="408126" y="4481863"/>
            <a:ext cx="1107996" cy="646331"/>
          </a:xfrm>
          <a:prstGeom prst="rect">
            <a:avLst/>
          </a:prstGeom>
        </p:spPr>
        <p:txBody>
          <a:bodyPr wrap="none">
            <a:spAutoFit/>
          </a:bodyPr>
          <a:lstStyle/>
          <a:p>
            <a:r>
              <a:rPr lang="zh-CN" altLang="en-US" sz="3600" dirty="0"/>
              <a:t>分类</a:t>
            </a:r>
            <a:endParaRPr lang="zh-CN" altLang="en-US" sz="3600" dirty="0"/>
          </a:p>
        </p:txBody>
      </p:sp>
      <p:sp>
        <p:nvSpPr>
          <p:cNvPr id="2" name="矩形 1"/>
          <p:cNvSpPr/>
          <p:nvPr/>
        </p:nvSpPr>
        <p:spPr>
          <a:xfrm>
            <a:off x="9009974" y="3974032"/>
            <a:ext cx="2939332" cy="2308324"/>
          </a:xfrm>
          <a:prstGeom prst="rect">
            <a:avLst/>
          </a:prstGeom>
        </p:spPr>
        <p:txBody>
          <a:bodyPr wrap="square">
            <a:spAutoFit/>
          </a:bodyPr>
          <a:lstStyle/>
          <a:p>
            <a:r>
              <a:rPr lang="zh-CN" altLang="en-US" sz="2400" dirty="0">
                <a:latin typeface="楷体" panose="02010609060101010101" pitchFamily="49" charset="-122"/>
                <a:ea typeface="楷体" panose="02010609060101010101" pitchFamily="49" charset="-122"/>
              </a:rPr>
              <a:t>一般地，</a:t>
            </a:r>
            <a:endParaRPr lang="en-US" altLang="zh-CN"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初期：非结构、开放</a:t>
            </a:r>
            <a:endParaRPr lang="en-US" altLang="zh-CN" sz="2400" dirty="0">
              <a:latin typeface="楷体" panose="02010609060101010101" pitchFamily="49" charset="-122"/>
              <a:ea typeface="楷体" panose="02010609060101010101" pitchFamily="49" charset="-122"/>
            </a:endParaRPr>
          </a:p>
          <a:p>
            <a:endParaRPr lang="en-US" altLang="zh-CN" sz="2400" dirty="0">
              <a:latin typeface="楷体" panose="02010609060101010101" pitchFamily="49" charset="-122"/>
              <a:ea typeface="楷体" panose="02010609060101010101" pitchFamily="49" charset="-122"/>
            </a:endParaRPr>
          </a:p>
          <a:p>
            <a:endParaRPr lang="en-US" altLang="zh-CN" sz="2400" dirty="0">
              <a:latin typeface="楷体" panose="02010609060101010101" pitchFamily="49" charset="-122"/>
              <a:ea typeface="楷体" panose="02010609060101010101" pitchFamily="49" charset="-122"/>
            </a:endParaRPr>
          </a:p>
          <a:p>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随着研究深入，</a:t>
            </a:r>
            <a:endParaRPr lang="en-US" altLang="zh-CN" sz="2400" dirty="0">
              <a:latin typeface="楷体" panose="02010609060101010101" pitchFamily="49" charset="-122"/>
              <a:ea typeface="楷体" panose="02010609060101010101" pitchFamily="49" charset="-122"/>
            </a:endParaRPr>
          </a:p>
          <a:p>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逐步半结构化</a:t>
            </a:r>
            <a:endParaRPr lang="zh-CN" altLang="en-US" sz="2400" dirty="0"/>
          </a:p>
        </p:txBody>
      </p:sp>
      <p:cxnSp>
        <p:nvCxnSpPr>
          <p:cNvPr id="7" name="直接箭头连接符 6"/>
          <p:cNvCxnSpPr/>
          <p:nvPr/>
        </p:nvCxnSpPr>
        <p:spPr>
          <a:xfrm>
            <a:off x="9341042" y="4767209"/>
            <a:ext cx="0" cy="9261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785794" y="734894"/>
            <a:ext cx="1460656" cy="584775"/>
          </a:xfrm>
          <a:prstGeom prst="rect">
            <a:avLst/>
          </a:prstGeom>
        </p:spPr>
        <p:txBody>
          <a:bodyPr wrap="none">
            <a:spAutoFit/>
          </a:bodyPr>
          <a:lstStyle/>
          <a:p>
            <a:r>
              <a:rPr lang="en-US" altLang="zh-CN" sz="3200" dirty="0"/>
              <a:t>3.</a:t>
            </a:r>
            <a:r>
              <a:rPr lang="zh-CN" altLang="en-US" sz="3200" dirty="0"/>
              <a:t> 访谈</a:t>
            </a: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71464" y="2996952"/>
            <a:ext cx="9548585" cy="3456384"/>
          </a:xfrm>
        </p:spPr>
        <p:txBody>
          <a:bodyPr rtlCol="0">
            <a:noAutofit/>
          </a:bodyPr>
          <a:lstStyle/>
          <a:p>
            <a:pPr>
              <a:lnSpc>
                <a:spcPct val="100000"/>
              </a:lnSpc>
              <a:buNone/>
              <a:defRPr/>
            </a:pPr>
            <a:r>
              <a:rPr lang="en-US" altLang="zh-CN" sz="2800" dirty="0"/>
              <a:t>          </a:t>
            </a:r>
            <a:r>
              <a:rPr lang="zh-CN" altLang="en-US" sz="2800" dirty="0">
                <a:latin typeface="楷体" panose="02010609060101010101" pitchFamily="49" charset="-122"/>
                <a:ea typeface="楷体" panose="02010609060101010101" pitchFamily="49" charset="-122"/>
              </a:rPr>
              <a:t>我们对人们进行访谈，是为了从他们那里获得一些无法直接观察到的东西</a:t>
            </a:r>
            <a:r>
              <a:rPr lang="en-US" altLang="zh-CN" sz="2800" dirty="0">
                <a:latin typeface="楷体" panose="02010609060101010101" pitchFamily="49" charset="-122"/>
                <a:ea typeface="楷体" panose="02010609060101010101" pitchFamily="49" charset="-122"/>
              </a:rPr>
              <a:t>……</a:t>
            </a:r>
            <a:r>
              <a:rPr lang="zh-CN" altLang="en-US" sz="2800" dirty="0">
                <a:latin typeface="楷体" panose="02010609060101010101" pitchFamily="49" charset="-122"/>
                <a:ea typeface="楷体" panose="02010609060101010101" pitchFamily="49" charset="-122"/>
              </a:rPr>
              <a:t>我们无法观察感觉、思想和意向，我们也无法观察出现在过去的行为，有一些情境禁止研究者到场，我们同样也无法观察。人们如何组织这个世界，以及如何为这个世界赋予意义，也是我们无法观察到的。我们必须向人们提出有关这些事情的问题。因此访谈可以帮助我们进入他人的观点。</a:t>
            </a:r>
            <a:endParaRPr lang="en-US" altLang="zh-CN" sz="2800" dirty="0">
              <a:latin typeface="楷体" panose="02010609060101010101" pitchFamily="49" charset="-122"/>
              <a:ea typeface="楷体" panose="02010609060101010101" pitchFamily="49" charset="-122"/>
            </a:endParaRPr>
          </a:p>
          <a:p>
            <a:pPr>
              <a:lnSpc>
                <a:spcPct val="100000"/>
              </a:lnSpc>
              <a:buNone/>
              <a:defRPr/>
            </a:pPr>
            <a:r>
              <a:rPr lang="zh-CN" altLang="en-US" sz="2800" dirty="0"/>
              <a:t>                                  （</a:t>
            </a:r>
            <a:r>
              <a:rPr lang="en-US" altLang="zh-CN" sz="2800" dirty="0"/>
              <a:t>Patton,1990:196;</a:t>
            </a:r>
            <a:r>
              <a:rPr lang="zh-CN" altLang="en-US" sz="2800" dirty="0"/>
              <a:t>转引自</a:t>
            </a:r>
            <a:r>
              <a:rPr lang="en-US" altLang="zh-CN" sz="2800" dirty="0"/>
              <a:t>Merriam:51</a:t>
            </a:r>
            <a:r>
              <a:rPr lang="zh-CN" altLang="en-US" sz="2800" dirty="0"/>
              <a:t>）</a:t>
            </a:r>
            <a:endParaRPr lang="zh-CN" altLang="en-US" sz="2800" dirty="0"/>
          </a:p>
        </p:txBody>
      </p:sp>
      <p:sp>
        <p:nvSpPr>
          <p:cNvPr id="4" name="矩形 3"/>
          <p:cNvSpPr/>
          <p:nvPr/>
        </p:nvSpPr>
        <p:spPr>
          <a:xfrm>
            <a:off x="479376" y="764704"/>
            <a:ext cx="3467616" cy="584775"/>
          </a:xfrm>
          <a:prstGeom prst="rect">
            <a:avLst/>
          </a:prstGeom>
        </p:spPr>
        <p:txBody>
          <a:bodyPr wrap="none">
            <a:spAutoFit/>
          </a:bodyPr>
          <a:lstStyle/>
          <a:p>
            <a:r>
              <a:rPr lang="zh-CN" altLang="en-US" sz="3200" dirty="0"/>
              <a:t>访谈的目的与意义</a:t>
            </a:r>
            <a:endParaRPr lang="zh-CN" altLang="en-US" sz="3200" dirty="0"/>
          </a:p>
        </p:txBody>
      </p:sp>
      <p:sp>
        <p:nvSpPr>
          <p:cNvPr id="6" name="Rectangle 3"/>
          <p:cNvSpPr txBox="1"/>
          <p:nvPr/>
        </p:nvSpPr>
        <p:spPr>
          <a:xfrm>
            <a:off x="1127448" y="1268760"/>
            <a:ext cx="9548585" cy="1828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2400" dirty="0">
                <a:latin typeface="宋体" panose="02010600030101010101" pitchFamily="2" charset="-122"/>
                <a:ea typeface="宋体" panose="02010600030101010101" pitchFamily="2" charset="-122"/>
              </a:rPr>
              <a:t>访谈的主要目的是获得某种特定的信息，试图发现</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存在于另外一个人头脑里的东西</a:t>
            </a:r>
            <a:r>
              <a:rPr lang="en-US" altLang="zh-CN" sz="2400" dirty="0">
                <a:latin typeface="宋体" panose="02010600030101010101" pitchFamily="2" charset="-122"/>
                <a:ea typeface="宋体" panose="02010600030101010101" pitchFamily="2" charset="-122"/>
              </a:rPr>
              <a:t>”。</a:t>
            </a:r>
            <a:endParaRPr lang="en-US" altLang="zh-CN" sz="2400" dirty="0">
              <a:latin typeface="宋体" panose="02010600030101010101" pitchFamily="2" charset="-122"/>
              <a:ea typeface="宋体" panose="02010600030101010101" pitchFamily="2" charset="-122"/>
            </a:endParaRPr>
          </a:p>
          <a:p>
            <a:pPr>
              <a:lnSpc>
                <a:spcPct val="100000"/>
              </a:lnSpc>
            </a:pPr>
            <a:r>
              <a:rPr lang="zh-CN" altLang="en-US" sz="2400" dirty="0">
                <a:latin typeface="宋体" panose="02010600030101010101" pitchFamily="2" charset="-122"/>
                <a:ea typeface="宋体" panose="02010600030101010101" pitchFamily="2" charset="-122"/>
              </a:rPr>
              <a:t>深度访谈的核心是，了解其他人的“鲜活”经历，理解他们对其经历生成的意义。</a:t>
            </a:r>
            <a:endParaRPr lang="zh-CN" altLang="en-US" sz="2400" dirty="0">
              <a:latin typeface="宋体" panose="02010600030101010101" pitchFamily="2" charset="-122"/>
              <a:ea typeface="宋体" panose="02010600030101010101" pitchFamily="2"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内容占位符 2"/>
          <p:cNvSpPr>
            <a:spLocks noGrp="1"/>
          </p:cNvSpPr>
          <p:nvPr>
            <p:ph idx="1"/>
          </p:nvPr>
        </p:nvSpPr>
        <p:spPr>
          <a:xfrm>
            <a:off x="1199456" y="1340768"/>
            <a:ext cx="9484760" cy="2449915"/>
          </a:xfrm>
        </p:spPr>
        <p:txBody>
          <a:bodyPr>
            <a:normAutofit fontScale="85000" lnSpcReduction="10000"/>
          </a:bodyPr>
          <a:lstStyle/>
          <a:p>
            <a:pPr lvl="1" eaLnBrk="1" hangingPunct="1">
              <a:lnSpc>
                <a:spcPct val="120000"/>
              </a:lnSpc>
              <a:defRPr/>
            </a:pPr>
            <a:r>
              <a:rPr lang="zh-CN" altLang="en-US" dirty="0"/>
              <a:t>列出在访谈中应该了解的主要问题和应该覆盖的内容范围，可能是数十个按照特定顺序排列的固定问题（结构化），或者是几个没有一定顺序的简略的主题领域甚至完全的叙事（非结构化），或是处于中间，由一系列要探索的问题和事项所指导（半结构化）</a:t>
            </a:r>
            <a:endParaRPr lang="en-US" altLang="zh-CN" dirty="0"/>
          </a:p>
          <a:p>
            <a:pPr marL="457200" lvl="1" indent="0">
              <a:lnSpc>
                <a:spcPct val="120000"/>
              </a:lnSpc>
              <a:buNone/>
              <a:defRPr/>
            </a:pPr>
            <a:r>
              <a:rPr lang="en-US" altLang="zh-CN" dirty="0">
                <a:solidFill>
                  <a:srgbClr val="FF0000"/>
                </a:solidFill>
              </a:rPr>
              <a:t>   </a:t>
            </a:r>
            <a:r>
              <a:rPr lang="en-US" altLang="zh-CN" dirty="0">
                <a:solidFill>
                  <a:srgbClr val="FF0000"/>
                </a:solidFill>
                <a:latin typeface="宋体" panose="02010600030101010101" pitchFamily="2" charset="-122"/>
                <a:ea typeface="宋体" panose="02010600030101010101" pitchFamily="2" charset="-122"/>
              </a:rPr>
              <a:t>☆</a:t>
            </a:r>
            <a:r>
              <a:rPr lang="zh-CN" altLang="en-US" b="1" dirty="0">
                <a:solidFill>
                  <a:srgbClr val="FF0000"/>
                </a:solidFill>
              </a:rPr>
              <a:t>问题：</a:t>
            </a:r>
            <a:r>
              <a:rPr lang="en-US" altLang="zh-CN" b="1" dirty="0">
                <a:solidFill>
                  <a:srgbClr val="FF0000"/>
                </a:solidFill>
              </a:rPr>
              <a:t> </a:t>
            </a:r>
            <a:r>
              <a:rPr lang="zh-CN" altLang="en-US" b="1" dirty="0">
                <a:solidFill>
                  <a:srgbClr val="FF0000"/>
                </a:solidFill>
              </a:rPr>
              <a:t>如何设计访谈提纲</a:t>
            </a:r>
            <a:r>
              <a:rPr lang="zh-CN" altLang="en-US" dirty="0">
                <a:solidFill>
                  <a:srgbClr val="FF0000"/>
                </a:solidFill>
              </a:rPr>
              <a:t>？</a:t>
            </a:r>
            <a:endParaRPr lang="zh-CN" altLang="en-US" dirty="0"/>
          </a:p>
        </p:txBody>
      </p:sp>
      <p:sp>
        <p:nvSpPr>
          <p:cNvPr id="2" name="矩形 1"/>
          <p:cNvSpPr>
            <a:spLocks noChangeArrowheads="1"/>
          </p:cNvSpPr>
          <p:nvPr/>
        </p:nvSpPr>
        <p:spPr bwMode="auto">
          <a:xfrm>
            <a:off x="1780582" y="3581401"/>
            <a:ext cx="9128589" cy="285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tx2"/>
              </a:buClr>
              <a:buSzPct val="50000"/>
              <a:buFont typeface="Wingdings 2" panose="05020102010507070707" pitchFamily="18" charset="2"/>
              <a:buChar char="ß"/>
              <a:defRPr sz="3200">
                <a:solidFill>
                  <a:schemeClr val="tx1"/>
                </a:solidFill>
                <a:latin typeface="Franklin Gothic Book" panose="020B0503020102020204" pitchFamily="34" charset="0"/>
                <a:ea typeface="黑体" panose="02010609060101010101" pitchFamily="49" charset="-122"/>
              </a:defRPr>
            </a:lvl1pPr>
            <a:lvl2pPr>
              <a:spcBef>
                <a:spcPct val="20000"/>
              </a:spcBef>
              <a:buClr>
                <a:schemeClr val="tx2"/>
              </a:buClr>
              <a:buSzPct val="50000"/>
              <a:buFont typeface="Wingdings 2" panose="05020102010507070707" pitchFamily="18" charset="2"/>
              <a:buChar char="Þ"/>
              <a:defRPr sz="2800">
                <a:solidFill>
                  <a:schemeClr val="tx1"/>
                </a:solidFill>
                <a:latin typeface="Franklin Gothic Book" panose="020B0503020102020204" pitchFamily="34" charset="0"/>
                <a:ea typeface="黑体" panose="02010609060101010101" pitchFamily="49" charset="-122"/>
              </a:defRPr>
            </a:lvl2pPr>
            <a:lvl3pPr>
              <a:spcBef>
                <a:spcPct val="20000"/>
              </a:spcBef>
              <a:buClr>
                <a:schemeClr val="tx2"/>
              </a:buClr>
              <a:buSzPct val="50000"/>
              <a:buFont typeface="Wingdings 2" panose="05020102010507070707" pitchFamily="18" charset="2"/>
              <a:buChar char=""/>
              <a:defRPr sz="2400">
                <a:solidFill>
                  <a:schemeClr val="tx1"/>
                </a:solidFill>
                <a:latin typeface="Franklin Gothic Book" panose="020B0503020102020204" pitchFamily="34" charset="0"/>
                <a:ea typeface="黑体" panose="02010609060101010101" pitchFamily="49" charset="-122"/>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9pPr>
          </a:lstStyle>
          <a:p>
            <a:pPr lvl="1" eaLnBrk="1" hangingPunct="1">
              <a:lnSpc>
                <a:spcPct val="120000"/>
              </a:lnSpc>
              <a:spcBef>
                <a:spcPct val="0"/>
              </a:spcBef>
              <a:buClrTx/>
              <a:buSzTx/>
              <a:buFontTx/>
              <a:buNone/>
            </a:pPr>
            <a:r>
              <a:rPr lang="zh-CN" altLang="en-US" sz="2400" dirty="0">
                <a:latin typeface="微软雅黑" panose="020B0503020204020204" charset="-122"/>
                <a:ea typeface="微软雅黑" panose="020B0503020204020204" charset="-122"/>
              </a:rPr>
              <a:t>* 根据研究问题、概念框架、问题的维度</a:t>
            </a:r>
            <a:endParaRPr lang="en-US" altLang="zh-CN" sz="2400" dirty="0">
              <a:latin typeface="微软雅黑" panose="020B0503020204020204" charset="-122"/>
              <a:ea typeface="微软雅黑" panose="020B0503020204020204" charset="-122"/>
            </a:endParaRPr>
          </a:p>
          <a:p>
            <a:pPr lvl="1" eaLnBrk="1" hangingPunct="1">
              <a:lnSpc>
                <a:spcPct val="120000"/>
              </a:lnSpc>
              <a:spcBef>
                <a:spcPct val="0"/>
              </a:spcBef>
              <a:buClrTx/>
              <a:buSzTx/>
              <a:buFontTx/>
              <a:buNone/>
            </a:pPr>
            <a:r>
              <a:rPr lang="zh-CN" altLang="en-US" sz="2400" dirty="0">
                <a:latin typeface="微软雅黑" panose="020B0503020204020204" charset="-122"/>
                <a:ea typeface="微软雅黑" panose="020B0503020204020204" charset="-122"/>
              </a:rPr>
              <a:t>* 开放性的问题</a:t>
            </a:r>
            <a:endParaRPr lang="en-US" altLang="zh-CN" sz="2400" dirty="0">
              <a:latin typeface="微软雅黑" panose="020B0503020204020204" charset="-122"/>
              <a:ea typeface="微软雅黑" panose="020B0503020204020204" charset="-122"/>
            </a:endParaRPr>
          </a:p>
          <a:p>
            <a:pPr lvl="1" eaLnBrk="1" hangingPunct="1">
              <a:lnSpc>
                <a:spcPct val="120000"/>
              </a:lnSpc>
              <a:spcBef>
                <a:spcPct val="0"/>
              </a:spcBef>
              <a:buClrTx/>
              <a:buSzTx/>
              <a:buFontTx/>
              <a:buNone/>
            </a:pPr>
            <a:r>
              <a:rPr lang="zh-CN" altLang="en-US" sz="2400" dirty="0">
                <a:latin typeface="微软雅黑" panose="020B0503020204020204" charset="-122"/>
                <a:ea typeface="微软雅黑" panose="020B0503020204020204" charset="-122"/>
              </a:rPr>
              <a:t>* 不预设答案，多方考虑</a:t>
            </a:r>
            <a:endParaRPr lang="zh-CN" altLang="en-US" sz="2400" dirty="0">
              <a:latin typeface="微软雅黑" panose="020B0503020204020204" charset="-122"/>
              <a:ea typeface="微软雅黑" panose="020B0503020204020204" charset="-122"/>
            </a:endParaRPr>
          </a:p>
          <a:p>
            <a:pPr lvl="2" eaLnBrk="1" hangingPunct="1">
              <a:lnSpc>
                <a:spcPct val="120000"/>
              </a:lnSpc>
              <a:spcBef>
                <a:spcPct val="0"/>
              </a:spcBef>
              <a:buClrTx/>
              <a:buSzTx/>
              <a:buFontTx/>
              <a:buNone/>
            </a:pPr>
            <a:r>
              <a:rPr lang="zh-CN" altLang="en-US" sz="2000" dirty="0">
                <a:latin typeface="楷体" panose="02010609060101010101" pitchFamily="49" charset="-122"/>
                <a:ea typeface="楷体" panose="02010609060101010101" pitchFamily="49" charset="-122"/>
              </a:rPr>
              <a:t>例：对一位在美国生活十年的回国博士的文化适应的访谈：“你回国以后有什么不适应的地方吗？”并预设了很多追问的问题如住房、工资、交通、空气、孩子上学、人际关系。结果访谈时被访者对第一个开放型问题爽快地回答：“我回国以后很适应，没有任何不适应的地方。”</a:t>
            </a:r>
            <a:endParaRPr lang="zh-CN" altLang="en-US" sz="2000" dirty="0">
              <a:latin typeface="楷体" panose="02010609060101010101" pitchFamily="49" charset="-122"/>
              <a:ea typeface="楷体" panose="02010609060101010101" pitchFamily="49" charset="-122"/>
            </a:endParaRPr>
          </a:p>
        </p:txBody>
      </p:sp>
      <p:sp>
        <p:nvSpPr>
          <p:cNvPr id="3" name="矩形 2"/>
          <p:cNvSpPr/>
          <p:nvPr/>
        </p:nvSpPr>
        <p:spPr>
          <a:xfrm>
            <a:off x="623392" y="789558"/>
            <a:ext cx="2698175" cy="558038"/>
          </a:xfrm>
          <a:prstGeom prst="rect">
            <a:avLst/>
          </a:prstGeom>
        </p:spPr>
        <p:txBody>
          <a:bodyPr wrap="none">
            <a:spAutoFit/>
          </a:bodyPr>
          <a:lstStyle/>
          <a:p>
            <a:pPr marL="0" indent="0">
              <a:lnSpc>
                <a:spcPct val="120000"/>
              </a:lnSpc>
              <a:buNone/>
              <a:defRPr/>
            </a:pPr>
            <a:r>
              <a:rPr lang="zh-CN" altLang="en-US" sz="2800" dirty="0"/>
              <a:t>访谈提纲的设计</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内容占位符 2"/>
          <p:cNvSpPr>
            <a:spLocks noGrp="1"/>
          </p:cNvSpPr>
          <p:nvPr>
            <p:ph idx="1"/>
          </p:nvPr>
        </p:nvSpPr>
        <p:spPr>
          <a:xfrm>
            <a:off x="695400" y="836712"/>
            <a:ext cx="10801200" cy="5760640"/>
          </a:xfrm>
        </p:spPr>
        <p:txBody>
          <a:bodyPr/>
          <a:lstStyle/>
          <a:p>
            <a:pPr marL="0" indent="0" eaLnBrk="1" hangingPunct="1">
              <a:lnSpc>
                <a:spcPct val="110000"/>
              </a:lnSpc>
              <a:buNone/>
            </a:pPr>
            <a:r>
              <a:rPr lang="zh-CN" altLang="en-US" sz="2800" b="1" dirty="0"/>
              <a:t>问好的问题</a:t>
            </a:r>
            <a:endParaRPr lang="zh-CN" altLang="en-US" sz="2800" dirty="0"/>
          </a:p>
          <a:p>
            <a:pPr lvl="1" eaLnBrk="1" hangingPunct="1">
              <a:lnSpc>
                <a:spcPct val="110000"/>
              </a:lnSpc>
            </a:pPr>
            <a:r>
              <a:rPr lang="zh-CN" altLang="en-US" sz="2400" dirty="0"/>
              <a:t>真诚地寻问开放式问题。</a:t>
            </a:r>
            <a:endParaRPr lang="en-US" altLang="zh-CN" sz="2400" dirty="0"/>
          </a:p>
          <a:p>
            <a:pPr lvl="1" eaLnBrk="1" hangingPunct="1">
              <a:lnSpc>
                <a:spcPct val="110000"/>
              </a:lnSpc>
            </a:pPr>
            <a:r>
              <a:rPr lang="zh-CN" altLang="en-US" sz="2400" dirty="0"/>
              <a:t>避免二分法（非此即彼）的提问（</a:t>
            </a:r>
            <a:r>
              <a:rPr lang="en-US" altLang="zh-CN" sz="2400" dirty="0"/>
              <a:t>dichotomous question</a:t>
            </a:r>
            <a:r>
              <a:rPr lang="zh-CN" altLang="en-US" sz="2400" dirty="0"/>
              <a:t>）。</a:t>
            </a:r>
            <a:endParaRPr lang="en-US" altLang="zh-CN" sz="2400" dirty="0"/>
          </a:p>
          <a:p>
            <a:pPr lvl="1" eaLnBrk="1" hangingPunct="1">
              <a:lnSpc>
                <a:spcPct val="110000"/>
              </a:lnSpc>
            </a:pPr>
            <a:r>
              <a:rPr lang="zh-CN" altLang="en-US" sz="2400" dirty="0"/>
              <a:t>问题单一。如</a:t>
            </a:r>
            <a:r>
              <a:rPr lang="en-US" altLang="zh-CN" sz="2400" dirty="0"/>
              <a:t>“</a:t>
            </a:r>
            <a:r>
              <a:rPr lang="zh-CN" altLang="en-US" sz="2400" dirty="0">
                <a:latin typeface="楷体" panose="02010609060101010101" pitchFamily="49" charset="-122"/>
                <a:ea typeface="楷体" panose="02010609060101010101" pitchFamily="49" charset="-122"/>
              </a:rPr>
              <a:t>你对课堂和老师有感受</a:t>
            </a:r>
            <a:r>
              <a:rPr lang="zh-CN" altLang="en-US" sz="2400" dirty="0"/>
              <a:t>？</a:t>
            </a:r>
            <a:r>
              <a:rPr lang="en-US" altLang="zh-CN" sz="2400" dirty="0"/>
              <a:t>”</a:t>
            </a:r>
            <a:endParaRPr lang="en-US" altLang="zh-CN" sz="2400" dirty="0"/>
          </a:p>
          <a:p>
            <a:pPr lvl="1" eaLnBrk="1" hangingPunct="1">
              <a:lnSpc>
                <a:spcPct val="110000"/>
              </a:lnSpc>
            </a:pPr>
            <a:r>
              <a:rPr lang="zh-CN" altLang="en-US" sz="2400" dirty="0"/>
              <a:t>避免引导性问题。“</a:t>
            </a:r>
            <a:r>
              <a:rPr lang="zh-CN" altLang="en-US" sz="2400" dirty="0">
                <a:latin typeface="楷体" panose="02010609060101010101" pitchFamily="49" charset="-122"/>
                <a:ea typeface="楷体" panose="02010609060101010101" pitchFamily="49" charset="-122"/>
              </a:rPr>
              <a:t>你父母强迫你学习，是这样的吗？</a:t>
            </a:r>
            <a:r>
              <a:rPr lang="zh-CN" altLang="en-US" sz="2400" dirty="0"/>
              <a:t>”</a:t>
            </a:r>
            <a:endParaRPr lang="en-US" altLang="zh-CN" sz="2400" dirty="0"/>
          </a:p>
          <a:p>
            <a:pPr lvl="1" eaLnBrk="1" hangingPunct="1">
              <a:lnSpc>
                <a:spcPct val="110000"/>
              </a:lnSpc>
            </a:pPr>
            <a:r>
              <a:rPr lang="zh-CN" altLang="en-US" sz="2400" dirty="0">
                <a:latin typeface="宋体" panose="02010600030101010101" pitchFamily="2" charset="-122"/>
              </a:rPr>
              <a:t>问题清晰</a:t>
            </a:r>
            <a:r>
              <a:rPr lang="zh-CN" altLang="en-US" sz="2400" dirty="0">
                <a:latin typeface="楷体" panose="02010609060101010101" pitchFamily="49" charset="-122"/>
                <a:ea typeface="楷体" panose="02010609060101010101" pitchFamily="49" charset="-122"/>
              </a:rPr>
              <a:t>。 “交朋友对你的个人成长和自我认同有什么影响？” “交朋友在你的生活中有什么作用？朋友对你来说意味着什么？”</a:t>
            </a:r>
            <a:endParaRPr lang="en-US" altLang="zh-CN" sz="2400" dirty="0">
              <a:latin typeface="楷体" panose="02010609060101010101" pitchFamily="49" charset="-122"/>
              <a:ea typeface="楷体" panose="02010609060101010101" pitchFamily="49" charset="-122"/>
            </a:endParaRPr>
          </a:p>
          <a:p>
            <a:pPr lvl="1" eaLnBrk="1" hangingPunct="1">
              <a:lnSpc>
                <a:spcPct val="110000"/>
              </a:lnSpc>
            </a:pPr>
            <a:r>
              <a:rPr lang="zh-CN" altLang="en-US" sz="2400" dirty="0">
                <a:latin typeface="宋体" panose="02010600030101010101" pitchFamily="2" charset="-122"/>
              </a:rPr>
              <a:t>问题具体。 </a:t>
            </a:r>
            <a:r>
              <a:rPr lang="zh-CN" altLang="en-US" sz="2400" dirty="0">
                <a:latin typeface="楷体" panose="02010609060101010101" pitchFamily="49" charset="-122"/>
                <a:ea typeface="楷体" panose="02010609060101010101" pitchFamily="49" charset="-122"/>
              </a:rPr>
              <a:t>“你在与外国人交往过程中感觉如何？”“我感觉不错。” “你们在一起都干些什么？”</a:t>
            </a:r>
            <a:endParaRPr lang="en-US" altLang="zh-CN" sz="2400" dirty="0">
              <a:latin typeface="楷体" panose="02010609060101010101" pitchFamily="49" charset="-122"/>
              <a:ea typeface="楷体" panose="02010609060101010101" pitchFamily="49" charset="-122"/>
            </a:endParaRPr>
          </a:p>
          <a:p>
            <a:pPr lvl="1" eaLnBrk="1" hangingPunct="1">
              <a:lnSpc>
                <a:spcPct val="110000"/>
              </a:lnSpc>
            </a:pPr>
            <a:r>
              <a:rPr lang="zh-CN" altLang="en-US" sz="2400" dirty="0"/>
              <a:t>问题不能有歧义，对于核心概念要有共识。</a:t>
            </a:r>
            <a:r>
              <a:rPr lang="zh-CN" altLang="en-US" sz="2400" dirty="0">
                <a:latin typeface="楷体" panose="02010609060101010101" pitchFamily="49" charset="-122"/>
                <a:ea typeface="楷体" panose="02010609060101010101" pitchFamily="49" charset="-122"/>
              </a:rPr>
              <a:t>如就业中的性别歧视</a:t>
            </a:r>
            <a:endParaRPr lang="en-US" altLang="zh-CN" sz="2400" dirty="0">
              <a:latin typeface="楷体" panose="02010609060101010101" pitchFamily="49" charset="-122"/>
              <a:ea typeface="楷体" panose="02010609060101010101" pitchFamily="49" charset="-122"/>
            </a:endParaRPr>
          </a:p>
          <a:p>
            <a:pPr lvl="1" eaLnBrk="1" hangingPunct="1">
              <a:lnSpc>
                <a:spcPct val="110000"/>
              </a:lnSpc>
            </a:pPr>
            <a:r>
              <a:rPr lang="zh-CN" altLang="en-US" sz="2400" dirty="0">
                <a:latin typeface="宋体" panose="02010600030101010101" pitchFamily="2" charset="-122"/>
              </a:rPr>
              <a:t>迂回方式获得真实信息。</a:t>
            </a:r>
            <a:r>
              <a:rPr lang="zh-CN" altLang="en-US" sz="2400" dirty="0">
                <a:latin typeface="楷体" panose="02010609060101010101" pitchFamily="49" charset="-122"/>
                <a:ea typeface="楷体" panose="02010609060101010101" pitchFamily="49" charset="-122"/>
              </a:rPr>
              <a:t>计划生育问题调查：</a:t>
            </a:r>
            <a:r>
              <a:rPr lang="zh-CN" altLang="en-US" sz="2400" dirty="0">
                <a:latin typeface="宋体" panose="02010600030101010101" pitchFamily="2" charset="-122"/>
              </a:rPr>
              <a:t>“</a:t>
            </a:r>
            <a:r>
              <a:rPr lang="zh-CN" altLang="en-US" sz="2400" dirty="0">
                <a:latin typeface="楷体" panose="02010609060101010101" pitchFamily="49" charset="-122"/>
                <a:ea typeface="楷体" panose="02010609060101010101" pitchFamily="49" charset="-122"/>
              </a:rPr>
              <a:t>您有几个孩子？</a:t>
            </a:r>
            <a:r>
              <a:rPr lang="zh-CN" altLang="en-US" sz="2400" dirty="0">
                <a:latin typeface="宋体" panose="02010600030101010101" pitchFamily="2" charset="-122"/>
              </a:rPr>
              <a:t>”</a:t>
            </a:r>
            <a:endParaRPr lang="en-US" altLang="zh-CN" sz="2400" dirty="0">
              <a:latin typeface="宋体" panose="02010600030101010101" pitchFamily="2" charset="-122"/>
            </a:endParaRPr>
          </a:p>
          <a:p>
            <a:pPr lvl="1" eaLnBrk="1" hangingPunct="1">
              <a:lnSpc>
                <a:spcPct val="110000"/>
              </a:lnSpc>
            </a:pPr>
            <a:r>
              <a:rPr lang="zh-CN" altLang="en-US" sz="2400" dirty="0">
                <a:latin typeface="宋体" panose="02010600030101010101" pitchFamily="2" charset="-122"/>
              </a:rPr>
              <a:t>把握好访谈内容的度，收放适当　　 </a:t>
            </a:r>
            <a:endParaRPr lang="en-US" altLang="zh-CN" sz="2400" dirty="0"/>
          </a:p>
          <a:p>
            <a:pPr lvl="1" eaLnBrk="1" hangingPunct="1">
              <a:lnSpc>
                <a:spcPct val="110000"/>
              </a:lnSpc>
            </a:pPr>
            <a:endParaRPr lang="zh-CN"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内容占位符 2"/>
          <p:cNvSpPr>
            <a:spLocks noGrp="1"/>
          </p:cNvSpPr>
          <p:nvPr>
            <p:ph idx="1"/>
          </p:nvPr>
        </p:nvSpPr>
        <p:spPr>
          <a:xfrm>
            <a:off x="1199456" y="1412776"/>
            <a:ext cx="9546405" cy="4104456"/>
          </a:xfrm>
        </p:spPr>
        <p:txBody>
          <a:bodyPr/>
          <a:lstStyle/>
          <a:p>
            <a:pPr>
              <a:lnSpc>
                <a:spcPct val="150000"/>
              </a:lnSpc>
              <a:buFont typeface="Wingdings 2" panose="05020102010507070707" pitchFamily="18" charset="2"/>
              <a:buNone/>
            </a:pPr>
            <a:r>
              <a:rPr lang="zh-CN" altLang="en-US" dirty="0">
                <a:solidFill>
                  <a:srgbClr val="C00000"/>
                </a:solidFill>
              </a:rPr>
              <a:t>强烈建议</a:t>
            </a:r>
            <a:r>
              <a:rPr lang="zh-CN" altLang="en-US" dirty="0"/>
              <a:t>：</a:t>
            </a:r>
            <a:endParaRPr lang="en-US" altLang="zh-CN" dirty="0"/>
          </a:p>
          <a:p>
            <a:pPr lvl="1">
              <a:lnSpc>
                <a:spcPct val="150000"/>
              </a:lnSpc>
              <a:buFont typeface="Wingdings 2" panose="05020102010507070707" pitchFamily="18" charset="2"/>
              <a:buNone/>
            </a:pPr>
            <a:r>
              <a:rPr lang="en-US" altLang="zh-CN" dirty="0"/>
              <a:t>       </a:t>
            </a:r>
            <a:r>
              <a:rPr lang="zh-CN" altLang="en-US" dirty="0"/>
              <a:t>在进行一个访谈前对所有的问题</a:t>
            </a:r>
            <a:r>
              <a:rPr lang="zh-CN" altLang="en-US" dirty="0">
                <a:solidFill>
                  <a:srgbClr val="C00000"/>
                </a:solidFill>
              </a:rPr>
              <a:t>冷静地审视一遍</a:t>
            </a:r>
            <a:r>
              <a:rPr lang="zh-CN" altLang="en-US" dirty="0"/>
              <a:t>，以剔除一些不好 的问题。可以</a:t>
            </a:r>
            <a:r>
              <a:rPr lang="zh-CN" altLang="en-US" dirty="0">
                <a:solidFill>
                  <a:srgbClr val="C00000"/>
                </a:solidFill>
              </a:rPr>
              <a:t>试着问自己</a:t>
            </a:r>
            <a:r>
              <a:rPr lang="zh-CN" altLang="en-US" dirty="0"/>
              <a:t>，并且尽量用最短的话语回答，同时也要关注自己在回答任何问题时所感受到的不舒服的地方。这样审视之后，最好进行一些</a:t>
            </a:r>
            <a:r>
              <a:rPr lang="zh-CN" altLang="en-US" dirty="0">
                <a:solidFill>
                  <a:srgbClr val="C00000"/>
                </a:solidFill>
              </a:rPr>
              <a:t>预访谈</a:t>
            </a:r>
            <a:r>
              <a:rPr lang="zh-CN" altLang="en-US" dirty="0"/>
              <a:t>，以调整提纲，确保自己问的是好问题。</a:t>
            </a:r>
            <a:endParaRPr lang="zh-CN"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23392" y="1002432"/>
            <a:ext cx="3034680" cy="914400"/>
          </a:xfrm>
        </p:spPr>
        <p:txBody>
          <a:bodyPr/>
          <a:lstStyle/>
          <a:p>
            <a:pPr eaLnBrk="1" hangingPunct="1"/>
            <a:r>
              <a:rPr lang="zh-CN" altLang="en-US" dirty="0"/>
              <a:t>访谈记录</a:t>
            </a:r>
            <a:endParaRPr lang="zh-CN" altLang="en-US" dirty="0"/>
          </a:p>
        </p:txBody>
      </p:sp>
      <p:sp>
        <p:nvSpPr>
          <p:cNvPr id="66563" name="Rectangle 3"/>
          <p:cNvSpPr>
            <a:spLocks noGrp="1" noChangeArrowheads="1"/>
          </p:cNvSpPr>
          <p:nvPr>
            <p:ph idx="1"/>
          </p:nvPr>
        </p:nvSpPr>
        <p:spPr>
          <a:xfrm>
            <a:off x="1600200" y="1916832"/>
            <a:ext cx="8610600" cy="4229844"/>
          </a:xfrm>
        </p:spPr>
        <p:txBody>
          <a:bodyPr/>
          <a:lstStyle/>
          <a:p>
            <a:pPr eaLnBrk="1" hangingPunct="1">
              <a:lnSpc>
                <a:spcPct val="90000"/>
              </a:lnSpc>
              <a:buFontTx/>
              <a:buNone/>
            </a:pPr>
            <a:r>
              <a:rPr lang="en-US" altLang="zh-CN" dirty="0">
                <a:latin typeface="+mn-ea"/>
              </a:rPr>
              <a:t>4</a:t>
            </a:r>
            <a:r>
              <a:rPr lang="zh-CN" altLang="en-US" dirty="0">
                <a:latin typeface="+mn-ea"/>
              </a:rPr>
              <a:t>种记录</a:t>
            </a:r>
            <a:endParaRPr lang="zh-CN" altLang="en-US" dirty="0">
              <a:latin typeface="+mn-ea"/>
            </a:endParaRPr>
          </a:p>
          <a:p>
            <a:pPr lvl="1" eaLnBrk="1" hangingPunct="1">
              <a:lnSpc>
                <a:spcPct val="90000"/>
              </a:lnSpc>
            </a:pPr>
            <a:r>
              <a:rPr lang="zh-CN" altLang="en-US" dirty="0">
                <a:latin typeface="+mn-ea"/>
              </a:rPr>
              <a:t>内容型记录：受访者的谈话内容</a:t>
            </a:r>
            <a:endParaRPr lang="zh-CN" altLang="en-US" dirty="0">
              <a:latin typeface="+mn-ea"/>
            </a:endParaRPr>
          </a:p>
          <a:p>
            <a:pPr lvl="1" eaLnBrk="1" hangingPunct="1">
              <a:lnSpc>
                <a:spcPct val="90000"/>
              </a:lnSpc>
            </a:pPr>
            <a:r>
              <a:rPr lang="zh-CN" altLang="en-US" dirty="0">
                <a:latin typeface="+mn-ea"/>
              </a:rPr>
              <a:t>观察型记录：访谈者看到的东西，如访谈的场地、环境，受访者的衣着、表情。</a:t>
            </a:r>
            <a:endParaRPr lang="zh-CN" altLang="en-US" dirty="0">
              <a:latin typeface="+mn-ea"/>
            </a:endParaRPr>
          </a:p>
          <a:p>
            <a:pPr lvl="1" eaLnBrk="1" hangingPunct="1">
              <a:lnSpc>
                <a:spcPct val="90000"/>
              </a:lnSpc>
            </a:pPr>
            <a:r>
              <a:rPr lang="zh-CN" altLang="en-US" dirty="0">
                <a:latin typeface="+mn-ea"/>
              </a:rPr>
              <a:t>方法型记录：访谈者自己使用的方法以及这些方法对受访者、访谈过程和结果所产生的影响</a:t>
            </a:r>
            <a:endParaRPr lang="zh-CN" altLang="en-US" dirty="0">
              <a:latin typeface="+mn-ea"/>
            </a:endParaRPr>
          </a:p>
          <a:p>
            <a:pPr lvl="1" eaLnBrk="1" hangingPunct="1">
              <a:lnSpc>
                <a:spcPct val="90000"/>
              </a:lnSpc>
            </a:pPr>
            <a:r>
              <a:rPr lang="zh-CN" altLang="en-US" dirty="0">
                <a:latin typeface="+mn-ea"/>
              </a:rPr>
              <a:t>内省型记录：访谈者个人因素对访谈的影响，如性别、职业、年龄、职业、衣着、言谈举止、态度；访谈者当时的思想、情感、认识等。</a:t>
            </a:r>
            <a:endParaRPr lang="zh-CN" altLang="en-US" dirty="0">
              <a:latin typeface="+mn-ea"/>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内容占位符 2"/>
          <p:cNvSpPr>
            <a:spLocks noGrp="1"/>
          </p:cNvSpPr>
          <p:nvPr>
            <p:ph idx="1"/>
          </p:nvPr>
        </p:nvSpPr>
        <p:spPr>
          <a:xfrm>
            <a:off x="1199456" y="1196752"/>
            <a:ext cx="9474397" cy="4680520"/>
          </a:xfrm>
        </p:spPr>
        <p:txBody>
          <a:bodyPr/>
          <a:lstStyle/>
          <a:p>
            <a:r>
              <a:rPr lang="zh-CN" altLang="en-US" dirty="0"/>
              <a:t>访谈记录中应注意的问题</a:t>
            </a:r>
            <a:endParaRPr lang="en-US" altLang="zh-CN" dirty="0"/>
          </a:p>
          <a:p>
            <a:pPr lvl="1" eaLnBrk="1" hangingPunct="1">
              <a:lnSpc>
                <a:spcPct val="90000"/>
              </a:lnSpc>
            </a:pPr>
            <a:r>
              <a:rPr lang="zh-CN" altLang="en-US" dirty="0"/>
              <a:t>记下所有的事情，原则上是越详细越好</a:t>
            </a:r>
            <a:endParaRPr lang="zh-CN" altLang="en-US" dirty="0"/>
          </a:p>
          <a:p>
            <a:pPr lvl="1" eaLnBrk="1" hangingPunct="1">
              <a:lnSpc>
                <a:spcPct val="90000"/>
              </a:lnSpc>
            </a:pPr>
            <a:r>
              <a:rPr lang="zh-CN" altLang="en-US" dirty="0"/>
              <a:t>记下被访者自己的语言，</a:t>
            </a:r>
            <a:r>
              <a:rPr lang="zh-CN" altLang="en-US" dirty="0">
                <a:solidFill>
                  <a:srgbClr val="C00000"/>
                </a:solidFill>
              </a:rPr>
              <a:t>忌用访谈者的语言“概括”访谈内容</a:t>
            </a:r>
            <a:endParaRPr lang="en-US" altLang="zh-CN" dirty="0">
              <a:solidFill>
                <a:srgbClr val="C00000"/>
              </a:solidFill>
            </a:endParaRPr>
          </a:p>
          <a:p>
            <a:pPr lvl="1" eaLnBrk="1" hangingPunct="1">
              <a:lnSpc>
                <a:spcPct val="90000"/>
              </a:lnSpc>
            </a:pPr>
            <a:r>
              <a:rPr lang="zh-CN" altLang="en-US" dirty="0"/>
              <a:t>一些非语言信息如沉默、大笑、咳嗽、叹气、停顿等，以被访者的动作、表情、衣着，周围的环境，也要注意记录</a:t>
            </a:r>
            <a:endParaRPr lang="zh-CN" altLang="en-US" dirty="0"/>
          </a:p>
          <a:p>
            <a:pPr lvl="1"/>
            <a:r>
              <a:rPr lang="zh-CN" altLang="en-US" dirty="0"/>
              <a:t>格式上清晰注明访谈对象、时间、地点等，分清</a:t>
            </a:r>
            <a:r>
              <a:rPr lang="en-US" altLang="zh-CN" dirty="0"/>
              <a:t>“</a:t>
            </a:r>
            <a:r>
              <a:rPr lang="zh-CN" altLang="en-US" dirty="0"/>
              <a:t>访谈者</a:t>
            </a:r>
            <a:r>
              <a:rPr lang="en-US" altLang="zh-CN" dirty="0"/>
              <a:t>”</a:t>
            </a:r>
            <a:r>
              <a:rPr lang="zh-CN" altLang="en-US" dirty="0"/>
              <a:t>与</a:t>
            </a:r>
            <a:r>
              <a:rPr lang="en-US" altLang="zh-CN" dirty="0"/>
              <a:t>“</a:t>
            </a:r>
            <a:r>
              <a:rPr lang="zh-CN" altLang="en-US" dirty="0"/>
              <a:t>被访者</a:t>
            </a:r>
            <a:r>
              <a:rPr lang="en-US" altLang="zh-CN" dirty="0"/>
              <a:t>”。</a:t>
            </a:r>
            <a:r>
              <a:rPr lang="zh-CN" altLang="en-US" dirty="0"/>
              <a:t>另外被访者个人的相关信息，如果以小问卷形式，一定一并附后。</a:t>
            </a:r>
            <a:endParaRPr lang="zh-CN"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46607" y="1556792"/>
            <a:ext cx="8784404" cy="4813185"/>
          </a:xfrm>
        </p:spPr>
        <p:txBody>
          <a:bodyPr>
            <a:normAutofit fontScale="92500" lnSpcReduction="20000"/>
          </a:bodyPr>
          <a:lstStyle/>
          <a:p>
            <a:pPr lvl="1">
              <a:lnSpc>
                <a:spcPct val="150000"/>
              </a:lnSpc>
            </a:pPr>
            <a:r>
              <a:rPr lang="zh-CN" altLang="en-US" dirty="0"/>
              <a:t>质性资料的量化分析</a:t>
            </a:r>
            <a:endParaRPr lang="en-US" altLang="zh-CN" dirty="0"/>
          </a:p>
          <a:p>
            <a:pPr lvl="2">
              <a:lnSpc>
                <a:spcPct val="150000"/>
              </a:lnSpc>
            </a:pPr>
            <a:r>
              <a:rPr lang="zh-CN" altLang="en-US" dirty="0"/>
              <a:t>内容分析</a:t>
            </a:r>
            <a:endParaRPr lang="en-US" altLang="zh-CN" dirty="0"/>
          </a:p>
          <a:p>
            <a:pPr lvl="1">
              <a:lnSpc>
                <a:spcPct val="150000"/>
              </a:lnSpc>
            </a:pPr>
            <a:r>
              <a:rPr lang="zh-CN" altLang="en-US" sz="2800" dirty="0"/>
              <a:t>质性资料的质性分析</a:t>
            </a:r>
            <a:endParaRPr lang="en-US" altLang="zh-CN" sz="2800" dirty="0"/>
          </a:p>
          <a:p>
            <a:pPr marL="457200" lvl="1" indent="0">
              <a:lnSpc>
                <a:spcPct val="150000"/>
              </a:lnSpc>
              <a:buNone/>
            </a:pPr>
            <a:r>
              <a:rPr lang="en-US" altLang="zh-CN" dirty="0"/>
              <a:t>   </a:t>
            </a:r>
            <a:r>
              <a:rPr lang="zh-CN" altLang="en-US" dirty="0"/>
              <a:t>（不同类型的质性研究，要求与风格各不相同）</a:t>
            </a:r>
            <a:endParaRPr lang="en-US" altLang="zh-CN" sz="2800" dirty="0"/>
          </a:p>
          <a:p>
            <a:pPr lvl="2">
              <a:lnSpc>
                <a:spcPct val="150000"/>
              </a:lnSpc>
            </a:pPr>
            <a:r>
              <a:rPr lang="zh-CN" altLang="en-US" dirty="0"/>
              <a:t>人种志研究：探究一群人的共享文化</a:t>
            </a:r>
            <a:endParaRPr lang="en-US" altLang="zh-CN" dirty="0"/>
          </a:p>
          <a:p>
            <a:pPr lvl="2">
              <a:lnSpc>
                <a:spcPct val="150000"/>
              </a:lnSpc>
            </a:pPr>
            <a:r>
              <a:rPr lang="zh-CN" altLang="en-US" dirty="0"/>
              <a:t>叙事研究研究：探究个体的经历故事以便描述人们的生活</a:t>
            </a:r>
            <a:endParaRPr lang="en-US" altLang="zh-CN" dirty="0"/>
          </a:p>
          <a:p>
            <a:pPr lvl="2">
              <a:lnSpc>
                <a:spcPct val="150000"/>
              </a:lnSpc>
            </a:pPr>
            <a:r>
              <a:rPr lang="zh-CN" altLang="en-US" dirty="0"/>
              <a:t>现象学研究：探究共享的某个概念或现象的意义，希望通过描述和分析来还原事物和现象的意义</a:t>
            </a:r>
            <a:endParaRPr lang="en-US" altLang="zh-CN" dirty="0"/>
          </a:p>
          <a:p>
            <a:pPr lvl="2">
              <a:lnSpc>
                <a:spcPct val="150000"/>
              </a:lnSpc>
            </a:pPr>
            <a:r>
              <a:rPr lang="zh-CN" altLang="en-US" b="1" dirty="0"/>
              <a:t>扎根理论设计：探究个体的共同经历以便形成一种理论</a:t>
            </a:r>
            <a:endParaRPr lang="en-US" altLang="zh-CN" b="1" dirty="0"/>
          </a:p>
          <a:p>
            <a:pPr lvl="1">
              <a:lnSpc>
                <a:spcPct val="150000"/>
              </a:lnSpc>
            </a:pPr>
            <a:endParaRPr lang="zh-CN" altLang="en-US" dirty="0"/>
          </a:p>
        </p:txBody>
      </p:sp>
      <p:sp>
        <p:nvSpPr>
          <p:cNvPr id="4" name="矩形 3"/>
          <p:cNvSpPr/>
          <p:nvPr/>
        </p:nvSpPr>
        <p:spPr>
          <a:xfrm>
            <a:off x="911424" y="972017"/>
            <a:ext cx="6120157" cy="584775"/>
          </a:xfrm>
          <a:prstGeom prst="rect">
            <a:avLst/>
          </a:prstGeom>
        </p:spPr>
        <p:txBody>
          <a:bodyPr wrap="square">
            <a:spAutoFit/>
          </a:bodyPr>
          <a:lstStyle/>
          <a:p>
            <a:r>
              <a:rPr lang="zh-CN" altLang="en-US" sz="3200" b="1" dirty="0"/>
              <a:t>四、质性资料分析</a:t>
            </a:r>
            <a:endParaRPr lang="zh-CN" altLang="en-US" sz="32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48051" y="906980"/>
            <a:ext cx="4231852" cy="584775"/>
          </a:xfrm>
          <a:prstGeom prst="rect">
            <a:avLst/>
          </a:prstGeom>
        </p:spPr>
        <p:txBody>
          <a:bodyPr wrap="square">
            <a:spAutoFit/>
          </a:bodyPr>
          <a:lstStyle/>
          <a:p>
            <a:r>
              <a:rPr lang="zh-CN" altLang="en-US" sz="3200" b="1" dirty="0"/>
              <a:t>质性资料的质性分析</a:t>
            </a:r>
            <a:endParaRPr lang="zh-CN" altLang="en-US" sz="3200" b="1" dirty="0"/>
          </a:p>
        </p:txBody>
      </p:sp>
      <p:sp>
        <p:nvSpPr>
          <p:cNvPr id="5" name="矩形 4"/>
          <p:cNvSpPr/>
          <p:nvPr/>
        </p:nvSpPr>
        <p:spPr>
          <a:xfrm>
            <a:off x="1919536" y="1628800"/>
            <a:ext cx="7992888" cy="2677656"/>
          </a:xfrm>
          <a:prstGeom prst="rect">
            <a:avLst/>
          </a:prstGeom>
        </p:spPr>
        <p:txBody>
          <a:bodyPr wrap="square">
            <a:spAutoFit/>
          </a:bodyPr>
          <a:lstStyle/>
          <a:p>
            <a:pPr lvl="1"/>
            <a:r>
              <a:rPr lang="zh-CN" altLang="en-US" sz="2400" dirty="0">
                <a:solidFill>
                  <a:srgbClr val="C00000"/>
                </a:solidFill>
              </a:rPr>
              <a:t>没有一套固定的、适用于所有情境的规则和程序</a:t>
            </a:r>
            <a:endParaRPr lang="en-US" altLang="zh-CN" sz="2400" dirty="0">
              <a:solidFill>
                <a:srgbClr val="C00000"/>
              </a:solidFill>
            </a:endParaRPr>
          </a:p>
          <a:p>
            <a:pPr lvl="1">
              <a:buFont typeface="Wingdings" panose="05000000000000000000" pitchFamily="2" charset="2"/>
              <a:buNone/>
            </a:pPr>
            <a:r>
              <a:rPr lang="en-US" altLang="zh-CN" sz="2400" dirty="0">
                <a:latin typeface="+mn-ea"/>
              </a:rPr>
              <a:t>      </a:t>
            </a:r>
            <a:endParaRPr lang="en-US" altLang="zh-CN" sz="2400" dirty="0">
              <a:latin typeface="+mn-ea"/>
            </a:endParaRPr>
          </a:p>
          <a:p>
            <a:pPr lvl="1">
              <a:buFont typeface="Wingdings" panose="05000000000000000000" pitchFamily="2" charset="2"/>
              <a:buNone/>
            </a:pPr>
            <a:r>
              <a:rPr lang="en-US" altLang="zh-CN" sz="2400" dirty="0">
                <a:latin typeface="+mn-ea"/>
              </a:rPr>
              <a:t>“</a:t>
            </a:r>
            <a:r>
              <a:rPr lang="zh-CN" altLang="en-US" sz="2400" dirty="0">
                <a:latin typeface="楷体" panose="02010609060101010101" pitchFamily="49" charset="-122"/>
                <a:ea typeface="楷体" panose="02010609060101010101" pitchFamily="49" charset="-122"/>
              </a:rPr>
              <a:t>研究者通常难以解释一个洞见（后来可能成为一个发现）从何而来，或者数据中的关系是如何找到的。所有著作，包括本书，最多能够做到的是对自己所用过的如何展开和描述的策略进行介绍，并提供鲜活的例子。真正的学习只能发生在实践之中。</a:t>
            </a:r>
            <a:r>
              <a:rPr lang="en-US" altLang="zh-CN" sz="2400" dirty="0">
                <a:latin typeface="+mn-ea"/>
              </a:rPr>
              <a:t>”</a:t>
            </a:r>
            <a:r>
              <a:rPr lang="en-US" altLang="zh-CN" sz="2400" dirty="0"/>
              <a:t> Merriam:107                               </a:t>
            </a:r>
            <a:endParaRPr lang="en-US" altLang="zh-CN" sz="2400" dirty="0"/>
          </a:p>
        </p:txBody>
      </p:sp>
      <p:sp>
        <p:nvSpPr>
          <p:cNvPr id="6" name="矩形 5"/>
          <p:cNvSpPr/>
          <p:nvPr/>
        </p:nvSpPr>
        <p:spPr>
          <a:xfrm>
            <a:off x="2099556" y="4725144"/>
            <a:ext cx="8460940" cy="1569660"/>
          </a:xfrm>
          <a:prstGeom prst="rect">
            <a:avLst/>
          </a:prstGeom>
        </p:spPr>
        <p:txBody>
          <a:bodyPr wrap="square">
            <a:spAutoFit/>
          </a:bodyPr>
          <a:lstStyle/>
          <a:p>
            <a:r>
              <a:rPr lang="zh-CN" altLang="en-US" sz="2400" dirty="0">
                <a:solidFill>
                  <a:srgbClr val="C00000"/>
                </a:solidFill>
              </a:rPr>
              <a:t>在数据收集过程中展开整理与分析</a:t>
            </a:r>
            <a:endParaRPr lang="en-US" altLang="zh-CN" sz="2400" dirty="0">
              <a:solidFill>
                <a:srgbClr val="C00000"/>
              </a:solidFill>
            </a:endParaRPr>
          </a:p>
          <a:p>
            <a:pPr lvl="1"/>
            <a:r>
              <a:rPr lang="zh-CN" altLang="en-US" sz="2400" dirty="0"/>
              <a:t>减轻以后的压力</a:t>
            </a:r>
            <a:endParaRPr lang="en-US" altLang="zh-CN" sz="2400" dirty="0"/>
          </a:p>
          <a:p>
            <a:pPr lvl="1"/>
            <a:r>
              <a:rPr lang="zh-CN" altLang="en-US" sz="2400" dirty="0"/>
              <a:t>进一步理清研究思路，明确研究问题，为下一步资料收集提供方向和聚焦的工具</a:t>
            </a:r>
            <a:endParaRPr lang="en-US" altLang="zh-CN"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43472" y="1686537"/>
            <a:ext cx="8136904" cy="523220"/>
          </a:xfrm>
          <a:prstGeom prst="rect">
            <a:avLst/>
          </a:prstGeom>
        </p:spPr>
        <p:txBody>
          <a:bodyPr wrap="square">
            <a:spAutoFit/>
          </a:bodyPr>
          <a:lstStyle/>
          <a:p>
            <a:r>
              <a:rPr lang="en-US" altLang="zh-CN" sz="2800" b="1" dirty="0"/>
              <a:t>1. </a:t>
            </a:r>
            <a:r>
              <a:rPr lang="zh-CN" altLang="en-US" sz="2800" b="1" dirty="0"/>
              <a:t>社会科学的经验研究（</a:t>
            </a:r>
            <a:r>
              <a:rPr lang="en-US" altLang="zh-CN" sz="2800" b="1" dirty="0"/>
              <a:t> empirical research </a:t>
            </a:r>
            <a:r>
              <a:rPr lang="zh-CN" altLang="en-US" sz="2800" b="1" dirty="0"/>
              <a:t>）</a:t>
            </a:r>
            <a:endParaRPr lang="en-US" altLang="zh-CN" sz="2800" b="1" dirty="0"/>
          </a:p>
        </p:txBody>
      </p:sp>
      <p:sp>
        <p:nvSpPr>
          <p:cNvPr id="5" name="矩形 4"/>
          <p:cNvSpPr/>
          <p:nvPr/>
        </p:nvSpPr>
        <p:spPr>
          <a:xfrm>
            <a:off x="1919536" y="2391114"/>
            <a:ext cx="7776864" cy="1377878"/>
          </a:xfrm>
          <a:prstGeom prst="rect">
            <a:avLst/>
          </a:prstGeom>
        </p:spPr>
        <p:txBody>
          <a:bodyPr wrap="square">
            <a:spAutoFit/>
          </a:bodyPr>
          <a:lstStyle/>
          <a:p>
            <a:pPr>
              <a:lnSpc>
                <a:spcPct val="120000"/>
              </a:lnSpc>
            </a:pPr>
            <a:r>
              <a:rPr lang="zh-CN" altLang="en-US" sz="2400" dirty="0"/>
              <a:t>风笑天：社会研究指的是一种以</a:t>
            </a:r>
            <a:r>
              <a:rPr lang="zh-CN" altLang="en-US" sz="2400" b="1" dirty="0"/>
              <a:t>经验的方式</a:t>
            </a:r>
            <a:r>
              <a:rPr lang="zh-CN" altLang="en-US" sz="2400" dirty="0"/>
              <a:t>，对社会世界中人们的行为、态度、关系，以及由此所形成的各种社会现象、社会产物所进行的科学的探究活动</a:t>
            </a:r>
            <a:endParaRPr lang="zh-CN" altLang="en-US" sz="2400" dirty="0"/>
          </a:p>
        </p:txBody>
      </p:sp>
      <p:sp>
        <p:nvSpPr>
          <p:cNvPr id="2" name="矩形 1"/>
          <p:cNvSpPr/>
          <p:nvPr/>
        </p:nvSpPr>
        <p:spPr>
          <a:xfrm>
            <a:off x="2711624" y="3960810"/>
            <a:ext cx="7128792" cy="934679"/>
          </a:xfrm>
          <a:prstGeom prst="rect">
            <a:avLst/>
          </a:prstGeom>
        </p:spPr>
        <p:txBody>
          <a:bodyPr wrap="square">
            <a:spAutoFit/>
          </a:bodyPr>
          <a:lstStyle/>
          <a:p>
            <a:pPr>
              <a:lnSpc>
                <a:spcPct val="120000"/>
              </a:lnSpc>
            </a:pPr>
            <a:r>
              <a:rPr lang="zh-CN" altLang="en-US" sz="2400" dirty="0"/>
              <a:t>经验的方式：非思辨的，指社会研究必须依据可感知的资料</a:t>
            </a:r>
            <a:r>
              <a:rPr lang="en-US" altLang="zh-CN" sz="2400" dirty="0"/>
              <a:t>——</a:t>
            </a:r>
            <a:r>
              <a:rPr lang="zh-CN" altLang="en-US" sz="2400" dirty="0"/>
              <a:t>这是一种经验上可感知的社会事实</a:t>
            </a:r>
            <a:endParaRPr lang="zh-CN" altLang="en-US" sz="2400" dirty="0"/>
          </a:p>
        </p:txBody>
      </p:sp>
      <p:sp>
        <p:nvSpPr>
          <p:cNvPr id="6" name="矩形 5"/>
          <p:cNvSpPr/>
          <p:nvPr/>
        </p:nvSpPr>
        <p:spPr>
          <a:xfrm>
            <a:off x="263352" y="911828"/>
            <a:ext cx="4572352" cy="646331"/>
          </a:xfrm>
          <a:prstGeom prst="rect">
            <a:avLst/>
          </a:prstGeom>
        </p:spPr>
        <p:txBody>
          <a:bodyPr wrap="square">
            <a:spAutoFit/>
          </a:bodyPr>
          <a:lstStyle/>
          <a:p>
            <a:r>
              <a:rPr lang="zh-CN" altLang="en-US" sz="3600" b="1" dirty="0"/>
              <a:t>一、什么是质性研究？</a:t>
            </a:r>
            <a:endParaRPr lang="en-US" altLang="zh-CN" sz="3600" b="1" dirty="0"/>
          </a:p>
        </p:txBody>
      </p:sp>
      <p:sp>
        <p:nvSpPr>
          <p:cNvPr id="7" name="矩形 6"/>
          <p:cNvSpPr/>
          <p:nvPr/>
        </p:nvSpPr>
        <p:spPr>
          <a:xfrm>
            <a:off x="767408" y="5180086"/>
            <a:ext cx="2698175" cy="954107"/>
          </a:xfrm>
          <a:prstGeom prst="rect">
            <a:avLst/>
          </a:prstGeom>
        </p:spPr>
        <p:txBody>
          <a:bodyPr wrap="none">
            <a:spAutoFit/>
          </a:bodyPr>
          <a:lstStyle/>
          <a:p>
            <a:r>
              <a:rPr lang="zh-CN" altLang="en-US" sz="2800" b="1" dirty="0">
                <a:solidFill>
                  <a:srgbClr val="FF0000"/>
                </a:solidFill>
              </a:rPr>
              <a:t>区别于思辨研究</a:t>
            </a:r>
            <a:endParaRPr lang="en-US" altLang="zh-CN" sz="2800" b="1" dirty="0">
              <a:solidFill>
                <a:srgbClr val="FF0000"/>
              </a:solidFill>
            </a:endParaRPr>
          </a:p>
          <a:p>
            <a:r>
              <a:rPr lang="zh-CN" altLang="en-US" sz="2800" b="1" dirty="0">
                <a:solidFill>
                  <a:srgbClr val="FF0000"/>
                </a:solidFill>
              </a:rPr>
              <a:t>区别于价值判断</a:t>
            </a:r>
            <a:endParaRPr lang="zh-CN" altLang="en-US" sz="2800" b="1" dirty="0">
              <a:solidFill>
                <a:srgbClr val="FF0000"/>
              </a:solidFill>
            </a:endParaRPr>
          </a:p>
        </p:txBody>
      </p:sp>
      <p:sp>
        <p:nvSpPr>
          <p:cNvPr id="8" name="矩形 7"/>
          <p:cNvSpPr>
            <a:spLocks noChangeArrowheads="1"/>
          </p:cNvSpPr>
          <p:nvPr/>
        </p:nvSpPr>
        <p:spPr bwMode="auto">
          <a:xfrm>
            <a:off x="4727848" y="5050420"/>
            <a:ext cx="42017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har char="•"/>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9pPr>
          </a:lstStyle>
          <a:p>
            <a:pPr>
              <a:spcBef>
                <a:spcPct val="0"/>
              </a:spcBef>
              <a:buFontTx/>
              <a:buNone/>
            </a:pPr>
            <a:r>
              <a:rPr lang="en-US" altLang="zh-CN" dirty="0"/>
              <a:t>     </a:t>
            </a:r>
            <a:r>
              <a:rPr lang="zh-CN" altLang="en-US" b="1" dirty="0"/>
              <a:t>问题－证据－结论</a:t>
            </a:r>
            <a:endParaRPr lang="en-US" altLang="zh-CN" b="1" dirty="0"/>
          </a:p>
          <a:p>
            <a:pPr>
              <a:spcBef>
                <a:spcPct val="0"/>
              </a:spcBef>
              <a:buFontTx/>
              <a:buNone/>
            </a:pPr>
            <a:r>
              <a:rPr lang="en-US" altLang="zh-CN" dirty="0"/>
              <a:t>     </a:t>
            </a:r>
            <a:r>
              <a:rPr lang="zh-CN" altLang="en-US" dirty="0"/>
              <a:t>基于的是</a:t>
            </a:r>
            <a:r>
              <a:rPr lang="zh-CN" altLang="en-US" b="1" dirty="0"/>
              <a:t>经验资料</a:t>
            </a:r>
            <a:endParaRPr lang="en-US" altLang="zh-CN" b="1" dirty="0"/>
          </a:p>
          <a:p>
            <a:pPr>
              <a:spcBef>
                <a:spcPct val="0"/>
              </a:spcBef>
              <a:buFontTx/>
              <a:buNone/>
            </a:pPr>
            <a:r>
              <a:rPr lang="en-US" altLang="zh-CN" dirty="0"/>
              <a:t>     </a:t>
            </a:r>
            <a:r>
              <a:rPr lang="zh-CN" altLang="en-US" dirty="0"/>
              <a:t>连结三者的是</a:t>
            </a:r>
            <a:r>
              <a:rPr lang="zh-CN" altLang="en-US" b="1" dirty="0"/>
              <a:t>逻辑</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07568" y="1124745"/>
            <a:ext cx="5832648" cy="584775"/>
          </a:xfrm>
          <a:prstGeom prst="rect">
            <a:avLst/>
          </a:prstGeom>
        </p:spPr>
        <p:txBody>
          <a:bodyPr wrap="square">
            <a:spAutoFit/>
          </a:bodyPr>
          <a:lstStyle/>
          <a:p>
            <a:r>
              <a:rPr lang="zh-CN" altLang="en-US" sz="3200" dirty="0"/>
              <a:t>质性资料质性分析的大致步骤</a:t>
            </a:r>
            <a:endParaRPr lang="en-US" altLang="zh-CN" sz="3200" dirty="0"/>
          </a:p>
        </p:txBody>
      </p:sp>
      <p:sp>
        <p:nvSpPr>
          <p:cNvPr id="5" name="矩形 4"/>
          <p:cNvSpPr/>
          <p:nvPr/>
        </p:nvSpPr>
        <p:spPr>
          <a:xfrm>
            <a:off x="2639616" y="2060848"/>
            <a:ext cx="2339102" cy="523220"/>
          </a:xfrm>
          <a:prstGeom prst="rect">
            <a:avLst/>
          </a:prstGeom>
        </p:spPr>
        <p:txBody>
          <a:bodyPr wrap="none">
            <a:spAutoFit/>
          </a:bodyPr>
          <a:lstStyle/>
          <a:p>
            <a:r>
              <a:rPr lang="zh-CN" altLang="en-US" sz="2800" dirty="0"/>
              <a:t>阅读原始资料</a:t>
            </a:r>
            <a:endParaRPr lang="en-US" altLang="zh-CN" sz="2800" dirty="0"/>
          </a:p>
        </p:txBody>
      </p:sp>
      <p:sp>
        <p:nvSpPr>
          <p:cNvPr id="6" name="矩形 5"/>
          <p:cNvSpPr/>
          <p:nvPr/>
        </p:nvSpPr>
        <p:spPr>
          <a:xfrm>
            <a:off x="2639617" y="2886418"/>
            <a:ext cx="6647974" cy="523220"/>
          </a:xfrm>
          <a:prstGeom prst="rect">
            <a:avLst/>
          </a:prstGeom>
        </p:spPr>
        <p:txBody>
          <a:bodyPr wrap="none">
            <a:spAutoFit/>
          </a:bodyPr>
          <a:lstStyle/>
          <a:p>
            <a:r>
              <a:rPr lang="zh-CN" altLang="en-US" sz="2800" dirty="0"/>
              <a:t>编码：归纳式、预建式、基本架构导引式</a:t>
            </a:r>
            <a:endParaRPr lang="zh-CN" altLang="en-US" sz="2800" dirty="0"/>
          </a:p>
        </p:txBody>
      </p:sp>
      <p:sp>
        <p:nvSpPr>
          <p:cNvPr id="7" name="矩形 6"/>
          <p:cNvSpPr/>
          <p:nvPr/>
        </p:nvSpPr>
        <p:spPr>
          <a:xfrm>
            <a:off x="2646120" y="3711988"/>
            <a:ext cx="3416320" cy="523220"/>
          </a:xfrm>
          <a:prstGeom prst="rect">
            <a:avLst/>
          </a:prstGeom>
        </p:spPr>
        <p:txBody>
          <a:bodyPr wrap="none">
            <a:spAutoFit/>
          </a:bodyPr>
          <a:lstStyle/>
          <a:p>
            <a:r>
              <a:rPr lang="zh-CN" altLang="en-US" sz="2800" dirty="0"/>
              <a:t>发现意义，建构理论</a:t>
            </a:r>
            <a:endParaRPr lang="en-US" altLang="zh-CN" sz="2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p:cNvSpPr>
            <a:spLocks noGrp="1"/>
          </p:cNvSpPr>
          <p:nvPr>
            <p:ph type="title"/>
          </p:nvPr>
        </p:nvSpPr>
        <p:spPr>
          <a:xfrm>
            <a:off x="1524000" y="908721"/>
            <a:ext cx="8458200" cy="936103"/>
          </a:xfrm>
        </p:spPr>
        <p:txBody>
          <a:bodyPr/>
          <a:lstStyle/>
          <a:p>
            <a:r>
              <a:rPr lang="zh-CN" altLang="en-US" sz="4000" dirty="0"/>
              <a:t>质性分析内容之一：阅读原始资料</a:t>
            </a:r>
            <a:endParaRPr lang="zh-CN" altLang="en-US" sz="4000" dirty="0"/>
          </a:p>
        </p:txBody>
      </p:sp>
      <p:sp>
        <p:nvSpPr>
          <p:cNvPr id="11267" name="内容占位符 2"/>
          <p:cNvSpPr>
            <a:spLocks noGrp="1"/>
          </p:cNvSpPr>
          <p:nvPr>
            <p:ph idx="1"/>
          </p:nvPr>
        </p:nvSpPr>
        <p:spPr>
          <a:xfrm>
            <a:off x="1199456" y="1772816"/>
            <a:ext cx="9793088" cy="4176463"/>
          </a:xfrm>
        </p:spPr>
        <p:txBody>
          <a:bodyPr/>
          <a:lstStyle/>
          <a:p>
            <a:pPr>
              <a:lnSpc>
                <a:spcPct val="150000"/>
              </a:lnSpc>
            </a:pPr>
            <a:r>
              <a:rPr lang="zh-CN" altLang="en-US" dirty="0"/>
              <a:t>通读资料，</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直到感觉已经对资料了如指掌，完全沉浸到了与资料的互动之中。</a:t>
            </a:r>
            <a:r>
              <a:rPr lang="en-US" altLang="zh-CN" dirty="0">
                <a:latin typeface="楷体" panose="02010609060101010101" pitchFamily="49" charset="-122"/>
                <a:ea typeface="楷体" panose="02010609060101010101" pitchFamily="49" charset="-122"/>
              </a:rPr>
              <a:t>”（</a:t>
            </a:r>
            <a:r>
              <a:rPr lang="zh-CN" altLang="en-US" dirty="0"/>
              <a:t>陈向明：</a:t>
            </a:r>
            <a:r>
              <a:rPr lang="en-US" altLang="zh-CN" dirty="0"/>
              <a:t>277）</a:t>
            </a:r>
            <a:endParaRPr lang="en-US" altLang="zh-CN" dirty="0"/>
          </a:p>
          <a:p>
            <a:pPr lvl="1">
              <a:lnSpc>
                <a:spcPct val="150000"/>
              </a:lnSpc>
            </a:pPr>
            <a:r>
              <a:rPr lang="en-US" altLang="zh-CN" dirty="0">
                <a:latin typeface="楷体" panose="02010609060101010101" pitchFamily="49" charset="-122"/>
                <a:ea typeface="楷体" panose="02010609060101010101" pitchFamily="49" charset="-122"/>
              </a:rPr>
              <a:t>“</a:t>
            </a:r>
            <a:r>
              <a:rPr lang="zh-CN" altLang="en-US" dirty="0"/>
              <a:t>投降</a:t>
            </a:r>
            <a:r>
              <a:rPr lang="en-US" altLang="zh-CN" dirty="0">
                <a:latin typeface="楷体" panose="02010609060101010101" pitchFamily="49" charset="-122"/>
                <a:ea typeface="楷体" panose="02010609060101010101" pitchFamily="49" charset="-122"/>
              </a:rPr>
              <a:t>”</a:t>
            </a:r>
            <a:r>
              <a:rPr lang="zh-CN" altLang="en-US" dirty="0"/>
              <a:t>的态度：把自己有关的前设和价值判断暂时悬置起来，让资料自己说话。</a:t>
            </a:r>
            <a:endParaRPr lang="en-US" altLang="zh-CN" dirty="0"/>
          </a:p>
          <a:p>
            <a:pPr lvl="1">
              <a:lnSpc>
                <a:spcPct val="150000"/>
              </a:lnSpc>
            </a:pPr>
            <a:r>
              <a:rPr lang="zh-CN" altLang="en-US" dirty="0"/>
              <a:t>寻找意义：阅读资料这一活动本身便是一个在资料中寻找意义的过程，可以从多方面进行</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351584" y="1"/>
            <a:ext cx="8229600" cy="941387"/>
          </a:xfrm>
        </p:spPr>
        <p:txBody>
          <a:bodyPr/>
          <a:lstStyle/>
          <a:p>
            <a:pPr eaLnBrk="1" hangingPunct="1"/>
            <a:r>
              <a:rPr lang="zh-CN" altLang="en-US" dirty="0"/>
              <a:t>质性分析内容之二：编码</a:t>
            </a:r>
            <a:endParaRPr lang="zh-CN" altLang="zh-CN" dirty="0"/>
          </a:p>
        </p:txBody>
      </p:sp>
      <p:sp>
        <p:nvSpPr>
          <p:cNvPr id="14339" name="Rectangle 3"/>
          <p:cNvSpPr>
            <a:spLocks noGrp="1" noChangeArrowheads="1"/>
          </p:cNvSpPr>
          <p:nvPr>
            <p:ph type="body" idx="1"/>
          </p:nvPr>
        </p:nvSpPr>
        <p:spPr>
          <a:xfrm>
            <a:off x="839416" y="941388"/>
            <a:ext cx="11003623" cy="6086136"/>
          </a:xfrm>
        </p:spPr>
        <p:txBody>
          <a:bodyPr>
            <a:normAutofit fontScale="92500" lnSpcReduction="20000"/>
          </a:bodyPr>
          <a:lstStyle/>
          <a:p>
            <a:pPr eaLnBrk="1" hangingPunct="1">
              <a:lnSpc>
                <a:spcPct val="120000"/>
              </a:lnSpc>
            </a:pPr>
            <a:r>
              <a:rPr lang="zh-CN" altLang="en-US" sz="2400" b="1" dirty="0"/>
              <a:t>登录与编码</a:t>
            </a:r>
            <a:endParaRPr lang="en-US" altLang="zh-CN" sz="2400" b="1" dirty="0"/>
          </a:p>
          <a:p>
            <a:pPr eaLnBrk="1" hangingPunct="1">
              <a:lnSpc>
                <a:spcPct val="120000"/>
              </a:lnSpc>
              <a:buFont typeface="Wingdings" panose="05000000000000000000" pitchFamily="2" charset="2"/>
              <a:buNone/>
            </a:pPr>
            <a:r>
              <a:rPr lang="zh-CN" altLang="en-US" sz="2400" b="1" dirty="0"/>
              <a:t>     </a:t>
            </a:r>
            <a:r>
              <a:rPr lang="zh-CN" altLang="en-US" sz="2400" dirty="0"/>
              <a:t>登录、编码、发现模式，给主题贴标签及形成类型系统</a:t>
            </a:r>
            <a:r>
              <a:rPr lang="zh-CN" altLang="en-US" sz="2000" dirty="0"/>
              <a:t>（</a:t>
            </a:r>
            <a:r>
              <a:rPr lang="en-US" altLang="zh-CN" sz="2000" dirty="0"/>
              <a:t>coding data, finding patterns, labeling themes and developing category systems</a:t>
            </a:r>
            <a:r>
              <a:rPr lang="zh-CN" altLang="en-US" sz="2000" dirty="0"/>
              <a:t>）</a:t>
            </a:r>
            <a:endParaRPr lang="zh-CN" altLang="en-US" sz="2000" dirty="0"/>
          </a:p>
          <a:p>
            <a:pPr lvl="1" eaLnBrk="1" hangingPunct="1">
              <a:lnSpc>
                <a:spcPct val="120000"/>
              </a:lnSpc>
            </a:pPr>
            <a:r>
              <a:rPr lang="zh-CN" altLang="en-US" dirty="0"/>
              <a:t>把一份资料碎片化、打乱，重新分类、整理、发现联系、变成新故事的过程</a:t>
            </a:r>
            <a:endParaRPr lang="en-US" altLang="zh-CN" dirty="0"/>
          </a:p>
          <a:p>
            <a:pPr lvl="1" eaLnBrk="1" hangingPunct="1">
              <a:lnSpc>
                <a:spcPct val="120000"/>
              </a:lnSpc>
            </a:pPr>
            <a:r>
              <a:rPr lang="zh-CN" altLang="en-US" dirty="0"/>
              <a:t>将一堆数据转变成有意义的类型和主题：识别</a:t>
            </a:r>
            <a:r>
              <a:rPr lang="en-US" altLang="zh-CN" dirty="0"/>
              <a:t>(identifying)</a:t>
            </a:r>
            <a:r>
              <a:rPr lang="zh-CN" altLang="en-US" dirty="0"/>
              <a:t>、编码</a:t>
            </a:r>
            <a:r>
              <a:rPr lang="en-US" altLang="zh-CN" dirty="0"/>
              <a:t>(coding)</a:t>
            </a:r>
            <a:r>
              <a:rPr lang="zh-CN" altLang="en-US" dirty="0"/>
              <a:t>、归类</a:t>
            </a:r>
            <a:r>
              <a:rPr lang="en-US" altLang="zh-CN" dirty="0"/>
              <a:t>(categorizing)</a:t>
            </a:r>
            <a:r>
              <a:rPr lang="zh-CN" altLang="en-US" dirty="0"/>
              <a:t>、分类（</a:t>
            </a:r>
            <a:r>
              <a:rPr lang="en-US" altLang="zh-CN" dirty="0"/>
              <a:t>classifying</a:t>
            </a:r>
            <a:r>
              <a:rPr lang="zh-CN" altLang="en-US" dirty="0"/>
              <a:t>）、给主要模式命名贴标签</a:t>
            </a:r>
            <a:r>
              <a:rPr lang="en-US" altLang="zh-CN" dirty="0"/>
              <a:t>(labeling the primary patterns)</a:t>
            </a:r>
            <a:r>
              <a:rPr lang="zh-CN" altLang="en-US" dirty="0"/>
              <a:t>。即：把数据分类、设码（贴标签、命名）的过程，寻找最基础的意义单位。</a:t>
            </a:r>
            <a:endParaRPr lang="zh-CN" altLang="en-US" dirty="0"/>
          </a:p>
          <a:p>
            <a:pPr lvl="1" eaLnBrk="1" hangingPunct="1">
              <a:lnSpc>
                <a:spcPct val="120000"/>
              </a:lnSpc>
            </a:pPr>
            <a:r>
              <a:rPr lang="zh-CN" altLang="en-US" dirty="0"/>
              <a:t>编码实际上是两种同时发生的活动：资料的减少与类别化分析。形象地说，就是将小山一样杂乱地堆在一起的原始资料缩减、分类成便于管理和使用的小堆的艰苦过程。研究者不停地将资料排列有序，一次次对比。只有当突然间有了某种眼光或意识到某种模式时，才算进入真正的分析。</a:t>
            </a:r>
            <a:endParaRPr lang="zh-CN"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内容占位符 2"/>
          <p:cNvSpPr>
            <a:spLocks noGrp="1"/>
          </p:cNvSpPr>
          <p:nvPr>
            <p:ph idx="4294967295"/>
          </p:nvPr>
        </p:nvSpPr>
        <p:spPr>
          <a:xfrm>
            <a:off x="1554480" y="266700"/>
            <a:ext cx="8686800" cy="6019800"/>
          </a:xfrm>
        </p:spPr>
        <p:txBody>
          <a:bodyPr/>
          <a:lstStyle/>
          <a:p>
            <a:pPr>
              <a:buFont typeface="Wingdings" panose="05000000000000000000" pitchFamily="2" charset="2"/>
              <a:buNone/>
            </a:pPr>
            <a:r>
              <a:rPr lang="zh-CN" altLang="en-US" dirty="0"/>
              <a:t>  编码及类别建构简单而形象的例子：超市对一堆食品的分类</a:t>
            </a:r>
            <a:endParaRPr lang="en-US" altLang="zh-CN" dirty="0"/>
          </a:p>
          <a:p>
            <a:pPr>
              <a:buFont typeface="Wingdings" panose="05000000000000000000" pitchFamily="2" charset="2"/>
              <a:buNone/>
            </a:pPr>
            <a:endParaRPr lang="zh-CN" altLang="en-US" dirty="0"/>
          </a:p>
        </p:txBody>
      </p:sp>
      <p:graphicFrame>
        <p:nvGraphicFramePr>
          <p:cNvPr id="7" name="图示 6"/>
          <p:cNvGraphicFramePr/>
          <p:nvPr/>
        </p:nvGraphicFramePr>
        <p:xfrm>
          <a:off x="2819400" y="1600200"/>
          <a:ext cx="6858000" cy="52578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22884" name="矩形 7"/>
          <p:cNvSpPr>
            <a:spLocks noChangeArrowheads="1"/>
          </p:cNvSpPr>
          <p:nvPr/>
        </p:nvSpPr>
        <p:spPr bwMode="auto">
          <a:xfrm>
            <a:off x="7620001" y="3276600"/>
            <a:ext cx="646113" cy="369888"/>
          </a:xfrm>
          <a:prstGeom prst="rect">
            <a:avLst/>
          </a:prstGeom>
          <a:noFill/>
          <a:ln w="9525">
            <a:solidFill>
              <a:schemeClr val="tx2"/>
            </a:solidFill>
            <a:miter lim="800000"/>
          </a:ln>
        </p:spPr>
        <p:txBody>
          <a:bodyPr wrap="none">
            <a:spAutoFit/>
          </a:bodyPr>
          <a:lstStyle/>
          <a:p>
            <a:r>
              <a:rPr lang="zh-CN" altLang="en-US"/>
              <a:t>水果</a:t>
            </a:r>
            <a:endParaRPr lang="zh-CN" altLang="en-US"/>
          </a:p>
        </p:txBody>
      </p:sp>
      <p:cxnSp>
        <p:nvCxnSpPr>
          <p:cNvPr id="10" name="直接连接符 9"/>
          <p:cNvCxnSpPr/>
          <p:nvPr/>
        </p:nvCxnSpPr>
        <p:spPr>
          <a:xfrm>
            <a:off x="7086600" y="3505200"/>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2886" name="矩形 10"/>
          <p:cNvSpPr>
            <a:spLocks noChangeArrowheads="1"/>
          </p:cNvSpPr>
          <p:nvPr/>
        </p:nvSpPr>
        <p:spPr bwMode="auto">
          <a:xfrm>
            <a:off x="6858001" y="1905000"/>
            <a:ext cx="646113" cy="369888"/>
          </a:xfrm>
          <a:prstGeom prst="rect">
            <a:avLst/>
          </a:prstGeom>
          <a:noFill/>
          <a:ln w="9525">
            <a:solidFill>
              <a:schemeClr val="tx2"/>
            </a:solidFill>
            <a:miter lim="800000"/>
          </a:ln>
        </p:spPr>
        <p:txBody>
          <a:bodyPr wrap="none">
            <a:spAutoFit/>
          </a:bodyPr>
          <a:lstStyle/>
          <a:p>
            <a:r>
              <a:rPr lang="zh-CN" altLang="en-US"/>
              <a:t>谷类</a:t>
            </a:r>
            <a:endParaRPr lang="zh-CN" altLang="en-US"/>
          </a:p>
        </p:txBody>
      </p:sp>
      <p:sp>
        <p:nvSpPr>
          <p:cNvPr id="122887" name="矩形 11"/>
          <p:cNvSpPr>
            <a:spLocks noChangeArrowheads="1"/>
          </p:cNvSpPr>
          <p:nvPr/>
        </p:nvSpPr>
        <p:spPr bwMode="auto">
          <a:xfrm>
            <a:off x="7467601" y="4876800"/>
            <a:ext cx="646113" cy="369888"/>
          </a:xfrm>
          <a:prstGeom prst="rect">
            <a:avLst/>
          </a:prstGeom>
          <a:noFill/>
          <a:ln w="9525">
            <a:solidFill>
              <a:schemeClr val="tx2"/>
            </a:solidFill>
            <a:miter lim="800000"/>
          </a:ln>
        </p:spPr>
        <p:txBody>
          <a:bodyPr wrap="none">
            <a:spAutoFit/>
          </a:bodyPr>
          <a:lstStyle/>
          <a:p>
            <a:r>
              <a:rPr lang="zh-CN" altLang="en-US"/>
              <a:t>干果</a:t>
            </a:r>
            <a:endParaRPr lang="zh-CN" altLang="en-US"/>
          </a:p>
        </p:txBody>
      </p:sp>
      <p:cxnSp>
        <p:nvCxnSpPr>
          <p:cNvPr id="14" name="直接连接符 13"/>
          <p:cNvCxnSpPr/>
          <p:nvPr/>
        </p:nvCxnSpPr>
        <p:spPr>
          <a:xfrm>
            <a:off x="6477000" y="20574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086600" y="5105400"/>
            <a:ext cx="304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2890" name="矩形 16"/>
          <p:cNvSpPr>
            <a:spLocks noChangeArrowheads="1"/>
          </p:cNvSpPr>
          <p:nvPr/>
        </p:nvSpPr>
        <p:spPr bwMode="auto">
          <a:xfrm>
            <a:off x="3935761" y="4005064"/>
            <a:ext cx="1288703" cy="369332"/>
          </a:xfrm>
          <a:prstGeom prst="rect">
            <a:avLst/>
          </a:prstGeom>
          <a:noFill/>
          <a:ln w="9525">
            <a:solidFill>
              <a:schemeClr val="accent1"/>
            </a:solidFill>
            <a:miter lim="800000"/>
          </a:ln>
        </p:spPr>
        <p:txBody>
          <a:bodyPr wrap="square">
            <a:spAutoFit/>
          </a:bodyPr>
          <a:lstStyle/>
          <a:p>
            <a:r>
              <a:rPr lang="en-US" altLang="zh-CN" dirty="0"/>
              <a:t>200</a:t>
            </a:r>
            <a:r>
              <a:rPr lang="zh-CN" altLang="en-US" dirty="0"/>
              <a:t>种食品</a:t>
            </a:r>
            <a:endParaRPr lang="zh-CN"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内容占位符 2"/>
          <p:cNvSpPr>
            <a:spLocks noGrp="1"/>
          </p:cNvSpPr>
          <p:nvPr>
            <p:ph idx="1"/>
          </p:nvPr>
        </p:nvSpPr>
        <p:spPr>
          <a:xfrm>
            <a:off x="1199456" y="1268760"/>
            <a:ext cx="10081120" cy="4104456"/>
          </a:xfrm>
        </p:spPr>
        <p:txBody>
          <a:bodyPr/>
          <a:lstStyle/>
          <a:p>
            <a:pPr>
              <a:buFont typeface="Wingdings" panose="05000000000000000000" pitchFamily="2" charset="2"/>
              <a:buNone/>
            </a:pPr>
            <a:r>
              <a:rPr lang="zh-CN" altLang="en-US" dirty="0"/>
              <a:t>一段田野笔记：</a:t>
            </a:r>
            <a:endParaRPr lang="en-US" altLang="zh-CN" dirty="0"/>
          </a:p>
          <a:p>
            <a:pPr>
              <a:buFont typeface="Wingdings" panose="05000000000000000000" pitchFamily="2" charset="2"/>
              <a:buNone/>
            </a:pPr>
            <a:r>
              <a:rPr lang="en-US" altLang="zh-CN" dirty="0"/>
              <a:t>       </a:t>
            </a:r>
            <a:r>
              <a:rPr lang="zh-CN" altLang="en-US" dirty="0">
                <a:latin typeface="楷体" panose="02010609060101010101" pitchFamily="49" charset="-122"/>
                <a:ea typeface="楷体" panose="02010609060101010101" pitchFamily="49" charset="-122"/>
              </a:rPr>
              <a:t>我问他为什么实施新方案，他说因为</a:t>
            </a:r>
            <a:r>
              <a:rPr lang="en-US" altLang="zh-CN" dirty="0">
                <a:latin typeface="楷体" panose="02010609060101010101" pitchFamily="49" charset="-122"/>
                <a:ea typeface="楷体" panose="02010609060101010101" pitchFamily="49" charset="-122"/>
              </a:rPr>
              <a:t>9</a:t>
            </a:r>
            <a:r>
              <a:rPr lang="zh-CN" altLang="en-US" dirty="0">
                <a:latin typeface="楷体" panose="02010609060101010101" pitchFamily="49" charset="-122"/>
                <a:ea typeface="楷体" panose="02010609060101010101" pitchFamily="49" charset="-122"/>
              </a:rPr>
              <a:t>年级学生只有</a:t>
            </a:r>
            <a:r>
              <a:rPr lang="en-US" altLang="zh-CN" dirty="0">
                <a:latin typeface="楷体" panose="02010609060101010101" pitchFamily="49" charset="-122"/>
                <a:ea typeface="楷体" panose="02010609060101010101" pitchFamily="49" charset="-122"/>
              </a:rPr>
              <a:t>7</a:t>
            </a:r>
            <a:r>
              <a:rPr lang="zh-CN" altLang="en-US" dirty="0">
                <a:latin typeface="楷体" panose="02010609060101010101" pitchFamily="49" charset="-122"/>
                <a:ea typeface="楷体" panose="02010609060101010101" pitchFamily="49" charset="-122"/>
              </a:rPr>
              <a:t>年级的程度，旧课程设置没有效果。</a:t>
            </a:r>
            <a:r>
              <a:rPr lang="en-US" altLang="zh-CN" dirty="0">
                <a:latin typeface="楷体" panose="02010609060101010101" pitchFamily="49" charset="-122"/>
                <a:ea typeface="楷体" panose="02010609060101010101" pitchFamily="49" charset="-122"/>
              </a:rPr>
              <a:t>Nelson </a:t>
            </a:r>
            <a:r>
              <a:rPr lang="zh-CN" altLang="en-US" dirty="0">
                <a:latin typeface="楷体" panose="02010609060101010101" pitchFamily="49" charset="-122"/>
                <a:ea typeface="楷体" panose="02010609060101010101" pitchFamily="49" charset="-122"/>
              </a:rPr>
              <a:t>阅读测验成绩显示：学生经过</a:t>
            </a:r>
            <a:r>
              <a:rPr lang="en-US" altLang="zh-CN" dirty="0">
                <a:latin typeface="楷体" panose="02010609060101010101" pitchFamily="49" charset="-122"/>
                <a:ea typeface="楷体" panose="02010609060101010101" pitchFamily="49" charset="-122"/>
              </a:rPr>
              <a:t>10</a:t>
            </a:r>
            <a:r>
              <a:rPr lang="zh-CN" altLang="en-US" dirty="0">
                <a:latin typeface="楷体" panose="02010609060101010101" pitchFamily="49" charset="-122"/>
                <a:ea typeface="楷体" panose="02010609060101010101" pitchFamily="49" charset="-122"/>
              </a:rPr>
              <a:t>个月的学习，在课业上只有</a:t>
            </a:r>
            <a:r>
              <a:rPr lang="en-US" altLang="zh-CN" dirty="0">
                <a:latin typeface="楷体" panose="02010609060101010101" pitchFamily="49" charset="-122"/>
                <a:ea typeface="楷体" panose="02010609060101010101" pitchFamily="49" charset="-122"/>
              </a:rPr>
              <a:t>5-6</a:t>
            </a:r>
            <a:r>
              <a:rPr lang="zh-CN" altLang="en-US" dirty="0">
                <a:latin typeface="楷体" panose="02010609060101010101" pitchFamily="49" charset="-122"/>
                <a:ea typeface="楷体" panose="02010609060101010101" pitchFamily="49" charset="-122"/>
              </a:rPr>
              <a:t>个月的进步。</a:t>
            </a:r>
            <a:endParaRPr lang="en-US" altLang="zh-CN" dirty="0">
              <a:latin typeface="楷体" panose="02010609060101010101" pitchFamily="49" charset="-122"/>
              <a:ea typeface="楷体" panose="02010609060101010101" pitchFamily="49" charset="-122"/>
            </a:endParaRPr>
          </a:p>
          <a:p>
            <a:pPr>
              <a:buFont typeface="Wingdings" panose="05000000000000000000" pitchFamily="2" charset="2"/>
              <a:buNone/>
            </a:pPr>
            <a:r>
              <a:rPr lang="en-US" altLang="zh-CN" dirty="0"/>
              <a:t> </a:t>
            </a:r>
            <a:endParaRPr lang="en-US" altLang="zh-CN" dirty="0"/>
          </a:p>
          <a:p>
            <a:pPr>
              <a:buFont typeface="Wingdings" panose="05000000000000000000" pitchFamily="2" charset="2"/>
              <a:buNone/>
            </a:pPr>
            <a:r>
              <a:rPr lang="en-US" altLang="zh-CN" dirty="0"/>
              <a:t>     </a:t>
            </a:r>
            <a:r>
              <a:rPr lang="zh-CN" altLang="en-US" dirty="0"/>
              <a:t>可以为这段文字编码：</a:t>
            </a:r>
            <a:r>
              <a:rPr lang="en-US" altLang="zh-CN" dirty="0">
                <a:latin typeface="+mn-ea"/>
              </a:rPr>
              <a:t>“</a:t>
            </a:r>
            <a:r>
              <a:rPr lang="zh-CN" altLang="en-US" dirty="0">
                <a:latin typeface="+mn-ea"/>
              </a:rPr>
              <a:t>动机</a:t>
            </a:r>
            <a:r>
              <a:rPr lang="en-US" altLang="zh-CN" dirty="0">
                <a:latin typeface="+mn-ea"/>
              </a:rPr>
              <a:t>”</a:t>
            </a:r>
            <a:endParaRPr lang="en-US" altLang="zh-CN" dirty="0">
              <a:latin typeface="+mn-ea"/>
            </a:endParaRPr>
          </a:p>
          <a:p>
            <a:pPr>
              <a:buFont typeface="Wingdings" panose="05000000000000000000" pitchFamily="2" charset="2"/>
              <a:buNone/>
            </a:pPr>
            <a:r>
              <a:rPr lang="en-US" altLang="zh-CN" dirty="0"/>
              <a:t>                        Miles &amp; Huberman:81</a:t>
            </a:r>
            <a:endParaRPr lang="en-US" altLang="zh-CN" dirty="0"/>
          </a:p>
          <a:p>
            <a:pPr>
              <a:buFont typeface="Wingdings" panose="05000000000000000000" pitchFamily="2" charset="2"/>
              <a:buNone/>
            </a:pPr>
            <a:endParaRPr lang="zh-CN"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a:xfrm>
            <a:off x="695400" y="908009"/>
            <a:ext cx="10081119" cy="5689343"/>
          </a:xfrm>
        </p:spPr>
        <p:txBody>
          <a:bodyPr>
            <a:normAutofit fontScale="92500" lnSpcReduction="20000"/>
          </a:bodyPr>
          <a:lstStyle/>
          <a:p>
            <a:pPr eaLnBrk="1" hangingPunct="1">
              <a:lnSpc>
                <a:spcPct val="150000"/>
              </a:lnSpc>
            </a:pPr>
            <a:r>
              <a:rPr lang="en-US" altLang="zh-CN" dirty="0"/>
              <a:t>Miles,  Huberman,1994</a:t>
            </a:r>
            <a:endParaRPr lang="en-US" altLang="zh-CN" dirty="0"/>
          </a:p>
          <a:p>
            <a:pPr lvl="1" eaLnBrk="1" hangingPunct="1">
              <a:lnSpc>
                <a:spcPct val="150000"/>
              </a:lnSpc>
            </a:pPr>
            <a:r>
              <a:rPr lang="zh-CN" altLang="en-US" b="1" dirty="0"/>
              <a:t>描述性代码</a:t>
            </a:r>
            <a:r>
              <a:rPr lang="zh-CN" altLang="en-US" dirty="0"/>
              <a:t>。低解释性，只是把一类现象命名。</a:t>
            </a:r>
            <a:endParaRPr lang="zh-CN" altLang="en-US" dirty="0"/>
          </a:p>
          <a:p>
            <a:pPr lvl="1" eaLnBrk="1" hangingPunct="1">
              <a:lnSpc>
                <a:spcPct val="150000"/>
              </a:lnSpc>
            </a:pPr>
            <a:r>
              <a:rPr lang="zh-CN" altLang="en-US" b="1" dirty="0"/>
              <a:t>诠释性代码</a:t>
            </a:r>
            <a:r>
              <a:rPr lang="zh-CN" altLang="en-US" dirty="0"/>
              <a:t>。具有一定的概括性和解释性。如某些人采取新的改革措施主要是想吸引他人的注意，从而获得升迁</a:t>
            </a:r>
            <a:r>
              <a:rPr lang="en-US" altLang="zh-CN" dirty="0">
                <a:latin typeface="+mn-ea"/>
              </a:rPr>
              <a:t>——“</a:t>
            </a:r>
            <a:r>
              <a:rPr lang="zh-CN" altLang="en-US" dirty="0">
                <a:latin typeface="+mn-ea"/>
              </a:rPr>
              <a:t>私下动机</a:t>
            </a:r>
            <a:r>
              <a:rPr lang="zh-CN" altLang="en-US" dirty="0">
                <a:latin typeface="Arial" panose="020B0604020202020204" pitchFamily="34" charset="0"/>
              </a:rPr>
              <a:t>”</a:t>
            </a:r>
            <a:endParaRPr lang="zh-CN" altLang="en-US" dirty="0"/>
          </a:p>
          <a:p>
            <a:pPr lvl="1" eaLnBrk="1" hangingPunct="1">
              <a:lnSpc>
                <a:spcPct val="150000"/>
              </a:lnSpc>
            </a:pPr>
            <a:r>
              <a:rPr lang="zh-CN" altLang="en-US" b="1" dirty="0"/>
              <a:t>主题或模式代码</a:t>
            </a:r>
            <a:r>
              <a:rPr lang="zh-CN" altLang="en-US" dirty="0"/>
              <a:t>。这类代码可能被称为主题、模式、主旨、因果关联，推理性与解释性更高。你可能在当地的事件与关系中渐渐看出了一种主题或模式，而笔记中某段（编好码的）文字可以说明此主题。</a:t>
            </a:r>
            <a:endParaRPr lang="zh-CN" altLang="en-US" dirty="0"/>
          </a:p>
          <a:p>
            <a:pPr lvl="1" eaLnBrk="1" hangingPunct="1">
              <a:lnSpc>
                <a:spcPct val="150000"/>
              </a:lnSpc>
              <a:buFont typeface="Wingdings" panose="05000000000000000000" pitchFamily="2" charset="2"/>
              <a:buNone/>
            </a:pPr>
            <a:r>
              <a:rPr lang="zh-CN" altLang="en-US" dirty="0"/>
              <a:t>　　　模式代码常常抽象性更高，是更上位的类别</a:t>
            </a:r>
            <a:endParaRPr lang="zh-CN" altLang="en-US" dirty="0"/>
          </a:p>
          <a:p>
            <a:pPr lvl="1" eaLnBrk="1" hangingPunct="1">
              <a:lnSpc>
                <a:spcPct val="150000"/>
              </a:lnSpc>
            </a:pPr>
            <a:endParaRPr lang="zh-CN" altLang="en-US" sz="2000" dirty="0"/>
          </a:p>
          <a:p>
            <a:pPr lvl="1" eaLnBrk="1" hangingPunct="1">
              <a:lnSpc>
                <a:spcPct val="150000"/>
              </a:lnSpc>
            </a:pPr>
            <a:endParaRPr lang="zh-CN" altLang="en-US" sz="2000" dirty="0"/>
          </a:p>
          <a:p>
            <a:pPr lvl="1" eaLnBrk="1" hangingPunct="1">
              <a:lnSpc>
                <a:spcPct val="150000"/>
              </a:lnSpc>
            </a:pPr>
            <a:endParaRPr lang="zh-CN" altLang="en-US" sz="2000" dirty="0"/>
          </a:p>
          <a:p>
            <a:pPr lvl="1" eaLnBrk="1" hangingPunct="1">
              <a:lnSpc>
                <a:spcPct val="150000"/>
              </a:lnSpc>
            </a:pPr>
            <a:endParaRPr lang="zh-CN" altLang="en-US" sz="2000" dirty="0"/>
          </a:p>
          <a:p>
            <a:pPr lvl="1" eaLnBrk="1" hangingPunct="1">
              <a:lnSpc>
                <a:spcPct val="150000"/>
              </a:lnSpc>
            </a:pPr>
            <a:endParaRPr lang="en-US" altLang="zh-CN" sz="20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1048055" y="836712"/>
            <a:ext cx="10095890" cy="6021288"/>
          </a:xfrm>
        </p:spPr>
        <p:txBody>
          <a:bodyPr>
            <a:normAutofit lnSpcReduction="10000"/>
          </a:bodyPr>
          <a:lstStyle/>
          <a:p>
            <a:pPr eaLnBrk="1" hangingPunct="1">
              <a:lnSpc>
                <a:spcPct val="130000"/>
              </a:lnSpc>
            </a:pPr>
            <a:r>
              <a:rPr lang="zh-CN" altLang="en-US" sz="2400" dirty="0"/>
              <a:t>例：学校改革案中的一段笔记</a:t>
            </a:r>
            <a:endParaRPr lang="zh-CN" altLang="en-US" sz="2400" dirty="0"/>
          </a:p>
          <a:p>
            <a:pPr eaLnBrk="1" hangingPunct="1">
              <a:lnSpc>
                <a:spcPct val="130000"/>
              </a:lnSpc>
              <a:buFont typeface="Wingdings" panose="05000000000000000000" pitchFamily="2" charset="2"/>
              <a:buNone/>
            </a:pPr>
            <a:r>
              <a:rPr lang="zh-CN" altLang="en-US" sz="2400" dirty="0"/>
              <a:t>　　</a:t>
            </a:r>
            <a:r>
              <a:rPr lang="zh-CN" altLang="en-US" sz="2400" dirty="0">
                <a:latin typeface="楷体" panose="02010609060101010101" pitchFamily="49" charset="-122"/>
                <a:ea typeface="楷体" panose="02010609060101010101" pitchFamily="49" charset="-122"/>
              </a:rPr>
              <a:t>但是他（</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Mr. Walt</a:t>
            </a:r>
            <a:r>
              <a:rPr lang="zh-CN" altLang="en-US" sz="2400" dirty="0">
                <a:latin typeface="楷体" panose="02010609060101010101" pitchFamily="49" charset="-122"/>
                <a:ea typeface="楷体" panose="02010609060101010101" pitchFamily="49" charset="-122"/>
              </a:rPr>
              <a:t>）说，他不是很清楚</a:t>
            </a:r>
            <a:r>
              <a:rPr lang="en-US" altLang="zh-CN" sz="2400" dirty="0">
                <a:latin typeface="Times New Roman" panose="02020603050405020304" pitchFamily="18" charset="0"/>
                <a:ea typeface="楷体" panose="02010609060101010101" pitchFamily="49" charset="-122"/>
              </a:rPr>
              <a:t>SCORE</a:t>
            </a:r>
            <a:r>
              <a:rPr lang="zh-CN" altLang="en-US" sz="2400" dirty="0">
                <a:latin typeface="Times New Roman" panose="02020603050405020304" pitchFamily="18" charset="0"/>
                <a:ea typeface="楷体" panose="02010609060101010101" pitchFamily="49" charset="-122"/>
              </a:rPr>
              <a:t>－</a:t>
            </a:r>
            <a:r>
              <a:rPr lang="en-US" altLang="zh-CN" sz="2400" dirty="0">
                <a:latin typeface="Times New Roman" panose="02020603050405020304" pitchFamily="18" charset="0"/>
                <a:ea typeface="楷体" panose="02010609060101010101" pitchFamily="49" charset="-122"/>
              </a:rPr>
              <a:t>ON</a:t>
            </a:r>
            <a:r>
              <a:rPr lang="zh-CN" altLang="en-US" sz="2400" dirty="0">
                <a:latin typeface="楷体" panose="02010609060101010101" pitchFamily="49" charset="-122"/>
                <a:ea typeface="楷体" panose="02010609060101010101" pitchFamily="49" charset="-122"/>
              </a:rPr>
              <a:t>方案中包括些什么。他知道“它结合了很多东西”。那天早上资料中心主要是给</a:t>
            </a:r>
            <a:r>
              <a:rPr lang="en-US" altLang="zh-CN" sz="2400" dirty="0">
                <a:solidFill>
                  <a:srgbClr val="00B050"/>
                </a:solidFill>
                <a:latin typeface="Times New Roman" panose="02020603050405020304" pitchFamily="18" charset="0"/>
                <a:ea typeface="楷体" panose="02010609060101010101" pitchFamily="49" charset="-122"/>
              </a:rPr>
              <a:t>FACILE</a:t>
            </a:r>
            <a:r>
              <a:rPr lang="zh-CN" altLang="en-US" sz="2400" dirty="0">
                <a:latin typeface="楷体" panose="02010609060101010101" pitchFamily="49" charset="-122"/>
                <a:ea typeface="楷体" panose="02010609060101010101" pitchFamily="49" charset="-122"/>
              </a:rPr>
              <a:t>等方案使用，这是</a:t>
            </a:r>
            <a:r>
              <a:rPr lang="en-US" altLang="zh-CN" sz="2400" dirty="0" err="1">
                <a:solidFill>
                  <a:srgbClr val="00B050"/>
                </a:solidFill>
                <a:latin typeface="Times New Roman" panose="02020603050405020304" pitchFamily="18" charset="0"/>
                <a:ea typeface="楷体" panose="02010609060101010101" pitchFamily="49" charset="-122"/>
              </a:rPr>
              <a:t>MR.Walt</a:t>
            </a:r>
            <a:r>
              <a:rPr lang="zh-CN" altLang="en-US" sz="2400" dirty="0">
                <a:latin typeface="楷体" panose="02010609060101010101" pitchFamily="49" charset="-122"/>
                <a:ea typeface="楷体" panose="02010609060101010101" pitchFamily="49" charset="-122"/>
              </a:rPr>
              <a:t>比较了解的案子</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下午</a:t>
            </a:r>
            <a:r>
              <a:rPr lang="en-US" altLang="zh-CN" sz="2400" dirty="0">
                <a:latin typeface="Times New Roman" panose="02020603050405020304" pitchFamily="18" charset="0"/>
                <a:ea typeface="楷体" panose="02010609060101010101" pitchFamily="49" charset="-122"/>
              </a:rPr>
              <a:t>Mrs. Hampshire</a:t>
            </a:r>
            <a:r>
              <a:rPr lang="zh-CN" altLang="en-US" sz="2400" dirty="0">
                <a:latin typeface="楷体" panose="02010609060101010101" pitchFamily="49" charset="-122"/>
                <a:ea typeface="楷体" panose="02010609060101010101" pitchFamily="49" charset="-122"/>
              </a:rPr>
              <a:t>将资源中心用于</a:t>
            </a:r>
            <a:r>
              <a:rPr lang="en-US" altLang="zh-CN" sz="2400" dirty="0">
                <a:latin typeface="Times New Roman" panose="02020603050405020304" pitchFamily="18" charset="0"/>
                <a:ea typeface="楷体" panose="02010609060101010101" pitchFamily="49" charset="-122"/>
              </a:rPr>
              <a:t>SCORE</a:t>
            </a:r>
            <a:r>
              <a:rPr lang="zh-CN" altLang="en-US" sz="2400" dirty="0">
                <a:latin typeface="Times New Roman" panose="02020603050405020304" pitchFamily="18" charset="0"/>
                <a:ea typeface="楷体" panose="02010609060101010101" pitchFamily="49" charset="-122"/>
              </a:rPr>
              <a:t>－</a:t>
            </a:r>
            <a:r>
              <a:rPr lang="en-US" altLang="zh-CN" sz="2400" dirty="0">
                <a:latin typeface="Times New Roman" panose="02020603050405020304" pitchFamily="18" charset="0"/>
                <a:ea typeface="楷体" panose="02010609060101010101" pitchFamily="49" charset="-122"/>
              </a:rPr>
              <a:t>ON</a:t>
            </a:r>
            <a:r>
              <a:rPr lang="zh-CN" altLang="en-US" sz="2400" dirty="0">
                <a:latin typeface="Times New Roman" panose="02020603050405020304" pitchFamily="18" charset="0"/>
                <a:ea typeface="楷体" panose="02010609060101010101" pitchFamily="49" charset="-122"/>
              </a:rPr>
              <a:t>方案。 </a:t>
            </a:r>
            <a:r>
              <a:rPr lang="en-US" altLang="zh-CN" sz="2400" dirty="0">
                <a:latin typeface="Times New Roman" panose="02020603050405020304" pitchFamily="18" charset="0"/>
                <a:ea typeface="楷体" panose="02010609060101010101" pitchFamily="49" charset="-122"/>
              </a:rPr>
              <a:t>Mr. Walt</a:t>
            </a:r>
            <a:r>
              <a:rPr lang="zh-CN" altLang="en-US" sz="2400" dirty="0">
                <a:latin typeface="楷体" panose="02010609060101010101" pitchFamily="49" charset="-122"/>
                <a:ea typeface="楷体" panose="02010609060101010101" pitchFamily="49" charset="-122"/>
              </a:rPr>
              <a:t>说：“这是不同的案子，因此会有不同的用法。”</a:t>
            </a:r>
            <a:endParaRPr lang="zh-CN" altLang="en-US" sz="2400" dirty="0">
              <a:latin typeface="楷体" panose="02010609060101010101" pitchFamily="49" charset="-122"/>
              <a:ea typeface="楷体" panose="02010609060101010101" pitchFamily="49" charset="-122"/>
            </a:endParaRPr>
          </a:p>
          <a:p>
            <a:pPr eaLnBrk="1" hangingPunct="1">
              <a:lnSpc>
                <a:spcPct val="130000"/>
              </a:lnSpc>
              <a:buFont typeface="Wingdings" panose="05000000000000000000" pitchFamily="2" charset="2"/>
              <a:buNone/>
            </a:pPr>
            <a:r>
              <a:rPr lang="zh-CN" altLang="en-US" sz="2400" dirty="0"/>
              <a:t>　　　最初编码为：</a:t>
            </a:r>
            <a:r>
              <a:rPr lang="zh-CN" altLang="en-US" sz="2400" dirty="0">
                <a:solidFill>
                  <a:srgbClr val="C00000"/>
                </a:solidFill>
              </a:rPr>
              <a:t>改革案－突出特点</a:t>
            </a:r>
            <a:r>
              <a:rPr lang="zh-CN" altLang="en-US" sz="2400" dirty="0"/>
              <a:t>（这项改革对于实行者来说有何突出的特点）　　</a:t>
            </a:r>
            <a:endParaRPr lang="zh-CN" altLang="en-US" sz="2400" dirty="0"/>
          </a:p>
          <a:p>
            <a:pPr eaLnBrk="1" hangingPunct="1">
              <a:lnSpc>
                <a:spcPct val="130000"/>
              </a:lnSpc>
              <a:buFont typeface="Wingdings" panose="05000000000000000000" pitchFamily="2" charset="2"/>
              <a:buNone/>
            </a:pPr>
            <a:r>
              <a:rPr lang="zh-CN" altLang="en-US" sz="2400" dirty="0"/>
              <a:t>　　　后来发现教育局分为不同阵营，其间有激烈的权力斗争，争取经费与职位</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Mr. Walt</a:t>
            </a:r>
            <a:r>
              <a:rPr lang="zh-CN" altLang="en-US" sz="2400" dirty="0">
                <a:latin typeface="Times New Roman" panose="02020603050405020304" pitchFamily="18" charset="0"/>
                <a:cs typeface="Times New Roman" panose="02020603050405020304" pitchFamily="18" charset="0"/>
              </a:rPr>
              <a:t>是</a:t>
            </a:r>
            <a:r>
              <a:rPr lang="en-US" altLang="zh-CN" sz="2400" dirty="0">
                <a:latin typeface="Times New Roman" panose="02020603050405020304" pitchFamily="18" charset="0"/>
                <a:cs typeface="Times New Roman" panose="02020603050405020304" pitchFamily="18" charset="0"/>
              </a:rPr>
              <a:t>FACILE</a:t>
            </a:r>
            <a:r>
              <a:rPr lang="zh-CN" altLang="en-US" sz="2400" dirty="0">
                <a:latin typeface="Times New Roman" panose="02020603050405020304" pitchFamily="18" charset="0"/>
                <a:cs typeface="Times New Roman" panose="02020603050405020304" pitchFamily="18" charset="0"/>
              </a:rPr>
              <a:t>阵营的，不是</a:t>
            </a:r>
            <a:r>
              <a:rPr lang="en-US" altLang="zh-CN" sz="2400" dirty="0">
                <a:latin typeface="Times New Roman" panose="02020603050405020304" pitchFamily="18" charset="0"/>
                <a:cs typeface="Times New Roman" panose="02020603050405020304" pitchFamily="18" charset="0"/>
              </a:rPr>
              <a:t>SCORE</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ON</a:t>
            </a:r>
            <a:r>
              <a:rPr lang="zh-CN" altLang="en-US" sz="2400" dirty="0">
                <a:latin typeface="Times New Roman" panose="02020603050405020304" pitchFamily="18" charset="0"/>
                <a:cs typeface="Times New Roman" panose="02020603050405020304" pitchFamily="18" charset="0"/>
              </a:rPr>
              <a:t>的人。</a:t>
            </a:r>
            <a:r>
              <a:rPr lang="zh-CN" altLang="en-US" sz="2400" dirty="0"/>
              <a:t>因此研究者将这段文字加上一个代码：</a:t>
            </a:r>
            <a:r>
              <a:rPr lang="zh-CN" altLang="en-US" sz="2400" dirty="0">
                <a:solidFill>
                  <a:srgbClr val="C00000"/>
                </a:solidFill>
              </a:rPr>
              <a:t>主题－阵营</a:t>
            </a:r>
            <a:endParaRPr lang="en-US" altLang="zh-CN" sz="2400" dirty="0">
              <a:solidFill>
                <a:srgbClr val="C00000"/>
              </a:solidFill>
            </a:endParaRPr>
          </a:p>
          <a:p>
            <a:pPr eaLnBrk="1" hangingPunct="1">
              <a:lnSpc>
                <a:spcPct val="130000"/>
              </a:lnSpc>
              <a:buFont typeface="Wingdings" panose="05000000000000000000" pitchFamily="2" charset="2"/>
              <a:buNone/>
            </a:pPr>
            <a:r>
              <a:rPr lang="en-US" altLang="zh-CN" sz="2400" dirty="0">
                <a:solidFill>
                  <a:srgbClr val="C00000"/>
                </a:solidFill>
              </a:rPr>
              <a:t>                                                                                   </a:t>
            </a:r>
            <a:r>
              <a:rPr lang="en-US" altLang="zh-CN" sz="2400" dirty="0"/>
              <a:t>Miles &amp; Huberman:82</a:t>
            </a:r>
            <a:endParaRPr lang="en-US" altLang="zh-CN" sz="2400" dirty="0"/>
          </a:p>
          <a:p>
            <a:pPr eaLnBrk="1" hangingPunct="1">
              <a:lnSpc>
                <a:spcPct val="130000"/>
              </a:lnSpc>
              <a:buFont typeface="Wingdings" panose="05000000000000000000" pitchFamily="2" charset="2"/>
              <a:buNone/>
            </a:pPr>
            <a:endParaRPr lang="zh-CN" altLang="en-US" sz="2400" dirty="0">
              <a:solidFill>
                <a:srgbClr val="C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内容占位符 2"/>
          <p:cNvSpPr>
            <a:spLocks noGrp="1"/>
          </p:cNvSpPr>
          <p:nvPr>
            <p:ph idx="1"/>
          </p:nvPr>
        </p:nvSpPr>
        <p:spPr>
          <a:xfrm>
            <a:off x="1127448" y="868167"/>
            <a:ext cx="9413836" cy="5801193"/>
          </a:xfrm>
        </p:spPr>
        <p:txBody>
          <a:bodyPr>
            <a:normAutofit fontScale="92500" lnSpcReduction="10000"/>
          </a:bodyPr>
          <a:lstStyle/>
          <a:p>
            <a:pPr>
              <a:lnSpc>
                <a:spcPct val="150000"/>
              </a:lnSpc>
            </a:pPr>
            <a:r>
              <a:rPr lang="zh-CN" altLang="en-US" dirty="0"/>
              <a:t>编码的方法：</a:t>
            </a:r>
            <a:endParaRPr lang="en-US" altLang="zh-CN" dirty="0"/>
          </a:p>
          <a:p>
            <a:pPr lvl="1">
              <a:lnSpc>
                <a:spcPct val="150000"/>
              </a:lnSpc>
            </a:pPr>
            <a:r>
              <a:rPr lang="en-US" altLang="zh-CN" dirty="0"/>
              <a:t>Miles &amp; Huberman(p83) </a:t>
            </a:r>
            <a:r>
              <a:rPr lang="zh-CN" altLang="en-US" dirty="0"/>
              <a:t>有</a:t>
            </a:r>
            <a:r>
              <a:rPr lang="en-US" altLang="zh-CN" dirty="0"/>
              <a:t>3</a:t>
            </a:r>
            <a:r>
              <a:rPr lang="zh-CN" altLang="en-US" dirty="0"/>
              <a:t>种</a:t>
            </a:r>
            <a:endParaRPr lang="en-US" altLang="zh-CN" dirty="0"/>
          </a:p>
          <a:p>
            <a:pPr lvl="2">
              <a:lnSpc>
                <a:spcPct val="150000"/>
              </a:lnSpc>
              <a:buFont typeface="Wingdings" panose="05000000000000000000" pitchFamily="2" charset="2"/>
              <a:buNone/>
            </a:pPr>
            <a:r>
              <a:rPr lang="zh-CN" altLang="en-US" sz="2800" dirty="0"/>
              <a:t>（</a:t>
            </a:r>
            <a:r>
              <a:rPr lang="en-US" altLang="zh-CN" sz="2800" dirty="0"/>
              <a:t>1</a:t>
            </a:r>
            <a:r>
              <a:rPr lang="zh-CN" altLang="en-US" sz="2800" dirty="0"/>
              <a:t>）归纳的方法（后建式）。在收集资料前，不需要预建代码系统，代码是在阅读资料时渐渐出现的，是让所收集到的资料去形塑出代码系统，这样的代码系统是更能表征出资料的特色的东西。这种分析者的心灵是开放的，对情境是较为敏感的。</a:t>
            </a:r>
            <a:endParaRPr lang="en-US" altLang="zh-CN" sz="2800" dirty="0"/>
          </a:p>
          <a:p>
            <a:pPr lvl="2">
              <a:lnSpc>
                <a:spcPct val="150000"/>
              </a:lnSpc>
              <a:buFont typeface="Wingdings" panose="05000000000000000000" pitchFamily="2" charset="2"/>
              <a:buNone/>
            </a:pPr>
            <a:r>
              <a:rPr lang="en-US" altLang="zh-CN" sz="2800" dirty="0"/>
              <a:t>       </a:t>
            </a:r>
            <a:r>
              <a:rPr lang="zh-CN" altLang="en-US" sz="2800" dirty="0">
                <a:solidFill>
                  <a:srgbClr val="FF0000"/>
                </a:solidFill>
              </a:rPr>
              <a:t>归纳式编码尤其注意寻找本土概念</a:t>
            </a:r>
            <a:endParaRPr lang="en-US" altLang="zh-CN" sz="2800" dirty="0">
              <a:solidFill>
                <a:srgbClr val="FF0000"/>
              </a:solidFill>
            </a:endParaRPr>
          </a:p>
          <a:p>
            <a:pPr lvl="2">
              <a:lnSpc>
                <a:spcPct val="150000"/>
              </a:lnSpc>
              <a:buFont typeface="Wingdings" panose="05000000000000000000" pitchFamily="2" charset="2"/>
              <a:buNone/>
            </a:pPr>
            <a:r>
              <a:rPr lang="zh-CN" altLang="en-US" sz="2800" dirty="0"/>
              <a:t>       扎根理论就是用的这种编码技术</a:t>
            </a:r>
            <a:endParaRPr lang="zh-CN" altLang="en-US" sz="2800" dirty="0"/>
          </a:p>
          <a:p>
            <a:pPr lvl="1">
              <a:lnSpc>
                <a:spcPct val="150000"/>
              </a:lnSpc>
            </a:pPr>
            <a:endParaRPr lang="zh-CN" altLang="en-US" sz="2800" dirty="0"/>
          </a:p>
          <a:p>
            <a:pPr>
              <a:lnSpc>
                <a:spcPct val="150000"/>
              </a:lnSpc>
            </a:pPr>
            <a:endParaRPr lang="zh-CN"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idx="1"/>
          </p:nvPr>
        </p:nvSpPr>
        <p:spPr>
          <a:xfrm>
            <a:off x="1055440" y="809328"/>
            <a:ext cx="9606337" cy="6048672"/>
          </a:xfrm>
        </p:spPr>
        <p:txBody>
          <a:bodyPr>
            <a:normAutofit/>
          </a:bodyPr>
          <a:lstStyle/>
          <a:p>
            <a:pPr eaLnBrk="1" hangingPunct="1">
              <a:lnSpc>
                <a:spcPct val="120000"/>
              </a:lnSpc>
            </a:pPr>
            <a:r>
              <a:rPr lang="zh-CN" altLang="en-US" dirty="0"/>
              <a:t>扎根理论的三种编码方法（由</a:t>
            </a:r>
            <a:r>
              <a:rPr lang="en-US" altLang="zh-CN" dirty="0"/>
              <a:t>Strauss</a:t>
            </a:r>
            <a:r>
              <a:rPr lang="zh-CN" altLang="en-US" dirty="0"/>
              <a:t>提出）</a:t>
            </a:r>
            <a:endParaRPr lang="zh-CN" altLang="en-US" dirty="0"/>
          </a:p>
          <a:p>
            <a:pPr lvl="1" eaLnBrk="1" hangingPunct="1">
              <a:lnSpc>
                <a:spcPct val="120000"/>
              </a:lnSpc>
            </a:pPr>
            <a:r>
              <a:rPr lang="zh-CN" altLang="en-US" dirty="0"/>
              <a:t>开放式编码（</a:t>
            </a:r>
            <a:r>
              <a:rPr lang="en-US" altLang="zh-CN" dirty="0"/>
              <a:t>open coding</a:t>
            </a:r>
            <a:r>
              <a:rPr lang="zh-CN" altLang="en-US" dirty="0"/>
              <a:t>）</a:t>
            </a:r>
            <a:endParaRPr lang="en-US" altLang="zh-CN" dirty="0"/>
          </a:p>
          <a:p>
            <a:pPr lvl="2" eaLnBrk="1" hangingPunct="1">
              <a:lnSpc>
                <a:spcPct val="120000"/>
              </a:lnSpc>
            </a:pPr>
            <a:r>
              <a:rPr lang="zh-CN" altLang="en-US" sz="2400" b="1" dirty="0"/>
              <a:t>开放式编码</a:t>
            </a:r>
            <a:r>
              <a:rPr lang="zh-CN" altLang="en-US" sz="2400" dirty="0"/>
              <a:t>：关注资料本身，不断为资料中出现的各种主题分配编码标签</a:t>
            </a:r>
            <a:r>
              <a:rPr lang="en-US" altLang="zh-CN" sz="2400" dirty="0"/>
              <a:t>(</a:t>
            </a:r>
            <a:r>
              <a:rPr lang="zh-CN" altLang="en-US" sz="2400" dirty="0">
                <a:latin typeface="楷体" panose="02010609060101010101" pitchFamily="49" charset="-122"/>
                <a:ea typeface="楷体" panose="02010609060101010101" pitchFamily="49" charset="-122"/>
              </a:rPr>
              <a:t>转引风笑天</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社会学研究方法</a:t>
            </a:r>
            <a:r>
              <a:rPr lang="en-US" altLang="zh-CN" sz="2400" dirty="0">
                <a:latin typeface="楷体" panose="02010609060101010101" pitchFamily="49" charset="-122"/>
                <a:ea typeface="楷体" panose="02010609060101010101" pitchFamily="49" charset="-122"/>
              </a:rPr>
              <a:t>》2001</a:t>
            </a:r>
            <a:r>
              <a:rPr lang="zh-CN" altLang="en-US" sz="2400" dirty="0">
                <a:latin typeface="楷体" panose="02010609060101010101" pitchFamily="49" charset="-122"/>
                <a:ea typeface="楷体" panose="02010609060101010101" pitchFamily="49" charset="-122"/>
              </a:rPr>
              <a:t>：</a:t>
            </a:r>
            <a:r>
              <a:rPr lang="en-US" altLang="zh-CN" sz="2400" dirty="0">
                <a:latin typeface="楷体" panose="02010609060101010101" pitchFamily="49" charset="-122"/>
                <a:ea typeface="楷体" panose="02010609060101010101" pitchFamily="49" charset="-122"/>
              </a:rPr>
              <a:t>305</a:t>
            </a:r>
            <a:r>
              <a:rPr lang="zh-CN" altLang="en-US" sz="2400" dirty="0">
                <a:latin typeface="楷体" panose="02010609060101010101" pitchFamily="49" charset="-122"/>
                <a:ea typeface="楷体" panose="02010609060101010101" pitchFamily="49" charset="-122"/>
              </a:rPr>
              <a:t>－</a:t>
            </a:r>
            <a:r>
              <a:rPr lang="en-US" altLang="zh-CN" sz="2400" dirty="0">
                <a:latin typeface="楷体" panose="02010609060101010101" pitchFamily="49" charset="-122"/>
                <a:ea typeface="楷体" panose="02010609060101010101" pitchFamily="49" charset="-122"/>
              </a:rPr>
              <a:t>307</a:t>
            </a:r>
            <a:r>
              <a:rPr lang="zh-CN" altLang="en-US" sz="2400" dirty="0"/>
              <a:t>）</a:t>
            </a:r>
            <a:endParaRPr lang="en-US" altLang="zh-CN" sz="2400" dirty="0"/>
          </a:p>
          <a:p>
            <a:pPr lvl="2" eaLnBrk="1" hangingPunct="1">
              <a:lnSpc>
                <a:spcPct val="120000"/>
              </a:lnSpc>
            </a:pPr>
            <a:r>
              <a:rPr lang="en-US" altLang="zh-CN" sz="2400" b="1" dirty="0"/>
              <a:t>Open</a:t>
            </a:r>
            <a:r>
              <a:rPr lang="en-US" altLang="zh-CN" sz="2400" dirty="0"/>
              <a:t>:  create initial, tentative names for fragments of data</a:t>
            </a:r>
            <a:r>
              <a:rPr lang="zh-CN" altLang="en-US" sz="2400" dirty="0"/>
              <a:t>（</a:t>
            </a:r>
            <a:r>
              <a:rPr lang="en-US" altLang="zh-CN" sz="2400" dirty="0"/>
              <a:t>Martha S. Feldman</a:t>
            </a:r>
            <a:r>
              <a:rPr lang="zh-CN" altLang="en-US" sz="2400" dirty="0"/>
              <a:t>，</a:t>
            </a:r>
            <a:r>
              <a:rPr lang="en-US" altLang="zh-CN" sz="2400" dirty="0">
                <a:latin typeface="楷体" panose="02010609060101010101" pitchFamily="49" charset="-122"/>
                <a:ea typeface="楷体" panose="02010609060101010101" pitchFamily="49" charset="-122"/>
              </a:rPr>
              <a:t>2015</a:t>
            </a:r>
            <a:r>
              <a:rPr lang="zh-CN" altLang="en-US" sz="2400" dirty="0">
                <a:latin typeface="楷体" panose="02010609060101010101" pitchFamily="49" charset="-122"/>
                <a:ea typeface="楷体" panose="02010609060101010101" pitchFamily="49" charset="-122"/>
              </a:rPr>
              <a:t>南大授课</a:t>
            </a:r>
            <a:r>
              <a:rPr lang="zh-CN" altLang="en-US" sz="2400" dirty="0"/>
              <a:t>）</a:t>
            </a:r>
            <a:endParaRPr lang="en-US" altLang="zh-CN" sz="2400" dirty="0"/>
          </a:p>
          <a:p>
            <a:pPr lvl="2" eaLnBrk="1" hangingPunct="1">
              <a:lnSpc>
                <a:spcPct val="120000"/>
              </a:lnSpc>
            </a:pPr>
            <a:r>
              <a:rPr lang="en-US" altLang="zh-CN" sz="2400" b="1" dirty="0"/>
              <a:t>Open coding:</a:t>
            </a:r>
            <a:r>
              <a:rPr lang="en-US" altLang="zh-CN" sz="2400" dirty="0"/>
              <a:t> Basically, you read through your data several times and then start to create tentative labels for chunks of data that summarize what you see happening (not based on existing theory – just based on the meaning that emerges from the data). Record examples of participants’ words and establish properties of each code </a:t>
            </a:r>
            <a:r>
              <a:rPr lang="zh-CN" altLang="en-US" sz="2400" dirty="0"/>
              <a:t>（</a:t>
            </a:r>
            <a:r>
              <a:rPr lang="en-CA" altLang="zh-CN" sz="2400" dirty="0" err="1"/>
              <a:t>Gallicano</a:t>
            </a:r>
            <a:r>
              <a:rPr lang="en-CA" altLang="zh-CN" sz="2400" dirty="0"/>
              <a:t>, Tiffany</a:t>
            </a:r>
            <a:r>
              <a:rPr lang="zh-CN" altLang="en-US" sz="2400" dirty="0"/>
              <a:t>，</a:t>
            </a:r>
            <a:r>
              <a:rPr lang="en-US" altLang="zh-CN" sz="2400" dirty="0"/>
              <a:t>2013</a:t>
            </a:r>
            <a:r>
              <a:rPr lang="zh-CN" altLang="en-US" sz="2400" dirty="0"/>
              <a:t>）</a:t>
            </a:r>
            <a:endParaRPr lang="en-US" altLang="zh-CN"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83432" y="908720"/>
            <a:ext cx="9822095" cy="5867531"/>
          </a:xfrm>
        </p:spPr>
        <p:txBody>
          <a:bodyPr>
            <a:normAutofit lnSpcReduction="10000"/>
          </a:bodyPr>
          <a:lstStyle/>
          <a:p>
            <a:pPr lvl="1" eaLnBrk="1" hangingPunct="1">
              <a:lnSpc>
                <a:spcPct val="120000"/>
              </a:lnSpc>
            </a:pPr>
            <a:r>
              <a:rPr lang="zh-CN" altLang="en-US" dirty="0"/>
              <a:t>轴心式编码（</a:t>
            </a:r>
            <a:r>
              <a:rPr lang="en-US" altLang="zh-CN" dirty="0"/>
              <a:t>axial coding</a:t>
            </a:r>
            <a:r>
              <a:rPr lang="zh-CN" altLang="en-US" dirty="0"/>
              <a:t>）</a:t>
            </a:r>
            <a:endParaRPr lang="en-US" altLang="zh-CN" dirty="0"/>
          </a:p>
          <a:p>
            <a:pPr lvl="2" eaLnBrk="1" hangingPunct="1">
              <a:lnSpc>
                <a:spcPct val="120000"/>
              </a:lnSpc>
            </a:pPr>
            <a:r>
              <a:rPr lang="zh-CN" altLang="en-US" sz="2400" b="1" dirty="0"/>
              <a:t>轴心式编码</a:t>
            </a:r>
            <a:r>
              <a:rPr lang="zh-CN" altLang="en-US" sz="2400" dirty="0"/>
              <a:t>：研究者的头脑中带有基本的或初步的编码主题去看待资料，阅读资料，是从一组初步的主题或概念开始；过程中，也会产生新的观点，添加新的编码；注重发现和建立类别之间的各种联系，如因果关系、时间关系、语义关系（</a:t>
            </a:r>
            <a:r>
              <a:rPr lang="zh-CN" altLang="en-US" sz="2400" dirty="0">
                <a:latin typeface="楷体" panose="02010609060101010101" pitchFamily="49" charset="-122"/>
                <a:ea typeface="楷体" panose="02010609060101010101" pitchFamily="49" charset="-122"/>
              </a:rPr>
              <a:t>转引风笑天</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社会学研究方法</a:t>
            </a:r>
            <a:r>
              <a:rPr lang="en-US" altLang="zh-CN" sz="2400" dirty="0">
                <a:latin typeface="楷体" panose="02010609060101010101" pitchFamily="49" charset="-122"/>
                <a:ea typeface="楷体" panose="02010609060101010101" pitchFamily="49" charset="-122"/>
              </a:rPr>
              <a:t>》2001</a:t>
            </a:r>
            <a:r>
              <a:rPr lang="zh-CN" altLang="en-US" sz="2400" dirty="0">
                <a:latin typeface="楷体" panose="02010609060101010101" pitchFamily="49" charset="-122"/>
                <a:ea typeface="楷体" panose="02010609060101010101" pitchFamily="49" charset="-122"/>
              </a:rPr>
              <a:t>：</a:t>
            </a:r>
            <a:r>
              <a:rPr lang="en-US" altLang="zh-CN" sz="2400" dirty="0">
                <a:latin typeface="楷体" panose="02010609060101010101" pitchFamily="49" charset="-122"/>
                <a:ea typeface="楷体" panose="02010609060101010101" pitchFamily="49" charset="-122"/>
              </a:rPr>
              <a:t>305</a:t>
            </a:r>
            <a:r>
              <a:rPr lang="zh-CN" altLang="en-US" sz="2400" dirty="0">
                <a:latin typeface="楷体" panose="02010609060101010101" pitchFamily="49" charset="-122"/>
                <a:ea typeface="楷体" panose="02010609060101010101" pitchFamily="49" charset="-122"/>
              </a:rPr>
              <a:t>－</a:t>
            </a:r>
            <a:r>
              <a:rPr lang="en-US" altLang="zh-CN" sz="2400" dirty="0">
                <a:latin typeface="楷体" panose="02010609060101010101" pitchFamily="49" charset="-122"/>
                <a:ea typeface="楷体" panose="02010609060101010101" pitchFamily="49" charset="-122"/>
              </a:rPr>
              <a:t>307 </a:t>
            </a:r>
            <a:r>
              <a:rPr lang="zh-CN" altLang="en-US" sz="2400" dirty="0"/>
              <a:t>）</a:t>
            </a:r>
            <a:endParaRPr lang="en-US" altLang="zh-CN" sz="2400" dirty="0"/>
          </a:p>
          <a:p>
            <a:pPr lvl="2" eaLnBrk="1" hangingPunct="1">
              <a:lnSpc>
                <a:spcPct val="120000"/>
              </a:lnSpc>
            </a:pPr>
            <a:r>
              <a:rPr lang="en-US" altLang="zh-CN" sz="2400" b="1" dirty="0"/>
              <a:t>Axial</a:t>
            </a:r>
            <a:r>
              <a:rPr lang="en-US" altLang="zh-CN" sz="2400" dirty="0"/>
              <a:t>: name relationships among the codes</a:t>
            </a:r>
            <a:r>
              <a:rPr lang="zh-CN" altLang="en-US" sz="2400" dirty="0"/>
              <a:t>（</a:t>
            </a:r>
            <a:r>
              <a:rPr lang="en-US" altLang="zh-CN" sz="2400" dirty="0"/>
              <a:t>Martha S. Feldman</a:t>
            </a:r>
            <a:r>
              <a:rPr lang="zh-CN" altLang="en-US" sz="2400" dirty="0"/>
              <a:t>，</a:t>
            </a:r>
            <a:r>
              <a:rPr lang="en-US" altLang="zh-CN" sz="2400" dirty="0">
                <a:latin typeface="楷体" panose="02010609060101010101" pitchFamily="49" charset="-122"/>
                <a:ea typeface="楷体" panose="02010609060101010101" pitchFamily="49" charset="-122"/>
              </a:rPr>
              <a:t>2015</a:t>
            </a:r>
            <a:r>
              <a:rPr lang="zh-CN" altLang="en-US" sz="2400" dirty="0">
                <a:latin typeface="楷体" panose="02010609060101010101" pitchFamily="49" charset="-122"/>
                <a:ea typeface="楷体" panose="02010609060101010101" pitchFamily="49" charset="-122"/>
              </a:rPr>
              <a:t>南大授课</a:t>
            </a:r>
            <a:r>
              <a:rPr lang="zh-CN" altLang="en-US" sz="2400" dirty="0"/>
              <a:t>）</a:t>
            </a:r>
            <a:endParaRPr lang="en-US" altLang="zh-CN" sz="2400" dirty="0"/>
          </a:p>
          <a:p>
            <a:pPr lvl="2" eaLnBrk="1" hangingPunct="1">
              <a:lnSpc>
                <a:spcPct val="120000"/>
              </a:lnSpc>
            </a:pPr>
            <a:r>
              <a:rPr lang="en-US" altLang="zh-CN" sz="2400" b="1" dirty="0">
                <a:ea typeface="MS PGothic" panose="020B0600070205080204" charset="-128"/>
                <a:cs typeface="MS PGothic" panose="020B0600070205080204" charset="-128"/>
              </a:rPr>
              <a:t>Focused or Axial Coding</a:t>
            </a:r>
            <a:r>
              <a:rPr lang="en-US" altLang="zh-CN" sz="2400" dirty="0">
                <a:ea typeface="MS PGothic" panose="020B0600070205080204" charset="-128"/>
                <a:cs typeface="MS PGothic" panose="020B0600070205080204" charset="-128"/>
              </a:rPr>
              <a:t>: </a:t>
            </a:r>
            <a:r>
              <a:rPr lang="en-US" altLang="zh-CN" sz="2400" dirty="0">
                <a:ea typeface="MS PGothic" panose="020B0600070205080204" charset="-128"/>
              </a:rPr>
              <a:t>Coding within themes; Relationships between codes</a:t>
            </a:r>
            <a:r>
              <a:rPr lang="zh-CN" altLang="en-US" sz="2400" dirty="0"/>
              <a:t> （</a:t>
            </a:r>
            <a:r>
              <a:rPr lang="en-US" altLang="zh-CN" sz="2400" dirty="0"/>
              <a:t>Martha S. Feldman</a:t>
            </a:r>
            <a:r>
              <a:rPr lang="zh-CN" altLang="en-US" sz="2400" dirty="0"/>
              <a:t>，</a:t>
            </a:r>
            <a:r>
              <a:rPr lang="en-US" altLang="zh-CN" sz="2400" dirty="0">
                <a:latin typeface="楷体" panose="02010609060101010101" pitchFamily="49" charset="-122"/>
                <a:ea typeface="楷体" panose="02010609060101010101" pitchFamily="49" charset="-122"/>
              </a:rPr>
              <a:t>2014</a:t>
            </a:r>
            <a:r>
              <a:rPr lang="zh-CN" altLang="en-US" sz="2400" dirty="0">
                <a:latin typeface="楷体" panose="02010609060101010101" pitchFamily="49" charset="-122"/>
                <a:ea typeface="楷体" panose="02010609060101010101" pitchFamily="49" charset="-122"/>
              </a:rPr>
              <a:t>南大授课</a:t>
            </a:r>
            <a:r>
              <a:rPr lang="zh-CN" altLang="en-US" sz="2400" dirty="0"/>
              <a:t>）</a:t>
            </a:r>
            <a:endParaRPr lang="en-US" altLang="zh-CN" sz="2400" dirty="0">
              <a:ea typeface="MS PGothic" panose="020B0600070205080204" charset="-128"/>
            </a:endParaRPr>
          </a:p>
          <a:p>
            <a:pPr lvl="2" eaLnBrk="1" hangingPunct="1">
              <a:lnSpc>
                <a:spcPct val="120000"/>
              </a:lnSpc>
            </a:pPr>
            <a:r>
              <a:rPr lang="en-US" altLang="zh-CN" sz="2400" b="1" dirty="0"/>
              <a:t>Axial coding: </a:t>
            </a:r>
            <a:r>
              <a:rPr lang="en-US" altLang="zh-CN" sz="2400" dirty="0"/>
              <a:t>Axial coding consists of identifying relationships among the open codes. What are the connections among the codes? </a:t>
            </a:r>
            <a:r>
              <a:rPr lang="zh-CN" altLang="en-US" sz="2400" dirty="0"/>
              <a:t>（</a:t>
            </a:r>
            <a:r>
              <a:rPr lang="en-CA" altLang="zh-CN" sz="2400" dirty="0" err="1"/>
              <a:t>Gallicano</a:t>
            </a:r>
            <a:r>
              <a:rPr lang="en-CA" altLang="zh-CN" sz="2400" dirty="0"/>
              <a:t>, Tiffany</a:t>
            </a:r>
            <a:r>
              <a:rPr lang="zh-CN" altLang="en-US" sz="2400" dirty="0"/>
              <a:t>，</a:t>
            </a:r>
            <a:r>
              <a:rPr lang="en-US" altLang="zh-CN" sz="2400" dirty="0"/>
              <a:t>2013</a:t>
            </a:r>
            <a:r>
              <a:rPr lang="zh-CN" altLang="en-US" sz="2400" dirty="0"/>
              <a:t>）</a:t>
            </a:r>
            <a:endParaRPr lang="en-US" altLang="zh-CN" sz="2400" dirty="0"/>
          </a:p>
          <a:p>
            <a:pPr lvl="2" eaLnBrk="1" hangingPunct="1">
              <a:lnSpc>
                <a:spcPct val="120000"/>
              </a:lnSpc>
            </a:pPr>
            <a:endParaRPr lang="en-US" altLang="zh-CN" dirty="0"/>
          </a:p>
          <a:p>
            <a:pPr lvl="2" eaLnBrk="1" hangingPunct="1">
              <a:lnSpc>
                <a:spcPct val="120000"/>
              </a:lnSpc>
            </a:pPr>
            <a:endParaRPr lang="en-US" altLang="zh-CN" dirty="0"/>
          </a:p>
          <a:p>
            <a:pPr lvl="2" eaLnBrk="1" hangingPunct="1">
              <a:lnSpc>
                <a:spcPct val="120000"/>
              </a:lnSpc>
            </a:pPr>
            <a:endParaRPr lang="zh-CN" altLang="en-US" dirty="0"/>
          </a:p>
          <a:p>
            <a:pPr>
              <a:lnSpc>
                <a:spcPct val="120000"/>
              </a:lnSpc>
            </a:pPr>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519936" y="2060848"/>
            <a:ext cx="3534942" cy="400110"/>
          </a:xfrm>
          <a:prstGeom prst="rect">
            <a:avLst/>
          </a:prstGeom>
        </p:spPr>
        <p:txBody>
          <a:bodyPr wrap="none">
            <a:spAutoFit/>
          </a:bodyPr>
          <a:lstStyle/>
          <a:p>
            <a:r>
              <a:rPr lang="zh-CN" altLang="en-US" sz="2000" b="1" dirty="0"/>
              <a:t>提出“研究问题”（</a:t>
            </a:r>
            <a:r>
              <a:rPr lang="zh-CN" altLang="en-US" sz="2000" dirty="0"/>
              <a:t>假说？</a:t>
            </a:r>
            <a:r>
              <a:rPr lang="zh-CN" altLang="en-US" sz="2000" b="1" dirty="0"/>
              <a:t>）</a:t>
            </a:r>
            <a:endParaRPr lang="zh-CN" altLang="en-US" sz="2000" b="1" dirty="0"/>
          </a:p>
        </p:txBody>
      </p:sp>
      <p:sp>
        <p:nvSpPr>
          <p:cNvPr id="5" name="矩形 4"/>
          <p:cNvSpPr/>
          <p:nvPr/>
        </p:nvSpPr>
        <p:spPr>
          <a:xfrm>
            <a:off x="5951984" y="1052736"/>
            <a:ext cx="2236510" cy="400110"/>
          </a:xfrm>
          <a:prstGeom prst="rect">
            <a:avLst/>
          </a:prstGeom>
        </p:spPr>
        <p:txBody>
          <a:bodyPr wrap="none">
            <a:spAutoFit/>
          </a:bodyPr>
          <a:lstStyle/>
          <a:p>
            <a:r>
              <a:rPr lang="zh-CN" altLang="en-US" sz="2000" dirty="0"/>
              <a:t>项目（实际问题）</a:t>
            </a:r>
            <a:endParaRPr lang="zh-CN" altLang="en-US" sz="2000" dirty="0"/>
          </a:p>
        </p:txBody>
      </p:sp>
      <p:sp>
        <p:nvSpPr>
          <p:cNvPr id="6" name="矩形 5"/>
          <p:cNvSpPr/>
          <p:nvPr/>
        </p:nvSpPr>
        <p:spPr>
          <a:xfrm>
            <a:off x="8188494" y="3068960"/>
            <a:ext cx="2479506" cy="400110"/>
          </a:xfrm>
          <a:prstGeom prst="rect">
            <a:avLst/>
          </a:prstGeom>
        </p:spPr>
        <p:txBody>
          <a:bodyPr wrap="square">
            <a:spAutoFit/>
          </a:bodyPr>
          <a:lstStyle/>
          <a:p>
            <a:r>
              <a:rPr lang="zh-CN" altLang="en-US" sz="2000" dirty="0"/>
              <a:t>文献综述、研究设计</a:t>
            </a:r>
            <a:endParaRPr lang="zh-CN" altLang="en-US" sz="2000" dirty="0"/>
          </a:p>
        </p:txBody>
      </p:sp>
      <p:sp>
        <p:nvSpPr>
          <p:cNvPr id="7" name="矩形 6"/>
          <p:cNvSpPr/>
          <p:nvPr/>
        </p:nvSpPr>
        <p:spPr>
          <a:xfrm>
            <a:off x="7896201" y="4365104"/>
            <a:ext cx="1781257" cy="400110"/>
          </a:xfrm>
          <a:prstGeom prst="rect">
            <a:avLst/>
          </a:prstGeom>
        </p:spPr>
        <p:txBody>
          <a:bodyPr wrap="none">
            <a:spAutoFit/>
          </a:bodyPr>
          <a:lstStyle/>
          <a:p>
            <a:r>
              <a:rPr lang="zh-CN" altLang="en-US" sz="2000" b="1" dirty="0"/>
              <a:t>收集数据资料</a:t>
            </a:r>
            <a:endParaRPr lang="zh-CN" altLang="en-US" sz="2000" b="1" dirty="0"/>
          </a:p>
        </p:txBody>
      </p:sp>
      <p:sp>
        <p:nvSpPr>
          <p:cNvPr id="8" name="矩形 7"/>
          <p:cNvSpPr/>
          <p:nvPr/>
        </p:nvSpPr>
        <p:spPr>
          <a:xfrm>
            <a:off x="5082996" y="4365104"/>
            <a:ext cx="1737976" cy="400110"/>
          </a:xfrm>
          <a:prstGeom prst="rect">
            <a:avLst/>
          </a:prstGeom>
        </p:spPr>
        <p:txBody>
          <a:bodyPr wrap="none">
            <a:spAutoFit/>
          </a:bodyPr>
          <a:lstStyle/>
          <a:p>
            <a:r>
              <a:rPr lang="zh-CN" altLang="en-US" sz="2000" b="1" dirty="0"/>
              <a:t>分析数据资料</a:t>
            </a:r>
            <a:endParaRPr lang="zh-CN" altLang="en-US" sz="2000" b="1" dirty="0"/>
          </a:p>
        </p:txBody>
      </p:sp>
      <p:sp>
        <p:nvSpPr>
          <p:cNvPr id="9" name="矩形 8"/>
          <p:cNvSpPr/>
          <p:nvPr/>
        </p:nvSpPr>
        <p:spPr>
          <a:xfrm>
            <a:off x="4007769" y="3068960"/>
            <a:ext cx="1980029" cy="707886"/>
          </a:xfrm>
          <a:prstGeom prst="rect">
            <a:avLst/>
          </a:prstGeom>
        </p:spPr>
        <p:txBody>
          <a:bodyPr wrap="none">
            <a:spAutoFit/>
          </a:bodyPr>
          <a:lstStyle/>
          <a:p>
            <a:r>
              <a:rPr lang="zh-CN" altLang="en-US" sz="2000" dirty="0"/>
              <a:t>得出理论或结论</a:t>
            </a:r>
            <a:endParaRPr lang="en-US" altLang="zh-CN" sz="2000" dirty="0"/>
          </a:p>
          <a:p>
            <a:r>
              <a:rPr lang="zh-CN" altLang="en-US" sz="2000" dirty="0"/>
              <a:t>指出不足</a:t>
            </a:r>
            <a:endParaRPr lang="zh-CN" altLang="en-US" sz="2000" dirty="0"/>
          </a:p>
        </p:txBody>
      </p:sp>
      <p:cxnSp>
        <p:nvCxnSpPr>
          <p:cNvPr id="13" name="直接箭头连接符 12"/>
          <p:cNvCxnSpPr/>
          <p:nvPr/>
        </p:nvCxnSpPr>
        <p:spPr>
          <a:xfrm>
            <a:off x="7032104" y="1452846"/>
            <a:ext cx="0" cy="608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endCxn id="6" idx="0"/>
          </p:cNvCxnSpPr>
          <p:nvPr/>
        </p:nvCxnSpPr>
        <p:spPr>
          <a:xfrm>
            <a:off x="8620925" y="2360932"/>
            <a:ext cx="807323" cy="708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H="1" flipV="1">
            <a:off x="8483302" y="2360933"/>
            <a:ext cx="892941" cy="808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stCxn id="6" idx="2"/>
            <a:endCxn id="7" idx="0"/>
          </p:cNvCxnSpPr>
          <p:nvPr/>
        </p:nvCxnSpPr>
        <p:spPr>
          <a:xfrm flipH="1">
            <a:off x="8786829" y="3469070"/>
            <a:ext cx="641418" cy="89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stCxn id="7" idx="1"/>
            <a:endCxn id="8" idx="3"/>
          </p:cNvCxnSpPr>
          <p:nvPr/>
        </p:nvCxnSpPr>
        <p:spPr>
          <a:xfrm flipH="1">
            <a:off x="6820972" y="4565159"/>
            <a:ext cx="10752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stCxn id="8" idx="0"/>
            <a:endCxn id="9" idx="2"/>
          </p:cNvCxnSpPr>
          <p:nvPr/>
        </p:nvCxnSpPr>
        <p:spPr>
          <a:xfrm flipH="1" flipV="1">
            <a:off x="4997784" y="3776846"/>
            <a:ext cx="954201" cy="588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V="1">
            <a:off x="4914643" y="2260904"/>
            <a:ext cx="666169" cy="808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9" name="组合 28"/>
          <p:cNvGrpSpPr/>
          <p:nvPr/>
        </p:nvGrpSpPr>
        <p:grpSpPr>
          <a:xfrm>
            <a:off x="1847528" y="3422904"/>
            <a:ext cx="2160240" cy="754053"/>
            <a:chOff x="323528" y="3422903"/>
            <a:chExt cx="2160240" cy="754053"/>
          </a:xfrm>
        </p:grpSpPr>
        <p:sp>
          <p:nvSpPr>
            <p:cNvPr id="10" name="矩形 9"/>
            <p:cNvSpPr/>
            <p:nvPr/>
          </p:nvSpPr>
          <p:spPr>
            <a:xfrm>
              <a:off x="323528" y="3776846"/>
              <a:ext cx="1723549" cy="400110"/>
            </a:xfrm>
            <a:prstGeom prst="rect">
              <a:avLst/>
            </a:prstGeom>
          </p:spPr>
          <p:txBody>
            <a:bodyPr wrap="none">
              <a:spAutoFit/>
            </a:bodyPr>
            <a:lstStyle/>
            <a:p>
              <a:r>
                <a:rPr lang="zh-CN" altLang="en-US" sz="2000" dirty="0"/>
                <a:t>提出对策建议</a:t>
              </a:r>
              <a:endParaRPr lang="zh-CN" altLang="en-US" sz="2000" dirty="0"/>
            </a:p>
          </p:txBody>
        </p:sp>
        <p:cxnSp>
          <p:nvCxnSpPr>
            <p:cNvPr id="27" name="直接箭头连接符 26"/>
            <p:cNvCxnSpPr>
              <a:stCxn id="9" idx="1"/>
              <a:endCxn id="10" idx="3"/>
            </p:cNvCxnSpPr>
            <p:nvPr/>
          </p:nvCxnSpPr>
          <p:spPr>
            <a:xfrm flipH="1">
              <a:off x="2047077" y="3422903"/>
              <a:ext cx="436691" cy="553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1847528" y="2151550"/>
            <a:ext cx="1723549" cy="1625297"/>
            <a:chOff x="323527" y="2151549"/>
            <a:chExt cx="1723549" cy="1625297"/>
          </a:xfrm>
        </p:grpSpPr>
        <p:sp>
          <p:nvSpPr>
            <p:cNvPr id="11" name="矩形 10"/>
            <p:cNvSpPr/>
            <p:nvPr/>
          </p:nvSpPr>
          <p:spPr>
            <a:xfrm>
              <a:off x="323527" y="2151549"/>
              <a:ext cx="1723549" cy="707886"/>
            </a:xfrm>
            <a:prstGeom prst="rect">
              <a:avLst/>
            </a:prstGeom>
          </p:spPr>
          <p:txBody>
            <a:bodyPr wrap="none">
              <a:spAutoFit/>
            </a:bodyPr>
            <a:lstStyle/>
            <a:p>
              <a:r>
                <a:rPr lang="zh-CN" altLang="en-US" sz="2000" dirty="0"/>
                <a:t>教育实践检验</a:t>
              </a:r>
              <a:endParaRPr lang="en-US" altLang="zh-CN" sz="2000" dirty="0"/>
            </a:p>
            <a:p>
              <a:r>
                <a:rPr lang="zh-CN" altLang="en-US" sz="2000" dirty="0"/>
                <a:t>或教育干预</a:t>
              </a:r>
              <a:endParaRPr lang="zh-CN" altLang="en-US" sz="2000" dirty="0"/>
            </a:p>
          </p:txBody>
        </p:sp>
        <p:cxnSp>
          <p:nvCxnSpPr>
            <p:cNvPr id="33" name="直接箭头连接符 32"/>
            <p:cNvCxnSpPr>
              <a:stCxn id="10" idx="0"/>
              <a:endCxn id="11" idx="2"/>
            </p:cNvCxnSpPr>
            <p:nvPr/>
          </p:nvCxnSpPr>
          <p:spPr>
            <a:xfrm flipH="1" flipV="1">
              <a:off x="1185302" y="2859435"/>
              <a:ext cx="1" cy="917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36" name="直接箭头连接符 35"/>
          <p:cNvCxnSpPr>
            <a:stCxn id="11" idx="3"/>
          </p:cNvCxnSpPr>
          <p:nvPr/>
        </p:nvCxnSpPr>
        <p:spPr>
          <a:xfrm>
            <a:off x="3571076" y="2505492"/>
            <a:ext cx="1239816" cy="563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a:endCxn id="4" idx="1"/>
          </p:cNvCxnSpPr>
          <p:nvPr/>
        </p:nvCxnSpPr>
        <p:spPr>
          <a:xfrm flipV="1">
            <a:off x="3571076" y="2260903"/>
            <a:ext cx="1948860" cy="100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3539567" y="150716"/>
            <a:ext cx="3829895" cy="523220"/>
          </a:xfrm>
          <a:prstGeom prst="rect">
            <a:avLst/>
          </a:prstGeom>
        </p:spPr>
        <p:txBody>
          <a:bodyPr wrap="none">
            <a:spAutoFit/>
          </a:bodyPr>
          <a:lstStyle/>
          <a:p>
            <a:r>
              <a:rPr lang="en-US" altLang="zh-CN" sz="2800" b="1" dirty="0"/>
              <a:t>2.</a:t>
            </a:r>
            <a:r>
              <a:rPr lang="zh-CN" altLang="en-US" sz="2800" b="1" dirty="0"/>
              <a:t> 经验研究的一般步骤</a:t>
            </a:r>
            <a:endParaRPr lang="zh-CN" altLang="en-US" sz="2800" b="1" dirty="0"/>
          </a:p>
        </p:txBody>
      </p:sp>
      <p:sp>
        <p:nvSpPr>
          <p:cNvPr id="40" name="矩形 39"/>
          <p:cNvSpPr/>
          <p:nvPr/>
        </p:nvSpPr>
        <p:spPr>
          <a:xfrm>
            <a:off x="4997782" y="5961330"/>
            <a:ext cx="5599610" cy="400110"/>
          </a:xfrm>
          <a:prstGeom prst="rect">
            <a:avLst/>
          </a:prstGeom>
        </p:spPr>
        <p:txBody>
          <a:bodyPr wrap="none">
            <a:spAutoFit/>
          </a:bodyPr>
          <a:lstStyle/>
          <a:p>
            <a:r>
              <a:rPr lang="zh-CN" altLang="en-US" sz="2000" dirty="0"/>
              <a:t>资料来源：张红霞</a:t>
            </a:r>
            <a:r>
              <a:rPr lang="en-US" altLang="zh-CN" sz="2000" dirty="0"/>
              <a:t>《</a:t>
            </a:r>
            <a:r>
              <a:rPr lang="zh-CN" altLang="en-US" sz="2000" dirty="0"/>
              <a:t>教育科学研究方法</a:t>
            </a:r>
            <a:r>
              <a:rPr lang="en-US" altLang="zh-CN" sz="2000" dirty="0"/>
              <a:t>》p35-36</a:t>
            </a:r>
            <a:endParaRPr lang="zh-CN"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circle(in)">
                                      <p:cBhvr>
                                        <p:cTn id="17" dur="20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39757" y="980728"/>
            <a:ext cx="8820739" cy="5692870"/>
          </a:xfrm>
        </p:spPr>
        <p:txBody>
          <a:bodyPr>
            <a:normAutofit lnSpcReduction="10000"/>
          </a:bodyPr>
          <a:lstStyle/>
          <a:p>
            <a:pPr marL="342900" lvl="2" indent="-342900">
              <a:lnSpc>
                <a:spcPct val="120000"/>
              </a:lnSpc>
              <a:buClr>
                <a:schemeClr val="bg2"/>
              </a:buClr>
              <a:buSzPct val="75000"/>
            </a:pPr>
            <a:r>
              <a:rPr lang="zh-CN" altLang="en-US" sz="3200" dirty="0"/>
              <a:t>选择式编码（</a:t>
            </a:r>
            <a:r>
              <a:rPr lang="en-US" altLang="zh-CN" sz="3200" dirty="0"/>
              <a:t>selective coding</a:t>
            </a:r>
            <a:r>
              <a:rPr lang="zh-CN" altLang="en-US" sz="3200" dirty="0"/>
              <a:t>）</a:t>
            </a:r>
            <a:endParaRPr lang="en-US" altLang="zh-CN" sz="3200" dirty="0"/>
          </a:p>
          <a:p>
            <a:pPr marL="800100" lvl="3" indent="-342900">
              <a:lnSpc>
                <a:spcPct val="120000"/>
              </a:lnSpc>
              <a:buSzPct val="75000"/>
            </a:pPr>
            <a:r>
              <a:rPr lang="zh-CN" altLang="en-US" sz="2400" b="1" dirty="0"/>
              <a:t>选择式编码</a:t>
            </a:r>
            <a:r>
              <a:rPr lang="zh-CN" altLang="en-US" sz="2400" dirty="0"/>
              <a:t>：浏览资料和前述的编码工作，有选择地查找那些说明主题的个案，并对资料进行比较和对照。研究者已经发展出某些概念，并开始围绕几个核心概念或观点来组织他们的总体分析时（已识别了研究课题中的最重要的主题），使用这种编码</a:t>
            </a:r>
            <a:r>
              <a:rPr lang="zh-CN" altLang="en-US" dirty="0"/>
              <a:t>（</a:t>
            </a:r>
            <a:r>
              <a:rPr lang="zh-CN" altLang="en-US" dirty="0">
                <a:latin typeface="楷体" panose="02010609060101010101" pitchFamily="49" charset="-122"/>
                <a:ea typeface="楷体" panose="02010609060101010101" pitchFamily="49" charset="-122"/>
              </a:rPr>
              <a:t>转引风笑天</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社会学研究方法</a:t>
            </a:r>
            <a:r>
              <a:rPr lang="en-US" altLang="zh-CN" dirty="0">
                <a:latin typeface="楷体" panose="02010609060101010101" pitchFamily="49" charset="-122"/>
                <a:ea typeface="楷体" panose="02010609060101010101" pitchFamily="49" charset="-122"/>
              </a:rPr>
              <a:t>》2001</a:t>
            </a:r>
            <a:r>
              <a:rPr lang="zh-CN" altLang="en-US" dirty="0">
                <a:latin typeface="楷体" panose="02010609060101010101" pitchFamily="49" charset="-122"/>
                <a:ea typeface="楷体" panose="02010609060101010101" pitchFamily="49" charset="-122"/>
              </a:rPr>
              <a:t>：</a:t>
            </a:r>
            <a:r>
              <a:rPr lang="en-US" altLang="zh-CN" dirty="0">
                <a:latin typeface="楷体" panose="02010609060101010101" pitchFamily="49" charset="-122"/>
                <a:ea typeface="楷体" panose="02010609060101010101" pitchFamily="49" charset="-122"/>
              </a:rPr>
              <a:t>305</a:t>
            </a:r>
            <a:r>
              <a:rPr lang="zh-CN" altLang="en-US" dirty="0">
                <a:latin typeface="楷体" panose="02010609060101010101" pitchFamily="49" charset="-122"/>
                <a:ea typeface="楷体" panose="02010609060101010101" pitchFamily="49" charset="-122"/>
              </a:rPr>
              <a:t>－</a:t>
            </a:r>
            <a:r>
              <a:rPr lang="en-US" altLang="zh-CN" dirty="0">
                <a:latin typeface="楷体" panose="02010609060101010101" pitchFamily="49" charset="-122"/>
                <a:ea typeface="楷体" panose="02010609060101010101" pitchFamily="49" charset="-122"/>
              </a:rPr>
              <a:t>307 </a:t>
            </a:r>
            <a:r>
              <a:rPr lang="zh-CN" altLang="en-US" dirty="0"/>
              <a:t>）</a:t>
            </a:r>
            <a:endParaRPr lang="en-US" altLang="zh-CN" dirty="0"/>
          </a:p>
          <a:p>
            <a:pPr marL="800100" lvl="3" indent="-342900">
              <a:lnSpc>
                <a:spcPct val="120000"/>
              </a:lnSpc>
              <a:buSzPct val="75000"/>
            </a:pPr>
            <a:r>
              <a:rPr lang="en-US" altLang="zh-CN" sz="2400" b="1" dirty="0"/>
              <a:t>Selective</a:t>
            </a:r>
            <a:r>
              <a:rPr lang="en-US" altLang="zh-CN" sz="2400" dirty="0"/>
              <a:t>: identify core names that include all or some large subset of data</a:t>
            </a:r>
            <a:r>
              <a:rPr lang="zh-CN" altLang="en-US" sz="2400" dirty="0"/>
              <a:t> （</a:t>
            </a:r>
            <a:r>
              <a:rPr lang="en-US" altLang="zh-CN" sz="2400" dirty="0"/>
              <a:t>Martha S. Feldman</a:t>
            </a:r>
            <a:r>
              <a:rPr lang="zh-CN" altLang="en-US" sz="2400" dirty="0"/>
              <a:t>，</a:t>
            </a:r>
            <a:r>
              <a:rPr lang="en-US" altLang="zh-CN" sz="2400" dirty="0">
                <a:latin typeface="楷体" panose="02010609060101010101" pitchFamily="49" charset="-122"/>
                <a:ea typeface="楷体" panose="02010609060101010101" pitchFamily="49" charset="-122"/>
              </a:rPr>
              <a:t>2015</a:t>
            </a:r>
            <a:r>
              <a:rPr lang="zh-CN" altLang="en-US" sz="2400" dirty="0">
                <a:latin typeface="楷体" panose="02010609060101010101" pitchFamily="49" charset="-122"/>
                <a:ea typeface="楷体" panose="02010609060101010101" pitchFamily="49" charset="-122"/>
              </a:rPr>
              <a:t>南大授课</a:t>
            </a:r>
            <a:r>
              <a:rPr lang="zh-CN" altLang="en-US" sz="2400" dirty="0"/>
              <a:t>）</a:t>
            </a:r>
            <a:endParaRPr lang="en-US" altLang="zh-CN" sz="2400" dirty="0"/>
          </a:p>
          <a:p>
            <a:pPr marL="800100" lvl="3" indent="-342900">
              <a:lnSpc>
                <a:spcPct val="120000"/>
              </a:lnSpc>
              <a:buSzPct val="75000"/>
            </a:pPr>
            <a:r>
              <a:rPr lang="en-US" altLang="zh-CN" sz="2400" b="1" dirty="0"/>
              <a:t>Selective coding: </a:t>
            </a:r>
            <a:r>
              <a:rPr lang="en-US" altLang="zh-CN" sz="2400" dirty="0"/>
              <a:t>Figure out the core variable that includes all of the data. Then reread the transcripts and selectively code any data that relates to the core variable you identified</a:t>
            </a:r>
            <a:r>
              <a:rPr lang="zh-CN" altLang="en-US" sz="2400" dirty="0"/>
              <a:t> （</a:t>
            </a:r>
            <a:r>
              <a:rPr lang="en-CA" altLang="zh-CN" sz="2400" dirty="0" err="1"/>
              <a:t>Gallicano</a:t>
            </a:r>
            <a:r>
              <a:rPr lang="en-CA" altLang="zh-CN" sz="2400" dirty="0"/>
              <a:t>, Tiffany</a:t>
            </a:r>
            <a:r>
              <a:rPr lang="zh-CN" altLang="en-US" sz="2400" dirty="0"/>
              <a:t>，</a:t>
            </a:r>
            <a:r>
              <a:rPr lang="en-US" altLang="zh-CN" sz="2400" dirty="0"/>
              <a:t>2013</a:t>
            </a:r>
            <a:r>
              <a:rPr lang="zh-CN" altLang="en-US" sz="2400" dirty="0"/>
              <a:t>）</a:t>
            </a:r>
            <a:endParaRPr lang="en-US" altLang="zh-CN" sz="2400" dirty="0"/>
          </a:p>
          <a:p>
            <a:pPr marL="800100" lvl="3" indent="-342900">
              <a:lnSpc>
                <a:spcPct val="120000"/>
              </a:lnSpc>
              <a:buSzPct val="75000"/>
            </a:pPr>
            <a:endParaRPr lang="zh-CN" altLang="en-US" dirty="0"/>
          </a:p>
          <a:p>
            <a:pPr>
              <a:lnSpc>
                <a:spcPct val="120000"/>
              </a:lnSpc>
            </a:pPr>
            <a:endParaRPr lang="en-US" altLang="zh-CN" sz="2000" dirty="0"/>
          </a:p>
          <a:p>
            <a:pPr marL="800100" lvl="3" indent="-342900">
              <a:lnSpc>
                <a:spcPct val="120000"/>
              </a:lnSpc>
              <a:buSzPct val="75000"/>
            </a:pPr>
            <a:endParaRPr lang="en-US" altLang="zh-CN" dirty="0"/>
          </a:p>
          <a:p>
            <a:pPr>
              <a:lnSpc>
                <a:spcPct val="120000"/>
              </a:lnSpc>
            </a:pPr>
            <a:endParaRPr lang="zh-CN"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819400" y="1905001"/>
            <a:ext cx="6248400" cy="3108543"/>
          </a:xfrm>
          <a:prstGeom prst="rect">
            <a:avLst/>
          </a:prstGeom>
        </p:spPr>
        <p:txBody>
          <a:bodyPr wrap="square">
            <a:spAutoFit/>
          </a:bodyPr>
          <a:lstStyle/>
          <a:p>
            <a:r>
              <a:rPr lang="en-US" altLang="zh-CN" sz="2800" dirty="0">
                <a:latin typeface="Times" panose="02020603050405020304" pitchFamily="18" charset="0"/>
                <a:ea typeface="MS Mincho" panose="02020609040205080304" pitchFamily="49" charset="-128"/>
                <a:cs typeface="Times New Roman" panose="02020603050405020304" pitchFamily="18" charset="0"/>
              </a:rPr>
              <a:t>The study I’m using as an example is about relationship building with the Millennial generation of practitioners who work at PR agencies. The data came from asynchronous online discussions (via </a:t>
            </a:r>
            <a:r>
              <a:rPr lang="en-US" altLang="zh-CN" sz="2800" dirty="0">
                <a:solidFill>
                  <a:srgbClr val="0000FF"/>
                </a:solidFill>
                <a:latin typeface="Times" panose="02020603050405020304" pitchFamily="18" charset="0"/>
                <a:ea typeface="MS Mincho" panose="02020609040205080304" pitchFamily="49" charset="-128"/>
                <a:cs typeface="Times New Roman" panose="02020603050405020304" pitchFamily="18" charset="0"/>
                <a:hlinkClick r:id="rId1"/>
              </a:rPr>
              <a:t>Focus Forums</a:t>
            </a:r>
            <a:r>
              <a:rPr lang="en-US" altLang="zh-CN" sz="2800" dirty="0">
                <a:latin typeface="Times" panose="02020603050405020304" pitchFamily="18" charset="0"/>
                <a:ea typeface="MS Mincho" panose="02020609040205080304" pitchFamily="49" charset="-128"/>
                <a:cs typeface="Times New Roman" panose="02020603050405020304" pitchFamily="18" charset="0"/>
              </a:rPr>
              <a:t>) with 50 participants and emailed data from one participant.</a:t>
            </a:r>
            <a:endParaRPr lang="zh-CN" altLang="en-US" sz="2800" dirty="0"/>
          </a:p>
        </p:txBody>
      </p:sp>
      <p:sp>
        <p:nvSpPr>
          <p:cNvPr id="5" name="矩形 4"/>
          <p:cNvSpPr/>
          <p:nvPr/>
        </p:nvSpPr>
        <p:spPr>
          <a:xfrm>
            <a:off x="2135560" y="908720"/>
            <a:ext cx="2007281" cy="707886"/>
          </a:xfrm>
          <a:prstGeom prst="rect">
            <a:avLst/>
          </a:prstGeom>
        </p:spPr>
        <p:txBody>
          <a:bodyPr wrap="none">
            <a:spAutoFit/>
          </a:bodyPr>
          <a:lstStyle/>
          <a:p>
            <a:r>
              <a:rPr lang="en-US" altLang="zh-CN" sz="4000" dirty="0">
                <a:latin typeface="Times" panose="02020603050405020304" pitchFamily="18" charset="0"/>
                <a:ea typeface="MS Mincho" panose="02020609040205080304" pitchFamily="49" charset="-128"/>
                <a:cs typeface="Times New Roman" panose="02020603050405020304" pitchFamily="18" charset="0"/>
              </a:rPr>
              <a:t>Example</a:t>
            </a:r>
            <a:endParaRPr lang="zh-CN" altLang="en-US" sz="4000" dirty="0"/>
          </a:p>
        </p:txBody>
      </p:sp>
      <p:sp>
        <p:nvSpPr>
          <p:cNvPr id="6" name="矩形 5"/>
          <p:cNvSpPr/>
          <p:nvPr/>
        </p:nvSpPr>
        <p:spPr>
          <a:xfrm>
            <a:off x="2238376" y="5791200"/>
            <a:ext cx="7855035" cy="369332"/>
          </a:xfrm>
          <a:prstGeom prst="rect">
            <a:avLst/>
          </a:prstGeom>
        </p:spPr>
        <p:txBody>
          <a:bodyPr wrap="none">
            <a:spAutoFit/>
          </a:bodyPr>
          <a:lstStyle/>
          <a:p>
            <a:pPr marL="800100" lvl="3" indent="-342900">
              <a:buSzPct val="75000"/>
            </a:pPr>
            <a:r>
              <a:rPr lang="zh-CN" altLang="en-US" dirty="0"/>
              <a:t>（</a:t>
            </a:r>
            <a:r>
              <a:rPr lang="en-CA" altLang="zh-CN" dirty="0" err="1"/>
              <a:t>Gallicano</a:t>
            </a:r>
            <a:r>
              <a:rPr lang="en-CA" altLang="zh-CN" dirty="0"/>
              <a:t>, Tiffany.  Example of open, axial and selective coding. </a:t>
            </a:r>
            <a:r>
              <a:rPr lang="en-US" altLang="zh-CN" dirty="0"/>
              <a:t>2013</a:t>
            </a:r>
            <a:r>
              <a:rPr lang="zh-CN" altLang="en-US" dirty="0"/>
              <a:t>）</a:t>
            </a:r>
            <a:endParaRPr lang="en-US" altLang="zh-CN"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63552" y="44624"/>
            <a:ext cx="10572108" cy="830997"/>
          </a:xfrm>
          <a:prstGeom prst="rect">
            <a:avLst/>
          </a:prstGeom>
        </p:spPr>
        <p:txBody>
          <a:bodyPr wrap="square">
            <a:spAutoFit/>
          </a:bodyPr>
          <a:lstStyle/>
          <a:p>
            <a:r>
              <a:rPr lang="en-US" altLang="zh-CN" sz="2400" b="1" dirty="0">
                <a:latin typeface="Times" panose="02020603050405020304" pitchFamily="18" charset="0"/>
                <a:ea typeface="MS Mincho" panose="02020609040205080304" pitchFamily="49" charset="-128"/>
                <a:cs typeface="Times New Roman" panose="02020603050405020304" pitchFamily="18" charset="0"/>
              </a:rPr>
              <a:t>Research question one: How do Millennial practitioners who work at public relations agencies describe their generation of public relations practitioners?</a:t>
            </a:r>
            <a:endParaRPr lang="zh-CN" altLang="zh-CN" sz="2400" dirty="0">
              <a:latin typeface="Cambria" panose="02040503050406030204" pitchFamily="18" charset="0"/>
              <a:ea typeface="MS Mincho" panose="02020609040205080304" pitchFamily="49" charset="-128"/>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889580" y="1052736"/>
            <a:ext cx="10412839" cy="517817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97458" y="260648"/>
            <a:ext cx="11518062" cy="624548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86072" y="53560"/>
            <a:ext cx="10109412" cy="1200329"/>
          </a:xfrm>
          <a:prstGeom prst="rect">
            <a:avLst/>
          </a:prstGeom>
        </p:spPr>
        <p:txBody>
          <a:bodyPr wrap="square">
            <a:spAutoFit/>
          </a:bodyPr>
          <a:lstStyle/>
          <a:p>
            <a:r>
              <a:rPr lang="en-US" altLang="zh-CN" sz="2400" b="1" dirty="0">
                <a:latin typeface="Times" panose="02020603050405020304" pitchFamily="18" charset="0"/>
                <a:ea typeface="MS Mincho" panose="02020609040205080304" pitchFamily="49" charset="-128"/>
                <a:cs typeface="Times New Roman" panose="02020603050405020304" pitchFamily="18" charset="0"/>
              </a:rPr>
              <a:t>Research question two: What can be learned about cultivating a long-term relationship with Millennial public relations agency employees based on their own perspectives?</a:t>
            </a:r>
            <a:endParaRPr lang="zh-CN" altLang="en-US" sz="2400" dirty="0"/>
          </a:p>
        </p:txBody>
      </p:sp>
      <p:pic>
        <p:nvPicPr>
          <p:cNvPr id="5" name="图片 4"/>
          <p:cNvPicPr>
            <a:picLocks noChangeAspect="1"/>
          </p:cNvPicPr>
          <p:nvPr/>
        </p:nvPicPr>
        <p:blipFill>
          <a:blip r:embed="rId1"/>
          <a:stretch>
            <a:fillRect/>
          </a:stretch>
        </p:blipFill>
        <p:spPr>
          <a:xfrm>
            <a:off x="1243172" y="1244264"/>
            <a:ext cx="9424829" cy="558582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651193" y="452063"/>
            <a:ext cx="11388091" cy="554804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51584" y="0"/>
            <a:ext cx="9937104" cy="830997"/>
          </a:xfrm>
          <a:prstGeom prst="rect">
            <a:avLst/>
          </a:prstGeom>
        </p:spPr>
        <p:txBody>
          <a:bodyPr wrap="square">
            <a:spAutoFit/>
          </a:bodyPr>
          <a:lstStyle/>
          <a:p>
            <a:r>
              <a:rPr lang="en-US" altLang="zh-CN" sz="2400" b="1" dirty="0">
                <a:latin typeface="Times" panose="02020603050405020304" pitchFamily="18" charset="0"/>
                <a:ea typeface="MS Mincho" panose="02020609040205080304" pitchFamily="49" charset="-128"/>
                <a:cs typeface="Times New Roman" panose="02020603050405020304" pitchFamily="18" charset="0"/>
              </a:rPr>
              <a:t>Research question three: What irritates or upsets Millennials when receiving feedback on their work?</a:t>
            </a:r>
            <a:endParaRPr lang="zh-CN" altLang="en-US" sz="2400" dirty="0"/>
          </a:p>
        </p:txBody>
      </p:sp>
      <p:pic>
        <p:nvPicPr>
          <p:cNvPr id="5" name="图片 4"/>
          <p:cNvPicPr>
            <a:picLocks noChangeAspect="1"/>
          </p:cNvPicPr>
          <p:nvPr/>
        </p:nvPicPr>
        <p:blipFill>
          <a:blip r:embed="rId1"/>
          <a:stretch>
            <a:fillRect/>
          </a:stretch>
        </p:blipFill>
        <p:spPr>
          <a:xfrm>
            <a:off x="1664413" y="1004962"/>
            <a:ext cx="9328935" cy="561522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99656" y="147936"/>
            <a:ext cx="7543800" cy="461665"/>
          </a:xfrm>
          <a:prstGeom prst="rect">
            <a:avLst/>
          </a:prstGeom>
        </p:spPr>
        <p:txBody>
          <a:bodyPr wrap="square">
            <a:spAutoFit/>
          </a:bodyPr>
          <a:lstStyle/>
          <a:p>
            <a:r>
              <a:rPr lang="en-US" altLang="zh-CN" sz="2400" b="1" dirty="0">
                <a:latin typeface="Times" panose="02020603050405020304" pitchFamily="18" charset="0"/>
                <a:ea typeface="MS Mincho" panose="02020609040205080304" pitchFamily="49" charset="-128"/>
                <a:cs typeface="Times New Roman" panose="02020603050405020304" pitchFamily="18" charset="0"/>
              </a:rPr>
              <a:t>Axial codes and selective code based on the open codes</a:t>
            </a:r>
            <a:endParaRPr lang="zh-CN" altLang="zh-CN" sz="2400" dirty="0">
              <a:latin typeface="Cambria" panose="02040503050406030204" pitchFamily="18" charset="0"/>
              <a:ea typeface="MS Mincho" panose="02020609040205080304" pitchFamily="49" charset="-128"/>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1646930" y="609600"/>
            <a:ext cx="9166599" cy="6148028"/>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35361" y="66286"/>
            <a:ext cx="11481016" cy="6315042"/>
          </a:xfrm>
          <a:prstGeom prst="rect">
            <a:avLst/>
          </a:prstGeom>
        </p:spPr>
      </p:pic>
      <p:sp>
        <p:nvSpPr>
          <p:cNvPr id="5" name="矩形 4"/>
          <p:cNvSpPr/>
          <p:nvPr/>
        </p:nvSpPr>
        <p:spPr>
          <a:xfrm>
            <a:off x="2711624" y="6309320"/>
            <a:ext cx="8907693" cy="400110"/>
          </a:xfrm>
          <a:prstGeom prst="rect">
            <a:avLst/>
          </a:prstGeom>
        </p:spPr>
        <p:txBody>
          <a:bodyPr wrap="square">
            <a:spAutoFit/>
          </a:bodyPr>
          <a:lstStyle/>
          <a:p>
            <a:r>
              <a:rPr lang="zh-CN" altLang="en-US" sz="2000" dirty="0"/>
              <a:t>陈向明 ，扎根理论在中国教育研究中的运用探索，北大教育评论，</a:t>
            </a:r>
            <a:r>
              <a:rPr lang="en-US" altLang="zh-CN" sz="2000" dirty="0"/>
              <a:t>2015</a:t>
            </a:r>
            <a:r>
              <a:rPr lang="zh-CN" altLang="en-US" sz="2000" dirty="0"/>
              <a:t>（</a:t>
            </a:r>
            <a:r>
              <a:rPr lang="en-US" altLang="zh-CN" sz="2000" dirty="0"/>
              <a:t>1</a:t>
            </a:r>
            <a:r>
              <a:rPr lang="zh-CN" altLang="en-US" sz="2000" dirty="0"/>
              <a:t>）</a:t>
            </a:r>
            <a:endParaRPr lang="zh-CN" altLang="en-US" sz="20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35645"/>
            <a:ext cx="1518364" cy="584775"/>
          </a:xfrm>
          <a:prstGeom prst="rect">
            <a:avLst/>
          </a:prstGeom>
        </p:spPr>
        <p:txBody>
          <a:bodyPr wrap="none">
            <a:spAutoFit/>
          </a:bodyPr>
          <a:lstStyle/>
          <a:p>
            <a:r>
              <a:rPr lang="en-US" altLang="zh-CN" sz="3200" b="1" dirty="0">
                <a:latin typeface="Times" panose="02020603050405020304" pitchFamily="18" charset="0"/>
                <a:ea typeface="MS Mincho" panose="02020609040205080304" pitchFamily="49" charset="-128"/>
                <a:cs typeface="Times New Roman" panose="02020603050405020304" pitchFamily="18" charset="0"/>
              </a:rPr>
              <a:t> </a:t>
            </a:r>
            <a:r>
              <a:rPr lang="zh-CN" altLang="en-US" sz="3200" b="1" dirty="0">
                <a:latin typeface="Times" panose="02020603050405020304" pitchFamily="18" charset="0"/>
                <a:ea typeface="MS Mincho" panose="02020609040205080304" pitchFamily="49" charset="-128"/>
                <a:cs typeface="Times New Roman" panose="02020603050405020304" pitchFamily="18" charset="0"/>
              </a:rPr>
              <a:t>陈向明</a:t>
            </a:r>
            <a:endParaRPr lang="zh-CN" altLang="en-US" sz="3200" b="1" dirty="0"/>
          </a:p>
        </p:txBody>
      </p:sp>
      <p:sp>
        <p:nvSpPr>
          <p:cNvPr id="5" name="矩形 4"/>
          <p:cNvSpPr/>
          <p:nvPr/>
        </p:nvSpPr>
        <p:spPr>
          <a:xfrm>
            <a:off x="1676400" y="867305"/>
            <a:ext cx="10287000" cy="1569660"/>
          </a:xfrm>
          <a:prstGeom prst="rect">
            <a:avLst/>
          </a:prstGeom>
        </p:spPr>
        <p:txBody>
          <a:bodyPr wrap="square">
            <a:spAutoFit/>
          </a:bodyPr>
          <a:lstStyle/>
          <a:p>
            <a:r>
              <a:rPr lang="zh-CN" altLang="en-US" sz="2400" dirty="0">
                <a:latin typeface="FZSSJW--GB1-0"/>
              </a:rPr>
              <a:t>基于斯特劳斯与科宾（</a:t>
            </a:r>
            <a:r>
              <a:rPr lang="en-US" altLang="zh-CN" sz="2400" dirty="0">
                <a:latin typeface="FZSSJW--GB1-0"/>
              </a:rPr>
              <a:t>Strauss</a:t>
            </a:r>
            <a:r>
              <a:rPr lang="zh-CN" altLang="en-US" sz="2400" dirty="0">
                <a:latin typeface="FZSSJW--GB1-0"/>
              </a:rPr>
              <a:t>，</a:t>
            </a:r>
            <a:r>
              <a:rPr lang="en-US" altLang="zh-CN" sz="2400" dirty="0">
                <a:latin typeface="FZSSJW--GB1-0"/>
              </a:rPr>
              <a:t>A. &amp; Corbin</a:t>
            </a:r>
            <a:r>
              <a:rPr lang="zh-CN" altLang="en-US" sz="2400" dirty="0">
                <a:latin typeface="FZSSJW--GB1-0"/>
              </a:rPr>
              <a:t>，</a:t>
            </a:r>
            <a:r>
              <a:rPr lang="en-US" altLang="zh-CN" sz="2400" dirty="0">
                <a:latin typeface="FZSSJW--GB1-0"/>
              </a:rPr>
              <a:t>J.</a:t>
            </a:r>
            <a:r>
              <a:rPr lang="zh-CN" altLang="en-US" sz="2400" dirty="0">
                <a:latin typeface="FZSSJW--GB1-0"/>
              </a:rPr>
              <a:t>）</a:t>
            </a:r>
            <a:r>
              <a:rPr lang="en-US" altLang="zh-CN" sz="2400" dirty="0">
                <a:latin typeface="FZSSJW--GB1-0"/>
              </a:rPr>
              <a:t>1990 </a:t>
            </a:r>
            <a:r>
              <a:rPr lang="zh-CN" altLang="en-US" sz="2400" dirty="0">
                <a:latin typeface="FZSSJW--GB1-0"/>
              </a:rPr>
              <a:t>年版</a:t>
            </a:r>
            <a:r>
              <a:rPr lang="en-US" altLang="zh-CN" sz="2400" dirty="0">
                <a:latin typeface="FZSSJW--GB1-0"/>
              </a:rPr>
              <a:t>《</a:t>
            </a:r>
            <a:r>
              <a:rPr lang="zh-CN" altLang="en-US" sz="2400" dirty="0">
                <a:latin typeface="FZSSJW--GB1-0"/>
              </a:rPr>
              <a:t>质性研究的基础：扎根理论程序和技术（</a:t>
            </a:r>
            <a:r>
              <a:rPr lang="en-US" altLang="zh-CN" sz="2400" dirty="0">
                <a:latin typeface="FZSSJW--GB1-0"/>
              </a:rPr>
              <a:t>Basics of Qualitative Research</a:t>
            </a:r>
            <a:r>
              <a:rPr lang="zh-CN" altLang="en-US" sz="2400" dirty="0">
                <a:latin typeface="FZSSJW--GB1-0"/>
              </a:rPr>
              <a:t>：</a:t>
            </a:r>
            <a:r>
              <a:rPr lang="en-US" altLang="zh-CN" sz="2400" dirty="0">
                <a:latin typeface="FZSSJW--GB1-0"/>
              </a:rPr>
              <a:t>Grounded Theory Procedures and Techniques</a:t>
            </a:r>
            <a:r>
              <a:rPr lang="zh-CN" altLang="en-US" sz="2400" dirty="0">
                <a:latin typeface="FZSSJW--GB1-0"/>
              </a:rPr>
              <a:t>）</a:t>
            </a:r>
            <a:r>
              <a:rPr lang="en-US" altLang="zh-CN" sz="2400" dirty="0">
                <a:latin typeface="FZSSJW--GB1-0"/>
              </a:rPr>
              <a:t>》</a:t>
            </a:r>
            <a:r>
              <a:rPr lang="zh-CN" altLang="en-US" sz="2400" dirty="0">
                <a:latin typeface="FZSSJW--GB1-0"/>
              </a:rPr>
              <a:t>中所介绍的扎根理论路径，但根据需要做了一些本土化改造</a:t>
            </a:r>
            <a:endParaRPr lang="zh-CN" altLang="en-US" sz="2400" dirty="0"/>
          </a:p>
        </p:txBody>
      </p:sp>
      <p:sp>
        <p:nvSpPr>
          <p:cNvPr id="6" name="矩形 5"/>
          <p:cNvSpPr/>
          <p:nvPr/>
        </p:nvSpPr>
        <p:spPr>
          <a:xfrm>
            <a:off x="838200" y="2459880"/>
            <a:ext cx="10896600" cy="830997"/>
          </a:xfrm>
          <a:prstGeom prst="rect">
            <a:avLst/>
          </a:prstGeom>
        </p:spPr>
        <p:txBody>
          <a:bodyPr wrap="square">
            <a:spAutoFit/>
          </a:bodyPr>
          <a:lstStyle/>
          <a:p>
            <a:r>
              <a:rPr lang="zh-CN" altLang="en-US" sz="2400" dirty="0">
                <a:latin typeface="FZFSJW--GB1-0"/>
              </a:rPr>
              <a:t>捋顺了三级编码的逻辑，主要是将其简化为“形成类属”、“明确核心类属”和“关联类属”三个过程</a:t>
            </a:r>
            <a:endParaRPr lang="zh-CN" altLang="en-US" sz="2400" dirty="0"/>
          </a:p>
        </p:txBody>
      </p:sp>
      <p:sp>
        <p:nvSpPr>
          <p:cNvPr id="7" name="矩形 6"/>
          <p:cNvSpPr/>
          <p:nvPr/>
        </p:nvSpPr>
        <p:spPr>
          <a:xfrm>
            <a:off x="1353374" y="3311718"/>
            <a:ext cx="9848026" cy="830997"/>
          </a:xfrm>
          <a:prstGeom prst="rect">
            <a:avLst/>
          </a:prstGeom>
        </p:spPr>
        <p:txBody>
          <a:bodyPr wrap="square">
            <a:spAutoFit/>
          </a:bodyPr>
          <a:lstStyle/>
          <a:p>
            <a:r>
              <a:rPr lang="zh-CN" altLang="en-US" sz="2400" dirty="0">
                <a:latin typeface="FZFSJW--GB1-0"/>
              </a:rPr>
              <a:t>第一级编码：</a:t>
            </a:r>
            <a:r>
              <a:rPr lang="zh-CN" altLang="en-US" sz="2400" b="1" dirty="0">
                <a:latin typeface="FZFSJW--GB1-0"/>
              </a:rPr>
              <a:t>形成类属</a:t>
            </a:r>
            <a:r>
              <a:rPr lang="zh-CN" altLang="en-US" sz="2400" dirty="0">
                <a:latin typeface="FZFSJW--GB1-0"/>
              </a:rPr>
              <a:t>：</a:t>
            </a:r>
            <a:r>
              <a:rPr lang="zh-CN" altLang="en-US" sz="2400" dirty="0"/>
              <a:t>斯特劳斯和科宾的“开放编码”，其主要作用是形成类属。为了突出该作用，将这一级编码改名为“形成类属”</a:t>
            </a:r>
            <a:endParaRPr lang="zh-CN" altLang="en-US" sz="2400" dirty="0"/>
          </a:p>
        </p:txBody>
      </p:sp>
      <p:sp>
        <p:nvSpPr>
          <p:cNvPr id="8" name="矩形 7"/>
          <p:cNvSpPr/>
          <p:nvPr/>
        </p:nvSpPr>
        <p:spPr>
          <a:xfrm>
            <a:off x="1351386" y="4198674"/>
            <a:ext cx="10122010" cy="1200329"/>
          </a:xfrm>
          <a:prstGeom prst="rect">
            <a:avLst/>
          </a:prstGeom>
        </p:spPr>
        <p:txBody>
          <a:bodyPr wrap="square">
            <a:spAutoFit/>
          </a:bodyPr>
          <a:lstStyle/>
          <a:p>
            <a:r>
              <a:rPr lang="zh-CN" altLang="en-US" sz="2400" dirty="0">
                <a:latin typeface="FZFSJW--GB1-0"/>
              </a:rPr>
              <a:t>第二级编码：</a:t>
            </a:r>
            <a:r>
              <a:rPr lang="zh-CN" altLang="en-US" sz="2400" b="1" dirty="0">
                <a:latin typeface="FZFSJW--GB1-0"/>
              </a:rPr>
              <a:t>明确核心类属</a:t>
            </a:r>
            <a:r>
              <a:rPr lang="zh-CN" altLang="en-US" sz="2400" dirty="0">
                <a:latin typeface="FZFSJW--GB1-0"/>
              </a:rPr>
              <a:t>。</a:t>
            </a:r>
            <a:r>
              <a:rPr lang="zh-CN" altLang="en-US" sz="2400" dirty="0"/>
              <a:t>使用了与施特劳斯和科宾</a:t>
            </a:r>
            <a:r>
              <a:rPr lang="en-US" altLang="zh-CN" sz="2400" dirty="0"/>
              <a:t>1990 </a:t>
            </a:r>
            <a:r>
              <a:rPr lang="zh-CN" altLang="en-US" sz="2400" dirty="0"/>
              <a:t>年版较为不同的分析步骤，不再进行主轴编码，而是参考格拉泽（</a:t>
            </a:r>
            <a:r>
              <a:rPr lang="en-US" altLang="zh-CN" sz="2400" dirty="0"/>
              <a:t>Glaser</a:t>
            </a:r>
            <a:r>
              <a:rPr lang="zh-CN" altLang="en-US" sz="2400" dirty="0"/>
              <a:t>，</a:t>
            </a:r>
            <a:r>
              <a:rPr lang="en-US" altLang="zh-CN" sz="2400" dirty="0"/>
              <a:t>B.</a:t>
            </a:r>
            <a:r>
              <a:rPr lang="zh-CN" altLang="en-US" sz="2400" dirty="0"/>
              <a:t>）的做法，直接寻找核心类属</a:t>
            </a:r>
            <a:endParaRPr lang="zh-CN" altLang="en-US" sz="2400" dirty="0"/>
          </a:p>
        </p:txBody>
      </p:sp>
      <p:sp>
        <p:nvSpPr>
          <p:cNvPr id="9" name="矩形 8"/>
          <p:cNvSpPr/>
          <p:nvPr/>
        </p:nvSpPr>
        <p:spPr>
          <a:xfrm>
            <a:off x="1351386" y="5475803"/>
            <a:ext cx="10122010" cy="830997"/>
          </a:xfrm>
          <a:prstGeom prst="rect">
            <a:avLst/>
          </a:prstGeom>
        </p:spPr>
        <p:txBody>
          <a:bodyPr wrap="square">
            <a:spAutoFit/>
          </a:bodyPr>
          <a:lstStyle/>
          <a:p>
            <a:r>
              <a:rPr lang="zh-CN" altLang="en-US" sz="2400" dirty="0">
                <a:latin typeface="FZKTJW--GB1-0"/>
              </a:rPr>
              <a:t>第三级编码：</a:t>
            </a:r>
            <a:r>
              <a:rPr lang="zh-CN" altLang="en-US" sz="2400" b="1" dirty="0">
                <a:latin typeface="FZKTJW--GB1-0"/>
              </a:rPr>
              <a:t>关联类属</a:t>
            </a:r>
            <a:r>
              <a:rPr lang="zh-CN" altLang="en-US" sz="2400" dirty="0">
                <a:latin typeface="FZKTJW--GB1-0"/>
              </a:rPr>
              <a:t>。</a:t>
            </a:r>
            <a:r>
              <a:rPr lang="zh-CN" altLang="en-US" sz="2400" dirty="0"/>
              <a:t>使用了施特劳斯和科宾</a:t>
            </a:r>
            <a:r>
              <a:rPr lang="en-US" altLang="zh-CN" sz="2400" dirty="0"/>
              <a:t>1990 </a:t>
            </a:r>
            <a:r>
              <a:rPr lang="zh-CN" altLang="en-US" sz="2400" dirty="0"/>
              <a:t>年版的编码范式模型，将所有重要类属按中心现象发生的过程关联起来</a:t>
            </a:r>
            <a:endParaRPr lang="zh-CN" altLang="en-US" sz="2400" dirty="0"/>
          </a:p>
        </p:txBody>
      </p:sp>
      <p:sp>
        <p:nvSpPr>
          <p:cNvPr id="10" name="矩形 9"/>
          <p:cNvSpPr/>
          <p:nvPr/>
        </p:nvSpPr>
        <p:spPr>
          <a:xfrm>
            <a:off x="427383" y="6411430"/>
            <a:ext cx="11277600" cy="369332"/>
          </a:xfrm>
          <a:prstGeom prst="rect">
            <a:avLst/>
          </a:prstGeom>
        </p:spPr>
        <p:txBody>
          <a:bodyPr wrap="square">
            <a:spAutoFit/>
          </a:bodyPr>
          <a:lstStyle/>
          <a:p>
            <a:r>
              <a:rPr lang="zh-CN" altLang="en-US" dirty="0">
                <a:solidFill>
                  <a:srgbClr val="333333"/>
                </a:solidFill>
                <a:latin typeface="宋体" panose="02010600030101010101" pitchFamily="2" charset="-122"/>
                <a:ea typeface="宋体" panose="02010600030101010101" pitchFamily="2" charset="-122"/>
              </a:rPr>
              <a:t>陈向明</a:t>
            </a:r>
            <a:r>
              <a:rPr lang="en-US" altLang="zh-CN" dirty="0">
                <a:solidFill>
                  <a:srgbClr val="333333"/>
                </a:solidFill>
                <a:latin typeface="宋体" panose="02010600030101010101" pitchFamily="2" charset="-122"/>
                <a:ea typeface="宋体" panose="02010600030101010101" pitchFamily="2" charset="-122"/>
              </a:rPr>
              <a:t>,</a:t>
            </a:r>
            <a:r>
              <a:rPr lang="zh-CN" altLang="en-US" dirty="0">
                <a:solidFill>
                  <a:srgbClr val="333333"/>
                </a:solidFill>
                <a:latin typeface="宋体" panose="02010600030101010101" pitchFamily="2" charset="-122"/>
                <a:ea typeface="宋体" panose="02010600030101010101" pitchFamily="2" charset="-122"/>
              </a:rPr>
              <a:t>王富伟</a:t>
            </a:r>
            <a:r>
              <a:rPr lang="en-US" altLang="zh-CN" dirty="0">
                <a:solidFill>
                  <a:srgbClr val="333333"/>
                </a:solidFill>
                <a:latin typeface="宋体" panose="02010600030101010101" pitchFamily="2" charset="-122"/>
                <a:ea typeface="宋体" panose="02010600030101010101" pitchFamily="2" charset="-122"/>
              </a:rPr>
              <a:t>.</a:t>
            </a:r>
            <a:r>
              <a:rPr lang="zh-CN" altLang="en-US" dirty="0">
                <a:solidFill>
                  <a:srgbClr val="333333"/>
                </a:solidFill>
                <a:latin typeface="宋体" panose="02010600030101010101" pitchFamily="2" charset="-122"/>
                <a:ea typeface="宋体" panose="02010600030101010101" pitchFamily="2" charset="-122"/>
              </a:rPr>
              <a:t>高等学校辅导员双线晋升悖论</a:t>
            </a:r>
            <a:r>
              <a:rPr lang="en-US" altLang="zh-CN" dirty="0">
                <a:solidFill>
                  <a:srgbClr val="333333"/>
                </a:solidFill>
                <a:latin typeface="宋体" panose="02010600030101010101" pitchFamily="2" charset="-122"/>
                <a:ea typeface="宋体" panose="02010600030101010101" pitchFamily="2" charset="-122"/>
              </a:rPr>
              <a:t>——</a:t>
            </a:r>
            <a:r>
              <a:rPr lang="zh-CN" altLang="en-US" dirty="0">
                <a:solidFill>
                  <a:srgbClr val="333333"/>
                </a:solidFill>
                <a:latin typeface="宋体" panose="02010600030101010101" pitchFamily="2" charset="-122"/>
                <a:ea typeface="宋体" panose="02010600030101010101" pitchFamily="2" charset="-122"/>
              </a:rPr>
              <a:t>一项基于扎根理论的研究</a:t>
            </a:r>
            <a:r>
              <a:rPr lang="en-US" altLang="zh-CN" dirty="0">
                <a:solidFill>
                  <a:srgbClr val="333333"/>
                </a:solidFill>
                <a:latin typeface="宋体" panose="02010600030101010101" pitchFamily="2" charset="-122"/>
                <a:ea typeface="宋体" panose="02010600030101010101" pitchFamily="2" charset="-122"/>
              </a:rPr>
              <a:t>[J].</a:t>
            </a:r>
            <a:r>
              <a:rPr lang="zh-CN" altLang="en-US" dirty="0">
                <a:solidFill>
                  <a:srgbClr val="333333"/>
                </a:solidFill>
                <a:latin typeface="宋体" panose="02010600030101010101" pitchFamily="2" charset="-122"/>
                <a:ea typeface="宋体" panose="02010600030101010101" pitchFamily="2" charset="-122"/>
              </a:rPr>
              <a:t>教育研究</a:t>
            </a:r>
            <a:r>
              <a:rPr lang="en-US" altLang="zh-CN" dirty="0">
                <a:solidFill>
                  <a:srgbClr val="333333"/>
                </a:solidFill>
                <a:latin typeface="宋体" panose="02010600030101010101" pitchFamily="2" charset="-122"/>
                <a:ea typeface="宋体" panose="02010600030101010101" pitchFamily="2" charset="-122"/>
              </a:rPr>
              <a:t>,2021,42(02):80-96.</a:t>
            </a:r>
            <a:endParaRPr lang="zh-CN" altLang="en-US" dirty="0">
              <a:latin typeface="宋体" panose="02010600030101010101" pitchFamily="2" charset="-122"/>
              <a:ea typeface="宋体" panose="02010600030101010101" pitchFamily="2"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381101" y="6172390"/>
            <a:ext cx="4912563" cy="369332"/>
          </a:xfrm>
          <a:prstGeom prst="rect">
            <a:avLst/>
          </a:prstGeom>
        </p:spPr>
        <p:txBody>
          <a:bodyPr wrap="none">
            <a:spAutoFit/>
          </a:bodyPr>
          <a:lstStyle/>
          <a:p>
            <a:r>
              <a:rPr lang="en-US" altLang="zh-CN" dirty="0"/>
              <a:t>——</a:t>
            </a:r>
            <a:r>
              <a:rPr lang="zh-CN" altLang="en-US" dirty="0"/>
              <a:t>风笑天：</a:t>
            </a:r>
            <a:r>
              <a:rPr lang="en-US" altLang="zh-CN" dirty="0"/>
              <a:t>《</a:t>
            </a:r>
            <a:r>
              <a:rPr lang="zh-CN" altLang="en-US" dirty="0"/>
              <a:t>社会研究：设计与写作</a:t>
            </a:r>
            <a:r>
              <a:rPr lang="en-US" altLang="zh-CN" dirty="0"/>
              <a:t>》p9</a:t>
            </a:r>
            <a:r>
              <a:rPr lang="zh-CN" altLang="en-US" dirty="0"/>
              <a:t>等</a:t>
            </a:r>
            <a:endParaRPr lang="zh-CN" altLang="en-US" dirty="0"/>
          </a:p>
        </p:txBody>
      </p:sp>
      <p:sp>
        <p:nvSpPr>
          <p:cNvPr id="4" name="矩形 3"/>
          <p:cNvSpPr/>
          <p:nvPr/>
        </p:nvSpPr>
        <p:spPr>
          <a:xfrm>
            <a:off x="3356726" y="2674951"/>
            <a:ext cx="1415772" cy="461665"/>
          </a:xfrm>
          <a:prstGeom prst="rect">
            <a:avLst/>
          </a:prstGeom>
        </p:spPr>
        <p:txBody>
          <a:bodyPr wrap="none">
            <a:spAutoFit/>
          </a:bodyPr>
          <a:lstStyle/>
          <a:p>
            <a:r>
              <a:rPr lang="zh-CN" altLang="en-US" sz="2400" b="1" dirty="0"/>
              <a:t>定量研究</a:t>
            </a:r>
            <a:endParaRPr lang="zh-CN" altLang="en-US" sz="2400" b="1" dirty="0"/>
          </a:p>
        </p:txBody>
      </p:sp>
      <p:sp>
        <p:nvSpPr>
          <p:cNvPr id="5" name="矩形 4"/>
          <p:cNvSpPr/>
          <p:nvPr/>
        </p:nvSpPr>
        <p:spPr>
          <a:xfrm>
            <a:off x="1529908" y="4115821"/>
            <a:ext cx="1415772" cy="461665"/>
          </a:xfrm>
          <a:prstGeom prst="rect">
            <a:avLst/>
          </a:prstGeom>
        </p:spPr>
        <p:txBody>
          <a:bodyPr wrap="none">
            <a:spAutoFit/>
          </a:bodyPr>
          <a:lstStyle/>
          <a:p>
            <a:r>
              <a:rPr lang="zh-CN" altLang="en-US" sz="2400" dirty="0"/>
              <a:t>社会研究</a:t>
            </a:r>
            <a:endParaRPr lang="zh-CN" altLang="en-US" sz="2400" dirty="0"/>
          </a:p>
        </p:txBody>
      </p:sp>
      <p:sp>
        <p:nvSpPr>
          <p:cNvPr id="7" name="矩形 6"/>
          <p:cNvSpPr/>
          <p:nvPr/>
        </p:nvSpPr>
        <p:spPr>
          <a:xfrm>
            <a:off x="3373859" y="5565548"/>
            <a:ext cx="1415772" cy="461665"/>
          </a:xfrm>
          <a:prstGeom prst="rect">
            <a:avLst/>
          </a:prstGeom>
        </p:spPr>
        <p:txBody>
          <a:bodyPr wrap="none">
            <a:spAutoFit/>
          </a:bodyPr>
          <a:lstStyle/>
          <a:p>
            <a:r>
              <a:rPr lang="zh-CN" altLang="en-US" sz="2400" b="1" dirty="0"/>
              <a:t>定性研究</a:t>
            </a:r>
            <a:endParaRPr lang="zh-CN" altLang="en-US" sz="2400" b="1" dirty="0"/>
          </a:p>
        </p:txBody>
      </p:sp>
      <p:sp>
        <p:nvSpPr>
          <p:cNvPr id="9" name="矩形 8"/>
          <p:cNvSpPr/>
          <p:nvPr/>
        </p:nvSpPr>
        <p:spPr>
          <a:xfrm>
            <a:off x="5190797" y="1789415"/>
            <a:ext cx="1415772" cy="461665"/>
          </a:xfrm>
          <a:prstGeom prst="rect">
            <a:avLst/>
          </a:prstGeom>
        </p:spPr>
        <p:txBody>
          <a:bodyPr wrap="none">
            <a:spAutoFit/>
          </a:bodyPr>
          <a:lstStyle/>
          <a:p>
            <a:r>
              <a:rPr lang="zh-CN" altLang="en-US" sz="2400" dirty="0"/>
              <a:t>实验研究</a:t>
            </a:r>
            <a:endParaRPr lang="zh-CN" altLang="en-US" sz="2400" dirty="0"/>
          </a:p>
        </p:txBody>
      </p:sp>
      <p:sp>
        <p:nvSpPr>
          <p:cNvPr id="10" name="矩形 9"/>
          <p:cNvSpPr/>
          <p:nvPr/>
        </p:nvSpPr>
        <p:spPr>
          <a:xfrm>
            <a:off x="5205406" y="3582655"/>
            <a:ext cx="1723549" cy="461665"/>
          </a:xfrm>
          <a:prstGeom prst="rect">
            <a:avLst/>
          </a:prstGeom>
        </p:spPr>
        <p:txBody>
          <a:bodyPr wrap="none">
            <a:spAutoFit/>
          </a:bodyPr>
          <a:lstStyle/>
          <a:p>
            <a:r>
              <a:rPr lang="zh-CN" altLang="en-US" sz="2400" dirty="0"/>
              <a:t>非实验研究</a:t>
            </a:r>
            <a:endParaRPr lang="zh-CN" altLang="en-US" sz="2400" dirty="0"/>
          </a:p>
        </p:txBody>
      </p:sp>
      <p:sp>
        <p:nvSpPr>
          <p:cNvPr id="11" name="矩形 10"/>
          <p:cNvSpPr/>
          <p:nvPr/>
        </p:nvSpPr>
        <p:spPr>
          <a:xfrm>
            <a:off x="7061358" y="1447899"/>
            <a:ext cx="2048959" cy="461665"/>
          </a:xfrm>
          <a:prstGeom prst="rect">
            <a:avLst/>
          </a:prstGeom>
        </p:spPr>
        <p:txBody>
          <a:bodyPr wrap="none">
            <a:spAutoFit/>
          </a:bodyPr>
          <a:lstStyle/>
          <a:p>
            <a:r>
              <a:rPr lang="zh-CN" altLang="en-US" sz="2400" dirty="0"/>
              <a:t>标准实验研究</a:t>
            </a:r>
            <a:endParaRPr lang="zh-CN" altLang="en-US" sz="2400" dirty="0"/>
          </a:p>
        </p:txBody>
      </p:sp>
      <p:sp>
        <p:nvSpPr>
          <p:cNvPr id="12" name="矩形 11"/>
          <p:cNvSpPr/>
          <p:nvPr/>
        </p:nvSpPr>
        <p:spPr>
          <a:xfrm>
            <a:off x="7097489" y="2218361"/>
            <a:ext cx="1723549" cy="461665"/>
          </a:xfrm>
          <a:prstGeom prst="rect">
            <a:avLst/>
          </a:prstGeom>
        </p:spPr>
        <p:txBody>
          <a:bodyPr wrap="none">
            <a:spAutoFit/>
          </a:bodyPr>
          <a:lstStyle/>
          <a:p>
            <a:r>
              <a:rPr lang="zh-CN" altLang="en-US" sz="2400" dirty="0"/>
              <a:t>准实验研究</a:t>
            </a:r>
            <a:endParaRPr lang="zh-CN" altLang="en-US" sz="2400" dirty="0"/>
          </a:p>
        </p:txBody>
      </p:sp>
      <p:sp>
        <p:nvSpPr>
          <p:cNvPr id="13" name="矩形 12"/>
          <p:cNvSpPr/>
          <p:nvPr/>
        </p:nvSpPr>
        <p:spPr>
          <a:xfrm>
            <a:off x="7417828" y="2783978"/>
            <a:ext cx="1433406" cy="461665"/>
          </a:xfrm>
          <a:prstGeom prst="rect">
            <a:avLst/>
          </a:prstGeom>
        </p:spPr>
        <p:txBody>
          <a:bodyPr wrap="none">
            <a:spAutoFit/>
          </a:bodyPr>
          <a:lstStyle/>
          <a:p>
            <a:r>
              <a:rPr lang="zh-CN" altLang="en-US" sz="2400" dirty="0"/>
              <a:t>调查研究</a:t>
            </a:r>
            <a:endParaRPr lang="zh-CN" altLang="en-US" sz="2400" dirty="0"/>
          </a:p>
        </p:txBody>
      </p:sp>
      <p:sp>
        <p:nvSpPr>
          <p:cNvPr id="14" name="矩形 13"/>
          <p:cNvSpPr/>
          <p:nvPr/>
        </p:nvSpPr>
        <p:spPr>
          <a:xfrm>
            <a:off x="7387632" y="3273635"/>
            <a:ext cx="1433406" cy="461665"/>
          </a:xfrm>
          <a:prstGeom prst="rect">
            <a:avLst/>
          </a:prstGeom>
        </p:spPr>
        <p:txBody>
          <a:bodyPr wrap="none">
            <a:spAutoFit/>
          </a:bodyPr>
          <a:lstStyle/>
          <a:p>
            <a:r>
              <a:rPr lang="zh-CN" altLang="en-US" sz="2400" dirty="0"/>
              <a:t>二次分析</a:t>
            </a:r>
            <a:endParaRPr lang="zh-CN" altLang="en-US" sz="2400" dirty="0"/>
          </a:p>
        </p:txBody>
      </p:sp>
      <p:sp>
        <p:nvSpPr>
          <p:cNvPr id="15" name="矩形 14"/>
          <p:cNvSpPr/>
          <p:nvPr/>
        </p:nvSpPr>
        <p:spPr>
          <a:xfrm>
            <a:off x="7353148" y="3804552"/>
            <a:ext cx="1433406" cy="461665"/>
          </a:xfrm>
          <a:prstGeom prst="rect">
            <a:avLst/>
          </a:prstGeom>
        </p:spPr>
        <p:txBody>
          <a:bodyPr wrap="none">
            <a:spAutoFit/>
          </a:bodyPr>
          <a:lstStyle/>
          <a:p>
            <a:r>
              <a:rPr lang="zh-CN" altLang="en-US" sz="2400" dirty="0"/>
              <a:t>内容分析</a:t>
            </a:r>
            <a:endParaRPr lang="zh-CN" altLang="en-US" sz="2400" dirty="0"/>
          </a:p>
        </p:txBody>
      </p:sp>
      <p:sp>
        <p:nvSpPr>
          <p:cNvPr id="16" name="矩形 15"/>
          <p:cNvSpPr/>
          <p:nvPr/>
        </p:nvSpPr>
        <p:spPr>
          <a:xfrm>
            <a:off x="7353148" y="4346654"/>
            <a:ext cx="2717411" cy="461665"/>
          </a:xfrm>
          <a:prstGeom prst="rect">
            <a:avLst/>
          </a:prstGeom>
        </p:spPr>
        <p:txBody>
          <a:bodyPr wrap="none">
            <a:spAutoFit/>
          </a:bodyPr>
          <a:lstStyle/>
          <a:p>
            <a:r>
              <a:rPr lang="zh-CN" altLang="en-US" sz="2400" dirty="0"/>
              <a:t>现存统计资料分析</a:t>
            </a:r>
            <a:endParaRPr lang="zh-CN" altLang="en-US" sz="2400" dirty="0"/>
          </a:p>
        </p:txBody>
      </p:sp>
      <p:sp>
        <p:nvSpPr>
          <p:cNvPr id="17" name="矩形 16"/>
          <p:cNvSpPr/>
          <p:nvPr/>
        </p:nvSpPr>
        <p:spPr>
          <a:xfrm>
            <a:off x="5190797" y="4767581"/>
            <a:ext cx="1415772" cy="461665"/>
          </a:xfrm>
          <a:prstGeom prst="rect">
            <a:avLst/>
          </a:prstGeom>
        </p:spPr>
        <p:txBody>
          <a:bodyPr wrap="none">
            <a:spAutoFit/>
          </a:bodyPr>
          <a:lstStyle/>
          <a:p>
            <a:r>
              <a:rPr lang="zh-CN" altLang="en-US" sz="2400" dirty="0"/>
              <a:t>传记研究</a:t>
            </a:r>
            <a:endParaRPr lang="zh-CN" altLang="en-US" sz="2400" dirty="0"/>
          </a:p>
        </p:txBody>
      </p:sp>
      <p:sp>
        <p:nvSpPr>
          <p:cNvPr id="18" name="矩形 17"/>
          <p:cNvSpPr/>
          <p:nvPr/>
        </p:nvSpPr>
        <p:spPr>
          <a:xfrm>
            <a:off x="5187340" y="5191849"/>
            <a:ext cx="1723549" cy="461665"/>
          </a:xfrm>
          <a:prstGeom prst="rect">
            <a:avLst/>
          </a:prstGeom>
        </p:spPr>
        <p:txBody>
          <a:bodyPr wrap="none">
            <a:spAutoFit/>
          </a:bodyPr>
          <a:lstStyle/>
          <a:p>
            <a:r>
              <a:rPr lang="zh-CN" altLang="en-US" sz="2400" dirty="0"/>
              <a:t>现象学研究</a:t>
            </a:r>
            <a:endParaRPr lang="zh-CN" altLang="en-US" sz="2400" dirty="0"/>
          </a:p>
        </p:txBody>
      </p:sp>
      <p:sp>
        <p:nvSpPr>
          <p:cNvPr id="19" name="矩形 18"/>
          <p:cNvSpPr/>
          <p:nvPr/>
        </p:nvSpPr>
        <p:spPr>
          <a:xfrm>
            <a:off x="5159916" y="5622330"/>
            <a:ext cx="1723549" cy="461665"/>
          </a:xfrm>
          <a:prstGeom prst="rect">
            <a:avLst/>
          </a:prstGeom>
        </p:spPr>
        <p:txBody>
          <a:bodyPr wrap="none">
            <a:spAutoFit/>
          </a:bodyPr>
          <a:lstStyle/>
          <a:p>
            <a:r>
              <a:rPr lang="zh-CN" altLang="en-US" sz="2400" dirty="0"/>
              <a:t>民族志研究</a:t>
            </a:r>
            <a:endParaRPr lang="zh-CN" altLang="en-US" sz="2400" dirty="0"/>
          </a:p>
        </p:txBody>
      </p:sp>
      <p:sp>
        <p:nvSpPr>
          <p:cNvPr id="20" name="矩形 19"/>
          <p:cNvSpPr/>
          <p:nvPr/>
        </p:nvSpPr>
        <p:spPr>
          <a:xfrm>
            <a:off x="5175571" y="6006143"/>
            <a:ext cx="1417376" cy="461665"/>
          </a:xfrm>
          <a:prstGeom prst="rect">
            <a:avLst/>
          </a:prstGeom>
        </p:spPr>
        <p:txBody>
          <a:bodyPr wrap="none">
            <a:spAutoFit/>
          </a:bodyPr>
          <a:lstStyle/>
          <a:p>
            <a:r>
              <a:rPr lang="zh-CN" altLang="en-US" sz="2400" dirty="0"/>
              <a:t>扎根理论</a:t>
            </a:r>
            <a:endParaRPr lang="zh-CN" altLang="en-US" sz="2400" dirty="0"/>
          </a:p>
        </p:txBody>
      </p:sp>
      <p:sp>
        <p:nvSpPr>
          <p:cNvPr id="21" name="矩形 20"/>
          <p:cNvSpPr/>
          <p:nvPr/>
        </p:nvSpPr>
        <p:spPr>
          <a:xfrm>
            <a:off x="5457457" y="6283643"/>
            <a:ext cx="800219" cy="461665"/>
          </a:xfrm>
          <a:prstGeom prst="rect">
            <a:avLst/>
          </a:prstGeom>
        </p:spPr>
        <p:txBody>
          <a:bodyPr wrap="none">
            <a:spAutoFit/>
          </a:bodyPr>
          <a:lstStyle/>
          <a:p>
            <a:r>
              <a:rPr lang="en-US" altLang="zh-CN" sz="2400" dirty="0"/>
              <a:t>……</a:t>
            </a:r>
            <a:endParaRPr lang="zh-CN" altLang="en-US" sz="2400" dirty="0"/>
          </a:p>
        </p:txBody>
      </p:sp>
      <p:sp>
        <p:nvSpPr>
          <p:cNvPr id="3" name="左大括号 2"/>
          <p:cNvSpPr/>
          <p:nvPr/>
        </p:nvSpPr>
        <p:spPr>
          <a:xfrm>
            <a:off x="2853855" y="2851485"/>
            <a:ext cx="553272" cy="3001677"/>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左大括号 21"/>
          <p:cNvSpPr/>
          <p:nvPr/>
        </p:nvSpPr>
        <p:spPr>
          <a:xfrm>
            <a:off x="4710554" y="2120596"/>
            <a:ext cx="553272" cy="1638468"/>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左大括号 22"/>
          <p:cNvSpPr/>
          <p:nvPr/>
        </p:nvSpPr>
        <p:spPr>
          <a:xfrm>
            <a:off x="4690439" y="4998413"/>
            <a:ext cx="553272" cy="1638468"/>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左大括号 23"/>
          <p:cNvSpPr/>
          <p:nvPr/>
        </p:nvSpPr>
        <p:spPr>
          <a:xfrm>
            <a:off x="6863564" y="2974978"/>
            <a:ext cx="553272" cy="1638468"/>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5" name="左大括号 24"/>
          <p:cNvSpPr/>
          <p:nvPr/>
        </p:nvSpPr>
        <p:spPr>
          <a:xfrm>
            <a:off x="6661950" y="1612139"/>
            <a:ext cx="443030" cy="846199"/>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矩形 26"/>
          <p:cNvSpPr/>
          <p:nvPr/>
        </p:nvSpPr>
        <p:spPr>
          <a:xfrm>
            <a:off x="3186836" y="123871"/>
            <a:ext cx="3409908" cy="584775"/>
          </a:xfrm>
          <a:prstGeom prst="rect">
            <a:avLst/>
          </a:prstGeom>
        </p:spPr>
        <p:txBody>
          <a:bodyPr wrap="none">
            <a:spAutoFit/>
          </a:bodyPr>
          <a:lstStyle/>
          <a:p>
            <a:r>
              <a:rPr lang="en-US" altLang="zh-CN" sz="3200" b="1" dirty="0"/>
              <a:t>3.</a:t>
            </a:r>
            <a:r>
              <a:rPr lang="zh-CN" altLang="en-US" sz="3200" b="1" dirty="0"/>
              <a:t>经验研究的类型</a:t>
            </a:r>
            <a:endParaRPr lang="zh-CN" altLang="en-US" sz="3200" b="1" dirty="0"/>
          </a:p>
        </p:txBody>
      </p:sp>
      <p:sp>
        <p:nvSpPr>
          <p:cNvPr id="28" name="矩形 27"/>
          <p:cNvSpPr/>
          <p:nvPr/>
        </p:nvSpPr>
        <p:spPr>
          <a:xfrm>
            <a:off x="4081745" y="947632"/>
            <a:ext cx="7087197" cy="523220"/>
          </a:xfrm>
          <a:prstGeom prst="rect">
            <a:avLst/>
          </a:prstGeom>
        </p:spPr>
        <p:txBody>
          <a:bodyPr wrap="none">
            <a:spAutoFit/>
          </a:bodyPr>
          <a:lstStyle/>
          <a:p>
            <a:r>
              <a:rPr lang="zh-CN" altLang="en-US" sz="2800" dirty="0"/>
              <a:t>定量（化）研究、定性（质性、质化）研究</a:t>
            </a:r>
            <a:endParaRPr lang="zh-CN" altLang="en-US" sz="2800" dirty="0"/>
          </a:p>
        </p:txBody>
      </p:sp>
      <p:sp>
        <p:nvSpPr>
          <p:cNvPr id="29" name="矩形 28"/>
          <p:cNvSpPr/>
          <p:nvPr/>
        </p:nvSpPr>
        <p:spPr>
          <a:xfrm>
            <a:off x="1271464" y="923887"/>
            <a:ext cx="3057247" cy="523220"/>
          </a:xfrm>
          <a:prstGeom prst="rect">
            <a:avLst/>
          </a:prstGeom>
        </p:spPr>
        <p:txBody>
          <a:bodyPr wrap="none">
            <a:spAutoFit/>
          </a:bodyPr>
          <a:lstStyle/>
          <a:p>
            <a:r>
              <a:rPr lang="zh-CN" altLang="en-US" sz="2800" dirty="0">
                <a:latin typeface="楷体" panose="02010609060101010101" pitchFamily="49" charset="-122"/>
                <a:ea typeface="楷体" panose="02010609060101010101" pitchFamily="49" charset="-122"/>
              </a:rPr>
              <a:t>（根据研究范式）</a:t>
            </a:r>
            <a:endParaRPr lang="zh-CN" altLang="en-US" sz="2800" dirty="0">
              <a:latin typeface="楷体" panose="02010609060101010101" pitchFamily="49" charset="-122"/>
              <a:ea typeface="楷体" panose="02010609060101010101" pitchFamily="49"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00100" y="879865"/>
            <a:ext cx="10744200" cy="830997"/>
          </a:xfrm>
          <a:prstGeom prst="rect">
            <a:avLst/>
          </a:prstGeom>
        </p:spPr>
        <p:txBody>
          <a:bodyPr wrap="square">
            <a:spAutoFit/>
          </a:bodyPr>
          <a:lstStyle/>
          <a:p>
            <a:r>
              <a:rPr lang="zh-CN" altLang="en-US" sz="2400" dirty="0">
                <a:solidFill>
                  <a:srgbClr val="333333"/>
                </a:solidFill>
                <a:latin typeface="宋体" panose="02010600030101010101" pitchFamily="2" charset="-122"/>
              </a:rPr>
              <a:t>例：</a:t>
            </a:r>
            <a:r>
              <a:rPr lang="zh-CN" altLang="en-US" sz="2400" dirty="0">
                <a:solidFill>
                  <a:srgbClr val="333333"/>
                </a:solidFill>
                <a:latin typeface="宋体" panose="02010600030101010101" pitchFamily="2" charset="-122"/>
                <a:ea typeface="宋体" panose="02010600030101010101" pitchFamily="2" charset="-122"/>
              </a:rPr>
              <a:t>陈向明</a:t>
            </a:r>
            <a:r>
              <a:rPr lang="en-US" altLang="zh-CN" sz="2400" dirty="0">
                <a:solidFill>
                  <a:srgbClr val="333333"/>
                </a:solidFill>
                <a:latin typeface="宋体" panose="02010600030101010101" pitchFamily="2" charset="-122"/>
                <a:ea typeface="宋体" panose="02010600030101010101" pitchFamily="2" charset="-122"/>
              </a:rPr>
              <a:t>,</a:t>
            </a:r>
            <a:r>
              <a:rPr lang="zh-CN" altLang="en-US" sz="2400" dirty="0">
                <a:solidFill>
                  <a:srgbClr val="333333"/>
                </a:solidFill>
                <a:latin typeface="宋体" panose="02010600030101010101" pitchFamily="2" charset="-122"/>
                <a:ea typeface="宋体" panose="02010600030101010101" pitchFamily="2" charset="-122"/>
              </a:rPr>
              <a:t>王富伟</a:t>
            </a:r>
            <a:r>
              <a:rPr lang="en-US" altLang="zh-CN" sz="2400" dirty="0">
                <a:solidFill>
                  <a:srgbClr val="333333"/>
                </a:solidFill>
                <a:latin typeface="宋体" panose="02010600030101010101" pitchFamily="2" charset="-122"/>
                <a:ea typeface="宋体" panose="02010600030101010101" pitchFamily="2" charset="-122"/>
              </a:rPr>
              <a:t>.</a:t>
            </a:r>
            <a:r>
              <a:rPr lang="zh-CN" altLang="en-US" sz="2400" dirty="0">
                <a:solidFill>
                  <a:srgbClr val="333333"/>
                </a:solidFill>
                <a:latin typeface="宋体" panose="02010600030101010101" pitchFamily="2" charset="-122"/>
                <a:ea typeface="宋体" panose="02010600030101010101" pitchFamily="2" charset="-122"/>
              </a:rPr>
              <a:t>高等学校辅导员双线晋升悖论</a:t>
            </a:r>
            <a:r>
              <a:rPr lang="en-US" altLang="zh-CN" sz="2400" dirty="0">
                <a:solidFill>
                  <a:srgbClr val="333333"/>
                </a:solidFill>
                <a:latin typeface="宋体" panose="02010600030101010101" pitchFamily="2" charset="-122"/>
                <a:ea typeface="宋体" panose="02010600030101010101" pitchFamily="2" charset="-122"/>
              </a:rPr>
              <a:t>——</a:t>
            </a:r>
            <a:r>
              <a:rPr lang="zh-CN" altLang="en-US" sz="2400" dirty="0">
                <a:solidFill>
                  <a:srgbClr val="333333"/>
                </a:solidFill>
                <a:latin typeface="宋体" panose="02010600030101010101" pitchFamily="2" charset="-122"/>
                <a:ea typeface="宋体" panose="02010600030101010101" pitchFamily="2" charset="-122"/>
              </a:rPr>
              <a:t>一项基于扎根理论的研究</a:t>
            </a:r>
            <a:r>
              <a:rPr lang="en-US" altLang="zh-CN" sz="2400" dirty="0">
                <a:solidFill>
                  <a:srgbClr val="333333"/>
                </a:solidFill>
                <a:latin typeface="宋体" panose="02010600030101010101" pitchFamily="2" charset="-122"/>
                <a:ea typeface="宋体" panose="02010600030101010101" pitchFamily="2" charset="-122"/>
              </a:rPr>
              <a:t>[J].</a:t>
            </a:r>
            <a:r>
              <a:rPr lang="zh-CN" altLang="en-US" sz="2400" dirty="0">
                <a:solidFill>
                  <a:srgbClr val="333333"/>
                </a:solidFill>
                <a:latin typeface="宋体" panose="02010600030101010101" pitchFamily="2" charset="-122"/>
                <a:ea typeface="宋体" panose="02010600030101010101" pitchFamily="2" charset="-122"/>
              </a:rPr>
              <a:t>教育研究</a:t>
            </a:r>
            <a:r>
              <a:rPr lang="en-US" altLang="zh-CN" sz="2400" dirty="0">
                <a:solidFill>
                  <a:srgbClr val="333333"/>
                </a:solidFill>
                <a:latin typeface="宋体" panose="02010600030101010101" pitchFamily="2" charset="-122"/>
                <a:ea typeface="宋体" panose="02010600030101010101" pitchFamily="2" charset="-122"/>
              </a:rPr>
              <a:t>,2021,42(02):80-96.</a:t>
            </a:r>
            <a:endParaRPr lang="zh-CN" altLang="en-US" sz="2400" dirty="0">
              <a:latin typeface="宋体" panose="02010600030101010101" pitchFamily="2" charset="-122"/>
              <a:ea typeface="宋体" panose="02010600030101010101" pitchFamily="2" charset="-122"/>
            </a:endParaRPr>
          </a:p>
        </p:txBody>
      </p:sp>
      <p:sp>
        <p:nvSpPr>
          <p:cNvPr id="5" name="矩形 4"/>
          <p:cNvSpPr/>
          <p:nvPr/>
        </p:nvSpPr>
        <p:spPr>
          <a:xfrm>
            <a:off x="1447800" y="1676400"/>
            <a:ext cx="9448800" cy="4524315"/>
          </a:xfrm>
          <a:prstGeom prst="rect">
            <a:avLst/>
          </a:prstGeom>
        </p:spPr>
        <p:txBody>
          <a:bodyPr wrap="square">
            <a:spAutoFit/>
          </a:bodyPr>
          <a:lstStyle/>
          <a:p>
            <a:r>
              <a:rPr lang="zh-CN" altLang="en-US" sz="2400" dirty="0">
                <a:solidFill>
                  <a:srgbClr val="666666"/>
                </a:solidFill>
                <a:latin typeface="楷体" panose="02010609060101010101" pitchFamily="49" charset="-122"/>
                <a:ea typeface="楷体" panose="02010609060101010101" pitchFamily="49" charset="-122"/>
              </a:rPr>
              <a:t>为增加高等学校辅导员工作的吸引力</a:t>
            </a:r>
            <a:r>
              <a:rPr lang="en-US" altLang="zh-CN" sz="2400" dirty="0">
                <a:solidFill>
                  <a:srgbClr val="666666"/>
                </a:solidFill>
                <a:latin typeface="楷体" panose="02010609060101010101" pitchFamily="49" charset="-122"/>
                <a:ea typeface="楷体" panose="02010609060101010101" pitchFamily="49" charset="-122"/>
              </a:rPr>
              <a:t>,</a:t>
            </a:r>
            <a:r>
              <a:rPr lang="zh-CN" altLang="en-US" sz="2400" dirty="0">
                <a:solidFill>
                  <a:srgbClr val="666666"/>
                </a:solidFill>
                <a:latin typeface="楷体" panose="02010609060101010101" pitchFamily="49" charset="-122"/>
                <a:ea typeface="楷体" panose="02010609060101010101" pitchFamily="49" charset="-122"/>
              </a:rPr>
              <a:t>教育部颁发了双线晋升政策</a:t>
            </a:r>
            <a:r>
              <a:rPr lang="en-US" altLang="zh-CN" sz="2400" dirty="0">
                <a:solidFill>
                  <a:srgbClr val="666666"/>
                </a:solidFill>
                <a:latin typeface="楷体" panose="02010609060101010101" pitchFamily="49" charset="-122"/>
                <a:ea typeface="楷体" panose="02010609060101010101" pitchFamily="49" charset="-122"/>
              </a:rPr>
              <a:t>,</a:t>
            </a:r>
            <a:r>
              <a:rPr lang="zh-CN" altLang="en-US" sz="2400" dirty="0">
                <a:solidFill>
                  <a:srgbClr val="666666"/>
                </a:solidFill>
                <a:latin typeface="楷体" panose="02010609060101010101" pitchFamily="49" charset="-122"/>
                <a:ea typeface="楷体" panose="02010609060101010101" pitchFamily="49" charset="-122"/>
              </a:rPr>
              <a:t>辅导员在职业晋升时可以同时申请职级和职称两个系列。使用扎根理论研究路径考察案例学校辅导员在双线晋升政策要求下如何应对职业晋升</a:t>
            </a:r>
            <a:r>
              <a:rPr lang="en-US" altLang="zh-CN" sz="2400" dirty="0">
                <a:solidFill>
                  <a:srgbClr val="666666"/>
                </a:solidFill>
                <a:latin typeface="楷体" panose="02010609060101010101" pitchFamily="49" charset="-122"/>
                <a:ea typeface="楷体" panose="02010609060101010101" pitchFamily="49" charset="-122"/>
              </a:rPr>
              <a:t>,</a:t>
            </a:r>
            <a:r>
              <a:rPr lang="zh-CN" altLang="en-US" sz="2400" dirty="0">
                <a:solidFill>
                  <a:srgbClr val="666666"/>
                </a:solidFill>
                <a:latin typeface="楷体" panose="02010609060101010101" pitchFamily="49" charset="-122"/>
                <a:ea typeface="楷体" panose="02010609060101010101" pitchFamily="49" charset="-122"/>
              </a:rPr>
              <a:t>发现名义上提供双重机会的双线晋升政策</a:t>
            </a:r>
            <a:r>
              <a:rPr lang="en-US" altLang="zh-CN" sz="2400" dirty="0">
                <a:solidFill>
                  <a:srgbClr val="666666"/>
                </a:solidFill>
                <a:latin typeface="楷体" panose="02010609060101010101" pitchFamily="49" charset="-122"/>
                <a:ea typeface="楷体" panose="02010609060101010101" pitchFamily="49" charset="-122"/>
              </a:rPr>
              <a:t>,</a:t>
            </a:r>
            <a:r>
              <a:rPr lang="zh-CN" altLang="en-US" sz="2400" dirty="0">
                <a:solidFill>
                  <a:srgbClr val="666666"/>
                </a:solidFill>
                <a:latin typeface="楷体" panose="02010609060101010101" pitchFamily="49" charset="-122"/>
                <a:ea typeface="楷体" panose="02010609060101010101" pitchFamily="49" charset="-122"/>
              </a:rPr>
              <a:t>因与辅导员的工作特征不相匹配</a:t>
            </a:r>
            <a:r>
              <a:rPr lang="en-US" altLang="zh-CN" sz="2400" dirty="0">
                <a:solidFill>
                  <a:srgbClr val="666666"/>
                </a:solidFill>
                <a:latin typeface="楷体" panose="02010609060101010101" pitchFamily="49" charset="-122"/>
                <a:ea typeface="楷体" panose="02010609060101010101" pitchFamily="49" charset="-122"/>
              </a:rPr>
              <a:t>,</a:t>
            </a:r>
            <a:r>
              <a:rPr lang="zh-CN" altLang="en-US" sz="2400" dirty="0">
                <a:solidFill>
                  <a:srgbClr val="666666"/>
                </a:solidFill>
                <a:latin typeface="楷体" panose="02010609060101010101" pitchFamily="49" charset="-122"/>
                <a:ea typeface="楷体" panose="02010609060101010101" pitchFamily="49" charset="-122"/>
              </a:rPr>
              <a:t>实质上变成了辅导员晋升的双重困境。尽管辅导员在不同的情境和干预条件下采取了不同的行动策略</a:t>
            </a:r>
            <a:r>
              <a:rPr lang="en-US" altLang="zh-CN" sz="2400" dirty="0">
                <a:solidFill>
                  <a:srgbClr val="666666"/>
                </a:solidFill>
                <a:latin typeface="楷体" panose="02010609060101010101" pitchFamily="49" charset="-122"/>
                <a:ea typeface="楷体" panose="02010609060101010101" pitchFamily="49" charset="-122"/>
              </a:rPr>
              <a:t>,</a:t>
            </a:r>
            <a:r>
              <a:rPr lang="zh-CN" altLang="en-US" sz="2400" dirty="0">
                <a:solidFill>
                  <a:srgbClr val="666666"/>
                </a:solidFill>
                <a:latin typeface="楷体" panose="02010609060101010101" pitchFamily="49" charset="-122"/>
                <a:ea typeface="楷体" panose="02010609060101010101" pitchFamily="49" charset="-122"/>
              </a:rPr>
              <a:t>但他们对晋升后的结果都不满意</a:t>
            </a:r>
            <a:r>
              <a:rPr lang="en-US" altLang="zh-CN" sz="2400" dirty="0">
                <a:solidFill>
                  <a:srgbClr val="666666"/>
                </a:solidFill>
                <a:latin typeface="楷体" panose="02010609060101010101" pitchFamily="49" charset="-122"/>
                <a:ea typeface="楷体" panose="02010609060101010101" pitchFamily="49" charset="-122"/>
              </a:rPr>
              <a:t>,</a:t>
            </a:r>
            <a:r>
              <a:rPr lang="zh-CN" altLang="en-US" sz="2400" dirty="0">
                <a:solidFill>
                  <a:srgbClr val="666666"/>
                </a:solidFill>
                <a:latin typeface="楷体" panose="02010609060101010101" pitchFamily="49" charset="-122"/>
                <a:ea typeface="楷体" panose="02010609060101010101" pitchFamily="49" charset="-122"/>
              </a:rPr>
              <a:t>以致这项意图良好的政策产生了预期外后果</a:t>
            </a:r>
            <a:r>
              <a:rPr lang="en-US" altLang="zh-CN" sz="2400" dirty="0">
                <a:solidFill>
                  <a:srgbClr val="666666"/>
                </a:solidFill>
                <a:latin typeface="楷体" panose="02010609060101010101" pitchFamily="49" charset="-122"/>
                <a:ea typeface="楷体" panose="02010609060101010101" pitchFamily="49" charset="-122"/>
              </a:rPr>
              <a:t>:</a:t>
            </a:r>
            <a:r>
              <a:rPr lang="zh-CN" altLang="en-US" sz="2400" dirty="0">
                <a:solidFill>
                  <a:srgbClr val="666666"/>
                </a:solidFill>
                <a:latin typeface="楷体" panose="02010609060101010101" pitchFamily="49" charset="-122"/>
                <a:ea typeface="楷体" panose="02010609060101010101" pitchFamily="49" charset="-122"/>
              </a:rPr>
              <a:t>在政策目标、手段和结果各方面都出现了名实分离的情况。之所以出现这种悖论</a:t>
            </a:r>
            <a:r>
              <a:rPr lang="en-US" altLang="zh-CN" sz="2400" dirty="0">
                <a:solidFill>
                  <a:srgbClr val="666666"/>
                </a:solidFill>
                <a:latin typeface="楷体" panose="02010609060101010101" pitchFamily="49" charset="-122"/>
                <a:ea typeface="楷体" panose="02010609060101010101" pitchFamily="49" charset="-122"/>
              </a:rPr>
              <a:t>,</a:t>
            </a:r>
            <a:r>
              <a:rPr lang="zh-CN" altLang="en-US" sz="2400" dirty="0">
                <a:solidFill>
                  <a:srgbClr val="666666"/>
                </a:solidFill>
                <a:latin typeface="楷体" panose="02010609060101010101" pitchFamily="49" charset="-122"/>
                <a:ea typeface="楷体" panose="02010609060101010101" pitchFamily="49" charset="-122"/>
              </a:rPr>
              <a:t>是因为辅导员晋升中存在政府逻辑、专业逻辑与市场逻辑的错位。此悖论不仅给辅导员的专业认同带来了巨大困惑</a:t>
            </a:r>
            <a:r>
              <a:rPr lang="en-US" altLang="zh-CN" sz="2400" dirty="0">
                <a:solidFill>
                  <a:srgbClr val="666666"/>
                </a:solidFill>
                <a:latin typeface="楷体" panose="02010609060101010101" pitchFamily="49" charset="-122"/>
                <a:ea typeface="楷体" panose="02010609060101010101" pitchFamily="49" charset="-122"/>
              </a:rPr>
              <a:t>,</a:t>
            </a:r>
            <a:r>
              <a:rPr lang="zh-CN" altLang="en-US" sz="2400" dirty="0">
                <a:solidFill>
                  <a:srgbClr val="666666"/>
                </a:solidFill>
                <a:latin typeface="楷体" panose="02010609060101010101" pitchFamily="49" charset="-122"/>
                <a:ea typeface="楷体" panose="02010609060101010101" pitchFamily="49" charset="-122"/>
              </a:rPr>
              <a:t>而且对辅导员的专业化提出了挑战。对那些为了在学术竞争中名列前茅而实施类似政策的学校而言</a:t>
            </a:r>
            <a:r>
              <a:rPr lang="en-US" altLang="zh-CN" sz="2400" dirty="0">
                <a:solidFill>
                  <a:srgbClr val="666666"/>
                </a:solidFill>
                <a:latin typeface="楷体" panose="02010609060101010101" pitchFamily="49" charset="-122"/>
                <a:ea typeface="楷体" panose="02010609060101010101" pitchFamily="49" charset="-122"/>
              </a:rPr>
              <a:t>,</a:t>
            </a:r>
            <a:r>
              <a:rPr lang="zh-CN" altLang="en-US" sz="2400" dirty="0">
                <a:solidFill>
                  <a:srgbClr val="666666"/>
                </a:solidFill>
                <a:latin typeface="楷体" panose="02010609060101010101" pitchFamily="49" charset="-122"/>
                <a:ea typeface="楷体" panose="02010609060101010101" pitchFamily="49" charset="-122"/>
              </a:rPr>
              <a:t>本研究结果具有借鉴作用。</a:t>
            </a:r>
            <a:endParaRPr lang="zh-CN" altLang="en-US" sz="2400" dirty="0">
              <a:latin typeface="楷体" panose="02010609060101010101" pitchFamily="49" charset="-122"/>
              <a:ea typeface="楷体" panose="02010609060101010101" pitchFamily="49"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67408" y="1314322"/>
            <a:ext cx="4493538" cy="461665"/>
          </a:xfrm>
          <a:prstGeom prst="rect">
            <a:avLst/>
          </a:prstGeom>
        </p:spPr>
        <p:txBody>
          <a:bodyPr wrap="none">
            <a:spAutoFit/>
          </a:bodyPr>
          <a:lstStyle/>
          <a:p>
            <a:r>
              <a:rPr lang="zh-CN" altLang="en-US" sz="2400" dirty="0">
                <a:latin typeface="FZKTJW--GB1-0"/>
              </a:rPr>
              <a:t>（一）三轮资料收集和一级编码</a:t>
            </a:r>
            <a:endParaRPr lang="zh-CN" altLang="en-US" sz="2400" dirty="0"/>
          </a:p>
        </p:txBody>
      </p:sp>
      <p:sp>
        <p:nvSpPr>
          <p:cNvPr id="6" name="矩形 5"/>
          <p:cNvSpPr/>
          <p:nvPr/>
        </p:nvSpPr>
        <p:spPr>
          <a:xfrm>
            <a:off x="407368" y="788861"/>
            <a:ext cx="2698175" cy="523220"/>
          </a:xfrm>
          <a:prstGeom prst="rect">
            <a:avLst/>
          </a:prstGeom>
        </p:spPr>
        <p:txBody>
          <a:bodyPr wrap="none">
            <a:spAutoFit/>
          </a:bodyPr>
          <a:lstStyle/>
          <a:p>
            <a:r>
              <a:rPr lang="zh-CN" altLang="en-US" sz="2800" dirty="0">
                <a:latin typeface="FZHTJW--GB1-0"/>
              </a:rPr>
              <a:t>研究方法与过程</a:t>
            </a:r>
            <a:endParaRPr lang="zh-CN" altLang="en-US" sz="2800" dirty="0"/>
          </a:p>
        </p:txBody>
      </p:sp>
      <p:sp>
        <p:nvSpPr>
          <p:cNvPr id="7" name="矩形 6"/>
          <p:cNvSpPr/>
          <p:nvPr/>
        </p:nvSpPr>
        <p:spPr>
          <a:xfrm>
            <a:off x="1524000" y="1865311"/>
            <a:ext cx="6498895" cy="461665"/>
          </a:xfrm>
          <a:prstGeom prst="rect">
            <a:avLst/>
          </a:prstGeom>
          <a:ln>
            <a:solidFill>
              <a:schemeClr val="tx1"/>
            </a:solidFill>
          </a:ln>
        </p:spPr>
        <p:txBody>
          <a:bodyPr wrap="none">
            <a:spAutoFit/>
          </a:bodyPr>
          <a:lstStyle/>
          <a:p>
            <a:r>
              <a:rPr lang="zh-CN" altLang="en-US" sz="2400" dirty="0">
                <a:latin typeface="FZSSJW--GB1-0"/>
              </a:rPr>
              <a:t>访谈样本</a:t>
            </a:r>
            <a:r>
              <a:rPr lang="en-US" altLang="zh-CN" sz="2400" dirty="0">
                <a:latin typeface="FZSSJW--GB1-0"/>
              </a:rPr>
              <a:t>1</a:t>
            </a:r>
            <a:r>
              <a:rPr lang="zh-CN" altLang="en-US" sz="2400" dirty="0">
                <a:latin typeface="FZSSJW--GB1-0"/>
              </a:rPr>
              <a:t>：刘老师，</a:t>
            </a:r>
            <a:r>
              <a:rPr lang="en-US" altLang="zh-CN" sz="2400" dirty="0">
                <a:latin typeface="FZSSJW--GB1-0"/>
              </a:rPr>
              <a:t>40</a:t>
            </a:r>
            <a:r>
              <a:rPr lang="zh-CN" altLang="en-US" sz="2400" dirty="0">
                <a:latin typeface="FZSSJW--GB1-0"/>
              </a:rPr>
              <a:t>多岁，双向晋升都成功</a:t>
            </a:r>
            <a:endParaRPr lang="zh-CN" altLang="en-US" sz="2400" dirty="0"/>
          </a:p>
        </p:txBody>
      </p:sp>
      <p:sp>
        <p:nvSpPr>
          <p:cNvPr id="8" name="矩形 7"/>
          <p:cNvSpPr/>
          <p:nvPr/>
        </p:nvSpPr>
        <p:spPr>
          <a:xfrm>
            <a:off x="1524000" y="2723226"/>
            <a:ext cx="8273419" cy="830997"/>
          </a:xfrm>
          <a:prstGeom prst="rect">
            <a:avLst/>
          </a:prstGeom>
          <a:ln>
            <a:solidFill>
              <a:schemeClr val="tx1"/>
            </a:solidFill>
          </a:ln>
        </p:spPr>
        <p:txBody>
          <a:bodyPr wrap="none">
            <a:spAutoFit/>
          </a:bodyPr>
          <a:lstStyle/>
          <a:p>
            <a:r>
              <a:rPr lang="zh-CN" altLang="en-US" sz="2400" dirty="0">
                <a:latin typeface="FZSSJW--GB1-0"/>
              </a:rPr>
              <a:t>按三个步骤进行一级编码，</a:t>
            </a:r>
            <a:r>
              <a:rPr lang="zh-CN" altLang="en-US" sz="2400" b="1" dirty="0">
                <a:solidFill>
                  <a:srgbClr val="C00000"/>
                </a:solidFill>
                <a:latin typeface="FZSSJW--GB1-0"/>
              </a:rPr>
              <a:t>形成类属</a:t>
            </a:r>
            <a:endParaRPr lang="en-US" altLang="zh-CN" sz="2400" b="1" dirty="0">
              <a:solidFill>
                <a:srgbClr val="C00000"/>
              </a:solidFill>
              <a:latin typeface="FZSSJW--GB1-0"/>
            </a:endParaRPr>
          </a:p>
          <a:p>
            <a:r>
              <a:rPr lang="zh-CN" altLang="en-US" sz="2400" dirty="0">
                <a:latin typeface="FZSSJW--GB1-0"/>
              </a:rPr>
              <a:t>     （</a:t>
            </a:r>
            <a:r>
              <a:rPr lang="en-US" altLang="zh-CN" sz="2400" dirty="0">
                <a:latin typeface="FZSSJW--GB1-0"/>
              </a:rPr>
              <a:t>1.</a:t>
            </a:r>
            <a:r>
              <a:rPr lang="zh-CN" altLang="en-US" sz="2400" dirty="0">
                <a:latin typeface="FZSSJW--GB1-0"/>
              </a:rPr>
              <a:t>贴标签命名  </a:t>
            </a:r>
            <a:r>
              <a:rPr lang="en-US" altLang="zh-CN" sz="2400" dirty="0">
                <a:latin typeface="FZSSJW--GB1-0"/>
              </a:rPr>
              <a:t>2.</a:t>
            </a:r>
            <a:r>
              <a:rPr lang="zh-CN" altLang="en-US" sz="2400" dirty="0">
                <a:latin typeface="FZSSJW--GB1-0"/>
              </a:rPr>
              <a:t>合并为类属  </a:t>
            </a:r>
            <a:r>
              <a:rPr lang="en-US" altLang="zh-CN" sz="2400" dirty="0">
                <a:latin typeface="FZSSJW--GB1-0"/>
              </a:rPr>
              <a:t>3.</a:t>
            </a:r>
            <a:r>
              <a:rPr lang="zh-CN" altLang="en-US" sz="2400" dirty="0">
                <a:latin typeface="FZSSJW--GB1-0"/>
              </a:rPr>
              <a:t>辨识类属的属性与维度）</a:t>
            </a:r>
            <a:endParaRPr lang="zh-CN" altLang="en-US" sz="2400" dirty="0"/>
          </a:p>
        </p:txBody>
      </p:sp>
      <p:sp>
        <p:nvSpPr>
          <p:cNvPr id="9" name="矩形 8"/>
          <p:cNvSpPr/>
          <p:nvPr/>
        </p:nvSpPr>
        <p:spPr>
          <a:xfrm>
            <a:off x="1510762" y="3962400"/>
            <a:ext cx="9020418" cy="1200329"/>
          </a:xfrm>
          <a:prstGeom prst="rect">
            <a:avLst/>
          </a:prstGeom>
          <a:ln>
            <a:solidFill>
              <a:schemeClr val="tx1"/>
            </a:solidFill>
          </a:ln>
        </p:spPr>
        <p:txBody>
          <a:bodyPr wrap="none">
            <a:spAutoFit/>
          </a:bodyPr>
          <a:lstStyle/>
          <a:p>
            <a:r>
              <a:rPr lang="zh-CN" altLang="en-US" sz="2400" dirty="0">
                <a:latin typeface="FZSSJW--GB1-0"/>
              </a:rPr>
              <a:t>刘老师的访谈资料有限（年龄大，环境宽松），</a:t>
            </a:r>
            <a:endParaRPr lang="en-US" altLang="zh-CN" sz="2400" dirty="0">
              <a:latin typeface="FZSSJW--GB1-0"/>
            </a:endParaRPr>
          </a:p>
          <a:p>
            <a:r>
              <a:rPr lang="zh-CN" altLang="en-US" sz="2400" dirty="0">
                <a:latin typeface="FZSSJW--GB1-0"/>
              </a:rPr>
              <a:t>         按理论抽样找到</a:t>
            </a:r>
            <a:r>
              <a:rPr lang="en-US" altLang="zh-CN" sz="2400" dirty="0">
                <a:latin typeface="FZSSJW--GB1-0"/>
              </a:rPr>
              <a:t>   </a:t>
            </a:r>
            <a:r>
              <a:rPr lang="zh-CN" altLang="en-US" sz="2400" dirty="0">
                <a:latin typeface="FZSSJW--GB1-0"/>
              </a:rPr>
              <a:t>样本</a:t>
            </a:r>
            <a:r>
              <a:rPr lang="en-US" altLang="zh-CN" sz="2400" dirty="0">
                <a:latin typeface="FZSSJW--GB1-0"/>
              </a:rPr>
              <a:t>2</a:t>
            </a:r>
            <a:r>
              <a:rPr lang="zh-CN" altLang="en-US" sz="2400" dirty="0">
                <a:latin typeface="FZSSJW--GB1-0"/>
              </a:rPr>
              <a:t>：李老师，</a:t>
            </a:r>
            <a:r>
              <a:rPr lang="en-US" altLang="zh-CN" sz="2400" dirty="0">
                <a:latin typeface="FZSSJW--GB1-0"/>
              </a:rPr>
              <a:t>30</a:t>
            </a:r>
            <a:r>
              <a:rPr lang="zh-CN" altLang="en-US" sz="2400" dirty="0">
                <a:latin typeface="FZSSJW--GB1-0"/>
              </a:rPr>
              <a:t>多，中级职称与行政</a:t>
            </a:r>
            <a:r>
              <a:rPr lang="en-US" altLang="zh-CN" sz="2400" dirty="0">
                <a:latin typeface="FZSSJW--GB1-0"/>
              </a:rPr>
              <a:t>7</a:t>
            </a:r>
            <a:r>
              <a:rPr lang="zh-CN" altLang="en-US" sz="2400" dirty="0">
                <a:latin typeface="FZSSJW--GB1-0"/>
              </a:rPr>
              <a:t>级</a:t>
            </a:r>
            <a:endParaRPr lang="en-US" altLang="zh-CN" sz="2400" dirty="0">
              <a:latin typeface="FZSSJW--GB1-0"/>
            </a:endParaRPr>
          </a:p>
          <a:p>
            <a:r>
              <a:rPr lang="en-US" altLang="zh-CN" sz="2400" dirty="0">
                <a:latin typeface="FZSSJW--GB1-0"/>
              </a:rPr>
              <a:t>        </a:t>
            </a:r>
            <a:r>
              <a:rPr lang="zh-CN" altLang="en-US" sz="2400" dirty="0">
                <a:latin typeface="FZSSJW--GB1-0"/>
              </a:rPr>
              <a:t>此次编码，注意寻找与样本</a:t>
            </a:r>
            <a:r>
              <a:rPr lang="en-US" altLang="zh-CN" sz="2400" dirty="0">
                <a:latin typeface="FZSSJW--GB1-0"/>
              </a:rPr>
              <a:t>1</a:t>
            </a:r>
            <a:r>
              <a:rPr lang="zh-CN" altLang="en-US" sz="2400" dirty="0">
                <a:latin typeface="FZSSJW--GB1-0"/>
              </a:rPr>
              <a:t>不同的类属</a:t>
            </a:r>
            <a:endParaRPr lang="zh-CN" altLang="en-US" sz="2400" dirty="0"/>
          </a:p>
        </p:txBody>
      </p:sp>
      <p:sp>
        <p:nvSpPr>
          <p:cNvPr id="10" name="箭头: 下 9"/>
          <p:cNvSpPr/>
          <p:nvPr/>
        </p:nvSpPr>
        <p:spPr>
          <a:xfrm>
            <a:off x="4495800" y="2286000"/>
            <a:ext cx="228600" cy="4372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下 10"/>
          <p:cNvSpPr/>
          <p:nvPr/>
        </p:nvSpPr>
        <p:spPr>
          <a:xfrm>
            <a:off x="4490513" y="3554223"/>
            <a:ext cx="228600" cy="4372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257800" y="0"/>
            <a:ext cx="4986722" cy="6626651"/>
          </a:xfrm>
          <a:prstGeom prst="rect">
            <a:avLst/>
          </a:prstGeom>
        </p:spPr>
      </p:pic>
      <p:sp>
        <p:nvSpPr>
          <p:cNvPr id="5" name="矩形 4"/>
          <p:cNvSpPr/>
          <p:nvPr/>
        </p:nvSpPr>
        <p:spPr>
          <a:xfrm>
            <a:off x="457200" y="3148537"/>
            <a:ext cx="5029200" cy="369332"/>
          </a:xfrm>
          <a:prstGeom prst="rect">
            <a:avLst/>
          </a:prstGeom>
        </p:spPr>
        <p:txBody>
          <a:bodyPr wrap="square">
            <a:spAutoFit/>
          </a:bodyPr>
          <a:lstStyle/>
          <a:p>
            <a:r>
              <a:rPr lang="zh-CN" altLang="en-US" dirty="0">
                <a:latin typeface="FZSSJW--GB1-0"/>
              </a:rPr>
              <a:t>第一级编码后形成的九个类属及其属性和维度</a:t>
            </a:r>
            <a:endParaRPr lang="zh-CN" alt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3352" y="836712"/>
            <a:ext cx="5570756" cy="523220"/>
          </a:xfrm>
          <a:prstGeom prst="rect">
            <a:avLst/>
          </a:prstGeom>
        </p:spPr>
        <p:txBody>
          <a:bodyPr wrap="none">
            <a:spAutoFit/>
          </a:bodyPr>
          <a:lstStyle/>
          <a:p>
            <a:r>
              <a:rPr lang="zh-CN" altLang="en-US" sz="2800" dirty="0">
                <a:latin typeface="FZKTJW--GB1-0"/>
              </a:rPr>
              <a:t>（二）第二级编码：确定</a:t>
            </a:r>
            <a:r>
              <a:rPr lang="zh-CN" altLang="en-US" sz="2800" dirty="0">
                <a:solidFill>
                  <a:srgbClr val="C00000"/>
                </a:solidFill>
                <a:latin typeface="FZKTJW--GB1-0"/>
              </a:rPr>
              <a:t>核心类属</a:t>
            </a:r>
            <a:endParaRPr lang="zh-CN" altLang="en-US" sz="2800" dirty="0">
              <a:solidFill>
                <a:srgbClr val="C00000"/>
              </a:solidFill>
            </a:endParaRPr>
          </a:p>
        </p:txBody>
      </p:sp>
      <p:sp>
        <p:nvSpPr>
          <p:cNvPr id="5" name="矩形 4"/>
          <p:cNvSpPr/>
          <p:nvPr/>
        </p:nvSpPr>
        <p:spPr>
          <a:xfrm>
            <a:off x="1042995" y="1305293"/>
            <a:ext cx="9372600" cy="461665"/>
          </a:xfrm>
          <a:prstGeom prst="rect">
            <a:avLst/>
          </a:prstGeom>
        </p:spPr>
        <p:txBody>
          <a:bodyPr wrap="square">
            <a:spAutoFit/>
          </a:bodyPr>
          <a:lstStyle/>
          <a:p>
            <a:r>
              <a:rPr lang="zh-CN" altLang="en-US" sz="2400" dirty="0">
                <a:latin typeface="FZSSJW--GB1-0"/>
              </a:rPr>
              <a:t>首先，在上述类属的基础之上，我们通过撰写故事来概括研究内容</a:t>
            </a:r>
            <a:endParaRPr lang="zh-CN" altLang="en-US" sz="2400" dirty="0"/>
          </a:p>
        </p:txBody>
      </p:sp>
      <p:sp>
        <p:nvSpPr>
          <p:cNvPr id="6" name="矩形 5"/>
          <p:cNvSpPr/>
          <p:nvPr/>
        </p:nvSpPr>
        <p:spPr>
          <a:xfrm>
            <a:off x="723900" y="1766958"/>
            <a:ext cx="10744200" cy="4401205"/>
          </a:xfrm>
          <a:prstGeom prst="rect">
            <a:avLst/>
          </a:prstGeom>
        </p:spPr>
        <p:txBody>
          <a:bodyPr wrap="square">
            <a:spAutoFit/>
          </a:bodyPr>
          <a:lstStyle/>
          <a:p>
            <a:r>
              <a:rPr lang="zh-CN" altLang="en-US" sz="2000" dirty="0">
                <a:latin typeface="楷体" panose="02010609060101010101" pitchFamily="49" charset="-122"/>
                <a:ea typeface="楷体" panose="02010609060101010101" pitchFamily="49" charset="-122"/>
              </a:rPr>
              <a:t>辅导员拥有职级和职称</a:t>
            </a:r>
            <a:r>
              <a:rPr lang="zh-CN" altLang="en-US" sz="2000" b="1" dirty="0">
                <a:latin typeface="楷体" panose="02010609060101010101" pitchFamily="49" charset="-122"/>
                <a:ea typeface="楷体" panose="02010609060101010101" pitchFamily="49" charset="-122"/>
              </a:rPr>
              <a:t>双线晋升</a:t>
            </a:r>
            <a:r>
              <a:rPr lang="zh-CN" altLang="en-US" sz="2000" dirty="0">
                <a:latin typeface="楷体" panose="02010609060101010101" pitchFamily="49" charset="-122"/>
                <a:ea typeface="楷体" panose="02010609060101010101" pitchFamily="49" charset="-122"/>
              </a:rPr>
              <a:t>的机会（</a:t>
            </a:r>
            <a:r>
              <a:rPr lang="zh-CN" altLang="en-US" sz="2000" dirty="0">
                <a:solidFill>
                  <a:srgbClr val="C00000"/>
                </a:solidFill>
                <a:latin typeface="楷体" panose="02010609060101010101" pitchFamily="49" charset="-122"/>
                <a:ea typeface="楷体" panose="02010609060101010101" pitchFamily="49" charset="-122"/>
              </a:rPr>
              <a:t>双线选择</a:t>
            </a:r>
            <a:r>
              <a:rPr lang="zh-CN" altLang="en-US" sz="2000" dirty="0">
                <a:latin typeface="楷体" panose="02010609060101010101" pitchFamily="49" charset="-122"/>
                <a:ea typeface="楷体" panose="02010609060101010101" pitchFamily="49" charset="-122"/>
              </a:rPr>
              <a:t>）。然而，由于工作繁忙（</a:t>
            </a:r>
            <a:r>
              <a:rPr lang="en-US" altLang="zh-CN" sz="2000" b="1" dirty="0">
                <a:solidFill>
                  <a:srgbClr val="C00000"/>
                </a:solidFill>
                <a:latin typeface="楷体" panose="02010609060101010101" pitchFamily="49" charset="-122"/>
                <a:ea typeface="楷体" panose="02010609060101010101" pitchFamily="49" charset="-122"/>
              </a:rPr>
              <a:t>24 </a:t>
            </a:r>
            <a:r>
              <a:rPr lang="zh-CN" altLang="en-US" sz="2000" b="1" dirty="0">
                <a:solidFill>
                  <a:srgbClr val="C00000"/>
                </a:solidFill>
                <a:latin typeface="楷体" panose="02010609060101010101" pitchFamily="49" charset="-122"/>
                <a:ea typeface="楷体" panose="02010609060101010101" pitchFamily="49" charset="-122"/>
              </a:rPr>
              <a:t>小时不停歇</a:t>
            </a:r>
            <a:r>
              <a:rPr lang="zh-CN" altLang="en-US" sz="2000" dirty="0">
                <a:latin typeface="楷体" panose="02010609060101010101" pitchFamily="49" charset="-122"/>
                <a:ea typeface="楷体" panose="02010609060101010101" pitchFamily="49" charset="-122"/>
              </a:rPr>
              <a:t>），其</a:t>
            </a:r>
            <a:r>
              <a:rPr lang="zh-CN" altLang="en-US" sz="2000" b="1" dirty="0">
                <a:latin typeface="楷体" panose="02010609060101010101" pitchFamily="49" charset="-122"/>
                <a:ea typeface="楷体" panose="02010609060101010101" pitchFamily="49" charset="-122"/>
              </a:rPr>
              <a:t>晋升</a:t>
            </a:r>
            <a:r>
              <a:rPr lang="zh-CN" altLang="en-US" sz="2000" dirty="0">
                <a:latin typeface="楷体" panose="02010609060101010101" pitchFamily="49" charset="-122"/>
                <a:ea typeface="楷体" panose="02010609060101010101" pitchFamily="49" charset="-122"/>
              </a:rPr>
              <a:t>出现了很多政策要求与自身工作</a:t>
            </a:r>
            <a:r>
              <a:rPr lang="zh-CN" altLang="en-US" sz="2000" b="1" dirty="0">
                <a:latin typeface="楷体" panose="02010609060101010101" pitchFamily="49" charset="-122"/>
                <a:ea typeface="楷体" panose="02010609060101010101" pitchFamily="49" charset="-122"/>
              </a:rPr>
              <a:t>不匹配</a:t>
            </a:r>
            <a:r>
              <a:rPr lang="zh-CN" altLang="en-US" sz="2000" dirty="0">
                <a:latin typeface="楷体" panose="02010609060101010101" pitchFamily="49" charset="-122"/>
                <a:ea typeface="楷体" panose="02010609060101010101" pitchFamily="49" charset="-122"/>
              </a:rPr>
              <a:t>的情况。例如，学术研究要求不间断的关注，而他们的日常工作却琐事不断；发表论文属于演示性评价，而他们的工作却需要更加实质性的评估（</a:t>
            </a:r>
            <a:r>
              <a:rPr lang="zh-CN" altLang="en-US" sz="2000" dirty="0">
                <a:solidFill>
                  <a:srgbClr val="C00000"/>
                </a:solidFill>
                <a:latin typeface="楷体" panose="02010609060101010101" pitchFamily="49" charset="-122"/>
                <a:ea typeface="楷体" panose="02010609060101010101" pitchFamily="49" charset="-122"/>
              </a:rPr>
              <a:t>晋升不匹配</a:t>
            </a:r>
            <a:r>
              <a:rPr lang="zh-CN" altLang="en-US" sz="2000" dirty="0">
                <a:latin typeface="楷体" panose="02010609060101010101" pitchFamily="49" charset="-122"/>
                <a:ea typeface="楷体" panose="02010609060101010101" pitchFamily="49" charset="-122"/>
              </a:rPr>
              <a:t>）。这使得他们反而觉得无论走哪条路都面临诸多困难。基于对自身晋升实力和机会空间大小的评断，不同辅导员对自己晋升可得性的认知有所不同（</a:t>
            </a:r>
            <a:r>
              <a:rPr lang="zh-CN" altLang="en-US" sz="2000" dirty="0">
                <a:solidFill>
                  <a:srgbClr val="C00000"/>
                </a:solidFill>
                <a:latin typeface="楷体" panose="02010609060101010101" pitchFamily="49" charset="-122"/>
                <a:ea typeface="楷体" panose="02010609060101010101" pitchFamily="49" charset="-122"/>
              </a:rPr>
              <a:t>机会评估</a:t>
            </a:r>
            <a:r>
              <a:rPr lang="zh-CN" altLang="en-US" sz="2000" dirty="0">
                <a:latin typeface="楷体" panose="02010609060101010101" pitchFamily="49" charset="-122"/>
                <a:ea typeface="楷体" panose="02010609060101010101" pitchFamily="49" charset="-122"/>
              </a:rPr>
              <a:t>）；再加上他们的职业抱负并不相同（</a:t>
            </a:r>
            <a:r>
              <a:rPr lang="zh-CN" altLang="en-US" sz="2000" dirty="0">
                <a:solidFill>
                  <a:srgbClr val="C00000"/>
                </a:solidFill>
                <a:latin typeface="楷体" panose="02010609060101010101" pitchFamily="49" charset="-122"/>
                <a:ea typeface="楷体" panose="02010609060101010101" pitchFamily="49" charset="-122"/>
              </a:rPr>
              <a:t>职业抱负</a:t>
            </a:r>
            <a:r>
              <a:rPr lang="zh-CN" altLang="en-US" sz="2000" dirty="0">
                <a:latin typeface="楷体" panose="02010609060101010101" pitchFamily="49" charset="-122"/>
                <a:ea typeface="楷体" panose="02010609060101010101" pitchFamily="49" charset="-122"/>
              </a:rPr>
              <a:t>），且处在不同的生命阶段以及受变化的政策环境影响（</a:t>
            </a:r>
            <a:r>
              <a:rPr lang="zh-CN" altLang="en-US" sz="2000" dirty="0">
                <a:solidFill>
                  <a:srgbClr val="C00000"/>
                </a:solidFill>
                <a:latin typeface="楷体" panose="02010609060101010101" pitchFamily="49" charset="-122"/>
                <a:ea typeface="楷体" panose="02010609060101010101" pitchFamily="49" charset="-122"/>
              </a:rPr>
              <a:t>多样历程、不确定环境</a:t>
            </a:r>
            <a:r>
              <a:rPr lang="zh-CN" altLang="en-US" sz="2000" dirty="0">
                <a:latin typeface="楷体" panose="02010609060101010101" pitchFamily="49" charset="-122"/>
                <a:ea typeface="楷体" panose="02010609060101010101" pitchFamily="49" charset="-122"/>
              </a:rPr>
              <a:t>），他们对晋升采取了不同的策略：有些人尽力争取双线晋升，但有些人则选择职称单线，甚至有的人想两者都弱化（</a:t>
            </a:r>
            <a:r>
              <a:rPr lang="zh-CN" altLang="en-US" sz="2000" dirty="0">
                <a:solidFill>
                  <a:srgbClr val="C00000"/>
                </a:solidFill>
                <a:latin typeface="楷体" panose="02010609060101010101" pitchFamily="49" charset="-122"/>
                <a:ea typeface="楷体" panose="02010609060101010101" pitchFamily="49" charset="-122"/>
              </a:rPr>
              <a:t>分化策略</a:t>
            </a:r>
            <a:r>
              <a:rPr lang="zh-CN" altLang="en-US" sz="2000" dirty="0">
                <a:latin typeface="楷体" panose="02010609060101010101" pitchFamily="49" charset="-122"/>
                <a:ea typeface="楷体" panose="02010609060101010101" pitchFamily="49" charset="-122"/>
              </a:rPr>
              <a:t>）。吊诡的是，不论处于晋升阶梯的什么位置，他们都对自己的处境不满意。那些处于低位的辅导员，或由于不得不减少服务学生的时间去从事学术研究，从而饱受伦理困境的煎熬；或由于不知如何选择哪条晋升轨道，而在理性和感性之间犹豫徘徊。而那些处于高位的辅导员，或由于自己的才华不适合从事目前的行政工作，而对自我价值认可较低；或因为不知道辅导员这个工作的专业性何在，而产生了专业认同危机（</a:t>
            </a:r>
            <a:r>
              <a:rPr lang="zh-CN" altLang="en-US" sz="2000" dirty="0">
                <a:solidFill>
                  <a:srgbClr val="C00000"/>
                </a:solidFill>
                <a:latin typeface="楷体" panose="02010609060101010101" pitchFamily="49" charset="-122"/>
                <a:ea typeface="楷体" panose="02010609060101010101" pitchFamily="49" charset="-122"/>
              </a:rPr>
              <a:t>高低不满</a:t>
            </a:r>
            <a:r>
              <a:rPr lang="zh-CN" altLang="en-US" sz="2000" dirty="0">
                <a:latin typeface="楷体" panose="02010609060101010101" pitchFamily="49" charset="-122"/>
                <a:ea typeface="楷体" panose="02010609060101010101" pitchFamily="49" charset="-122"/>
              </a:rPr>
              <a:t>）。总之，一项意图良好的政策，产生了意料外的后果：政策在其名义上是给辅导员双重机会，实际上却带来了双重约束（</a:t>
            </a:r>
            <a:r>
              <a:rPr lang="zh-CN" altLang="en-US" sz="2000" dirty="0">
                <a:solidFill>
                  <a:srgbClr val="C00000"/>
                </a:solidFill>
                <a:highlight>
                  <a:srgbClr val="FFFF00"/>
                </a:highlight>
                <a:latin typeface="楷体" panose="02010609060101010101" pitchFamily="49" charset="-122"/>
                <a:ea typeface="楷体" panose="02010609060101010101" pitchFamily="49" charset="-122"/>
              </a:rPr>
              <a:t>名实分离</a:t>
            </a:r>
            <a:r>
              <a:rPr lang="zh-CN" altLang="en-US" sz="2000" dirty="0">
                <a:latin typeface="楷体" panose="02010609060101010101" pitchFamily="49" charset="-122"/>
                <a:ea typeface="楷体" panose="02010609060101010101" pitchFamily="49" charset="-122"/>
              </a:rPr>
              <a:t>）。</a:t>
            </a:r>
            <a:endParaRPr lang="zh-CN" altLang="en-US" sz="2000" dirty="0">
              <a:latin typeface="楷体" panose="02010609060101010101" pitchFamily="49" charset="-122"/>
              <a:ea typeface="楷体" panose="02010609060101010101" pitchFamily="49" charset="-122"/>
            </a:endParaRPr>
          </a:p>
        </p:txBody>
      </p:sp>
      <p:sp>
        <p:nvSpPr>
          <p:cNvPr id="7" name="矩形 6"/>
          <p:cNvSpPr/>
          <p:nvPr/>
        </p:nvSpPr>
        <p:spPr>
          <a:xfrm>
            <a:off x="1066800" y="6086115"/>
            <a:ext cx="10744200" cy="461665"/>
          </a:xfrm>
          <a:prstGeom prst="rect">
            <a:avLst/>
          </a:prstGeom>
        </p:spPr>
        <p:txBody>
          <a:bodyPr wrap="square">
            <a:spAutoFit/>
          </a:bodyPr>
          <a:lstStyle/>
          <a:p>
            <a:r>
              <a:rPr lang="zh-CN" altLang="en-US" sz="2400" dirty="0">
                <a:latin typeface="FZSSJW--GB1-0"/>
              </a:rPr>
              <a:t>其次，对上述故事进行概念化，找到核心类属：“</a:t>
            </a:r>
            <a:r>
              <a:rPr lang="zh-CN" altLang="en-US" sz="2400" b="1" dirty="0">
                <a:latin typeface="FZSSJW--GB1-0"/>
              </a:rPr>
              <a:t>双线晋升悖论：名实分离</a:t>
            </a:r>
            <a:r>
              <a:rPr lang="zh-CN" altLang="en-US" sz="2400" dirty="0">
                <a:latin typeface="FZSSJW--GB1-0"/>
              </a:rPr>
              <a:t>”</a:t>
            </a:r>
            <a:endParaRPr lang="zh-CN" altLang="en-US" sz="2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51384" y="863565"/>
            <a:ext cx="4852610" cy="523220"/>
          </a:xfrm>
          <a:prstGeom prst="rect">
            <a:avLst/>
          </a:prstGeom>
        </p:spPr>
        <p:txBody>
          <a:bodyPr wrap="none">
            <a:spAutoFit/>
          </a:bodyPr>
          <a:lstStyle/>
          <a:p>
            <a:r>
              <a:rPr lang="zh-CN" altLang="en-US" sz="2800" dirty="0">
                <a:latin typeface="FZKTJW--GB1-0"/>
              </a:rPr>
              <a:t>（三）第三级编码：</a:t>
            </a:r>
            <a:r>
              <a:rPr lang="zh-CN" altLang="en-US" sz="2800" dirty="0">
                <a:solidFill>
                  <a:srgbClr val="C00000"/>
                </a:solidFill>
                <a:latin typeface="FZKTJW--GB1-0"/>
              </a:rPr>
              <a:t>关联类属</a:t>
            </a:r>
            <a:endParaRPr lang="zh-CN" altLang="en-US" sz="2800" dirty="0">
              <a:solidFill>
                <a:srgbClr val="C00000"/>
              </a:solidFill>
            </a:endParaRPr>
          </a:p>
        </p:txBody>
      </p:sp>
      <p:sp>
        <p:nvSpPr>
          <p:cNvPr id="5" name="矩形 4"/>
          <p:cNvSpPr/>
          <p:nvPr/>
        </p:nvSpPr>
        <p:spPr>
          <a:xfrm>
            <a:off x="1487488" y="1509888"/>
            <a:ext cx="6705600" cy="461665"/>
          </a:xfrm>
          <a:prstGeom prst="rect">
            <a:avLst/>
          </a:prstGeom>
        </p:spPr>
        <p:txBody>
          <a:bodyPr wrap="square">
            <a:spAutoFit/>
          </a:bodyPr>
          <a:lstStyle/>
          <a:p>
            <a:r>
              <a:rPr lang="zh-CN" altLang="en-US" sz="2400" dirty="0">
                <a:latin typeface="FZSSJW--GB1-0"/>
              </a:rPr>
              <a:t>将所有重要类属按中心现象发生的过程关联起来</a:t>
            </a:r>
            <a:endParaRPr lang="zh-CN" altLang="en-US" sz="2400" dirty="0"/>
          </a:p>
        </p:txBody>
      </p:sp>
      <p:sp>
        <p:nvSpPr>
          <p:cNvPr id="6" name="矩形 5"/>
          <p:cNvSpPr/>
          <p:nvPr/>
        </p:nvSpPr>
        <p:spPr>
          <a:xfrm>
            <a:off x="2063552" y="2094656"/>
            <a:ext cx="8996840" cy="2308324"/>
          </a:xfrm>
          <a:prstGeom prst="rect">
            <a:avLst/>
          </a:prstGeom>
          <a:ln>
            <a:solidFill>
              <a:schemeClr val="tx1"/>
            </a:solidFill>
          </a:ln>
        </p:spPr>
        <p:txBody>
          <a:bodyPr wrap="square">
            <a:spAutoFit/>
          </a:bodyPr>
          <a:lstStyle/>
          <a:p>
            <a:r>
              <a:rPr lang="en-US" altLang="zh-CN" sz="2400" dirty="0">
                <a:latin typeface="FZSSJW--GB1-0"/>
              </a:rPr>
              <a:t>A</a:t>
            </a:r>
            <a:r>
              <a:rPr lang="zh-CN" altLang="en-US" sz="2400" dirty="0">
                <a:latin typeface="FZSSJW--GB1-0"/>
              </a:rPr>
              <a:t>（原因）：</a:t>
            </a:r>
            <a:r>
              <a:rPr lang="en-US" altLang="zh-CN" sz="2400" dirty="0">
                <a:latin typeface="FZSSJW--GB1-0"/>
              </a:rPr>
              <a:t>24 </a:t>
            </a:r>
            <a:r>
              <a:rPr lang="zh-CN" altLang="en-US" sz="2400" dirty="0">
                <a:latin typeface="FZSSJW--GB1-0"/>
              </a:rPr>
              <a:t>小时不停歇、双线选择</a:t>
            </a:r>
            <a:endParaRPr lang="zh-CN" altLang="en-US" sz="2400" dirty="0">
              <a:latin typeface="FZSSJW--GB1-0"/>
            </a:endParaRPr>
          </a:p>
          <a:p>
            <a:r>
              <a:rPr lang="en-US" altLang="zh-CN" sz="2400" dirty="0">
                <a:latin typeface="FZSSJW--GB1-0"/>
              </a:rPr>
              <a:t>B</a:t>
            </a:r>
            <a:r>
              <a:rPr lang="zh-CN" altLang="en-US" sz="2400" dirty="0">
                <a:latin typeface="FZSSJW--GB1-0"/>
              </a:rPr>
              <a:t>（现象）：晋升不匹配</a:t>
            </a:r>
            <a:endParaRPr lang="zh-CN" altLang="en-US" sz="2400" dirty="0">
              <a:latin typeface="FZSSJW--GB1-0"/>
            </a:endParaRPr>
          </a:p>
          <a:p>
            <a:r>
              <a:rPr lang="en-US" altLang="zh-CN" sz="2400" dirty="0">
                <a:latin typeface="FZSSJW--GB1-0"/>
              </a:rPr>
              <a:t>C</a:t>
            </a:r>
            <a:r>
              <a:rPr lang="zh-CN" altLang="en-US" sz="2400" dirty="0">
                <a:latin typeface="FZSSJW--GB1-0"/>
              </a:rPr>
              <a:t>（情境）：晋升不匹配属性与维度的组合</a:t>
            </a:r>
            <a:endParaRPr lang="zh-CN" altLang="en-US" sz="2400" dirty="0">
              <a:latin typeface="FZSSJW--GB1-0"/>
            </a:endParaRPr>
          </a:p>
          <a:p>
            <a:r>
              <a:rPr lang="en-US" altLang="zh-CN" sz="2400" dirty="0">
                <a:latin typeface="FZSSJW--GB1-0"/>
              </a:rPr>
              <a:t>D</a:t>
            </a:r>
            <a:r>
              <a:rPr lang="zh-CN" altLang="en-US" sz="2400" dirty="0">
                <a:latin typeface="FZSSJW--GB1-0"/>
              </a:rPr>
              <a:t>（干预条件）：多样历程、晋升抱负、机会评估、不确定性环境</a:t>
            </a:r>
            <a:endParaRPr lang="en-US" altLang="zh-CN" sz="2400" dirty="0">
              <a:latin typeface="FZSSJW--GB1-0"/>
            </a:endParaRPr>
          </a:p>
          <a:p>
            <a:r>
              <a:rPr lang="en-US" altLang="zh-CN" sz="2400" dirty="0"/>
              <a:t>E</a:t>
            </a:r>
            <a:r>
              <a:rPr lang="zh-CN" altLang="en-US" sz="2400" dirty="0"/>
              <a:t>（行动</a:t>
            </a:r>
            <a:r>
              <a:rPr lang="en-US" altLang="zh-CN" sz="2400" dirty="0"/>
              <a:t>/</a:t>
            </a:r>
            <a:r>
              <a:rPr lang="zh-CN" altLang="en-US" sz="2400" dirty="0"/>
              <a:t>互动）：分化的策略</a:t>
            </a:r>
            <a:endParaRPr lang="zh-CN" altLang="en-US" sz="2400" dirty="0"/>
          </a:p>
          <a:p>
            <a:r>
              <a:rPr lang="en-US" altLang="zh-CN" sz="2400" dirty="0"/>
              <a:t>F</a:t>
            </a:r>
            <a:r>
              <a:rPr lang="zh-CN" altLang="en-US" sz="2400" dirty="0"/>
              <a:t>（结果）：高低不满</a:t>
            </a:r>
            <a:endParaRPr lang="zh-CN" altLang="en-US" sz="2400" dirty="0"/>
          </a:p>
        </p:txBody>
      </p:sp>
      <p:sp>
        <p:nvSpPr>
          <p:cNvPr id="7" name="矩形 6"/>
          <p:cNvSpPr/>
          <p:nvPr/>
        </p:nvSpPr>
        <p:spPr>
          <a:xfrm>
            <a:off x="4909575" y="4669304"/>
            <a:ext cx="3472425" cy="1938992"/>
          </a:xfrm>
          <a:prstGeom prst="rect">
            <a:avLst/>
          </a:prstGeom>
        </p:spPr>
        <p:txBody>
          <a:bodyPr wrap="none">
            <a:spAutoFit/>
          </a:bodyPr>
          <a:lstStyle/>
          <a:p>
            <a:r>
              <a:rPr lang="zh-CN" altLang="en-US" sz="2400" dirty="0">
                <a:latin typeface="FZKTJW--GB1-0"/>
              </a:rPr>
              <a:t>研究发现：</a:t>
            </a:r>
            <a:r>
              <a:rPr lang="en-US" altLang="zh-CN" sz="2400" dirty="0">
                <a:latin typeface="FZKTJW--GB1-0"/>
              </a:rPr>
              <a:t>1.</a:t>
            </a:r>
            <a:r>
              <a:rPr lang="zh-CN" altLang="en-US" sz="2400" dirty="0">
                <a:latin typeface="FZKTJW--GB1-0"/>
              </a:rPr>
              <a:t>因果条件</a:t>
            </a:r>
            <a:endParaRPr lang="en-US" altLang="zh-CN" sz="2400" dirty="0">
              <a:latin typeface="FZKTJW--GB1-0"/>
            </a:endParaRPr>
          </a:p>
          <a:p>
            <a:r>
              <a:rPr lang="zh-CN" altLang="en-US" sz="2400" dirty="0">
                <a:latin typeface="FZKTJW--GB1-0"/>
              </a:rPr>
              <a:t>                      </a:t>
            </a:r>
            <a:r>
              <a:rPr lang="en-US" altLang="zh-CN" sz="2400" dirty="0">
                <a:latin typeface="FZKTJW--GB1-0"/>
              </a:rPr>
              <a:t>2.</a:t>
            </a:r>
            <a:r>
              <a:rPr lang="zh-CN" altLang="en-US" sz="2400" dirty="0">
                <a:latin typeface="FZKTJW--GB1-0"/>
              </a:rPr>
              <a:t>晋升不匹配</a:t>
            </a:r>
            <a:endParaRPr lang="en-US" altLang="zh-CN" sz="2400" dirty="0">
              <a:latin typeface="FZKTJW--GB1-0"/>
            </a:endParaRPr>
          </a:p>
          <a:p>
            <a:r>
              <a:rPr lang="zh-CN" altLang="en-US" sz="2400" dirty="0">
                <a:latin typeface="FZKTJW--GB1-0"/>
              </a:rPr>
              <a:t>                      </a:t>
            </a:r>
            <a:r>
              <a:rPr lang="en-US" altLang="zh-CN" sz="2400" dirty="0">
                <a:latin typeface="FZKTJW--GB1-0"/>
              </a:rPr>
              <a:t>3.</a:t>
            </a:r>
            <a:r>
              <a:rPr lang="zh-CN" altLang="en-US" sz="2400" dirty="0">
                <a:latin typeface="FZKTJW--GB1-0"/>
              </a:rPr>
              <a:t>分化的策略</a:t>
            </a:r>
            <a:endParaRPr lang="en-US" altLang="zh-CN" sz="2400" dirty="0">
              <a:latin typeface="FZKTJW--GB1-0"/>
            </a:endParaRPr>
          </a:p>
          <a:p>
            <a:r>
              <a:rPr lang="zh-CN" altLang="en-US" sz="2400" dirty="0">
                <a:latin typeface="FZKTJW--GB1-0"/>
              </a:rPr>
              <a:t>                      </a:t>
            </a:r>
            <a:r>
              <a:rPr lang="en-US" altLang="zh-CN" sz="2400" dirty="0">
                <a:latin typeface="FZKTJW--GB1-0"/>
              </a:rPr>
              <a:t>4.</a:t>
            </a:r>
            <a:r>
              <a:rPr lang="zh-CN" altLang="en-US" sz="2400" dirty="0">
                <a:latin typeface="FZKTJW--GB1-0"/>
              </a:rPr>
              <a:t>高低不满</a:t>
            </a:r>
            <a:endParaRPr lang="en-US" altLang="zh-CN" sz="2400" dirty="0">
              <a:latin typeface="FZKTJW--GB1-0"/>
            </a:endParaRPr>
          </a:p>
          <a:p>
            <a:r>
              <a:rPr lang="zh-CN" altLang="en-US" sz="2400" dirty="0">
                <a:latin typeface="FZKTJW--GB1-0"/>
              </a:rPr>
              <a:t>                      </a:t>
            </a:r>
            <a:r>
              <a:rPr lang="en-US" altLang="zh-CN" sz="2400" dirty="0">
                <a:latin typeface="FZKTJW--GB1-0"/>
              </a:rPr>
              <a:t>5.</a:t>
            </a:r>
            <a:r>
              <a:rPr lang="zh-CN" altLang="en-US" sz="2400" dirty="0">
                <a:latin typeface="FZKTJW--GB1-0"/>
              </a:rPr>
              <a:t>名实分离</a:t>
            </a:r>
            <a:endParaRPr lang="zh-CN" altLang="en-US" sz="24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内容占位符 2"/>
          <p:cNvSpPr>
            <a:spLocks noGrp="1"/>
          </p:cNvSpPr>
          <p:nvPr>
            <p:ph idx="1"/>
          </p:nvPr>
        </p:nvSpPr>
        <p:spPr>
          <a:xfrm>
            <a:off x="1091444" y="1124744"/>
            <a:ext cx="10009112" cy="5743488"/>
          </a:xfrm>
        </p:spPr>
        <p:txBody>
          <a:bodyPr>
            <a:normAutofit fontScale="85000" lnSpcReduction="10000"/>
          </a:bodyPr>
          <a:lstStyle/>
          <a:p>
            <a:pPr>
              <a:lnSpc>
                <a:spcPct val="120000"/>
              </a:lnSpc>
              <a:buFont typeface="Wingdings" panose="05000000000000000000" pitchFamily="2" charset="2"/>
              <a:buNone/>
            </a:pPr>
            <a:r>
              <a:rPr lang="en-US" altLang="zh-CN" dirty="0"/>
              <a:t>  </a:t>
            </a:r>
            <a:r>
              <a:rPr lang="zh-CN" altLang="en-US" dirty="0"/>
              <a:t>（</a:t>
            </a:r>
            <a:r>
              <a:rPr lang="en-US" altLang="zh-CN" dirty="0"/>
              <a:t>2</a:t>
            </a:r>
            <a:r>
              <a:rPr lang="zh-CN" altLang="en-US" dirty="0"/>
              <a:t>）预定式的方法（预建式）。在展开田野工作之前 就先建立一套初始代码清单，这张清单可以来自概念框架、研究问题、研究假设、问题领域或研究者带入此研究中的关键变量。</a:t>
            </a:r>
            <a:endParaRPr lang="en-US" altLang="zh-CN" dirty="0"/>
          </a:p>
          <a:p>
            <a:pPr>
              <a:lnSpc>
                <a:spcPct val="120000"/>
              </a:lnSpc>
              <a:buFont typeface="Wingdings" panose="05000000000000000000" pitchFamily="2" charset="2"/>
              <a:buNone/>
            </a:pPr>
            <a:r>
              <a:rPr lang="en-US" altLang="zh-CN" dirty="0"/>
              <a:t>       </a:t>
            </a:r>
            <a:r>
              <a:rPr lang="zh-CN" altLang="en-US" sz="2400" dirty="0">
                <a:latin typeface="楷体" panose="02010609060101010101" pitchFamily="49" charset="-122"/>
                <a:ea typeface="楷体" panose="02010609060101010101" pitchFamily="49" charset="-122"/>
              </a:rPr>
              <a:t>如在学校改革研究中，我们认为改革过程是</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相互改变</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的一部分，即老师们会改变新措施的特质，这些新措施会回过头来改变老师们，修改班级中的工作安排，这些工作安排再回过头来影响这一措施可实行的程度，如此不断互动。</a:t>
            </a:r>
            <a:endParaRPr lang="en-US" altLang="zh-CN" sz="2400" dirty="0">
              <a:latin typeface="楷体" panose="02010609060101010101" pitchFamily="49" charset="-122"/>
              <a:ea typeface="楷体" panose="02010609060101010101" pitchFamily="49" charset="-122"/>
            </a:endParaRPr>
          </a:p>
          <a:p>
            <a:pPr>
              <a:lnSpc>
                <a:spcPct val="120000"/>
              </a:lnSpc>
              <a:buFont typeface="Wingdings" panose="05000000000000000000" pitchFamily="2" charset="2"/>
              <a:buNone/>
            </a:pP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先用一个主要代码</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改变</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来指所假设的这个转变过程，另加上几个次级代码如：实行者改变、班级改变、组织改变、改革中的改变</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将来要用这些代码把一段段资料做标示，然后再将此代码清单试用、修改。</a:t>
            </a:r>
            <a:endParaRPr lang="en-US" altLang="zh-CN" sz="2400" dirty="0">
              <a:latin typeface="楷体" panose="02010609060101010101" pitchFamily="49" charset="-122"/>
              <a:ea typeface="楷体" panose="02010609060101010101" pitchFamily="49" charset="-122"/>
            </a:endParaRPr>
          </a:p>
          <a:p>
            <a:pPr>
              <a:lnSpc>
                <a:spcPct val="120000"/>
              </a:lnSpc>
              <a:buFont typeface="Wingdings" panose="05000000000000000000" pitchFamily="2" charset="2"/>
              <a:buNone/>
            </a:pP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初始清单可以有十来个至五、六十个代码</a:t>
            </a:r>
            <a:endParaRPr lang="en-US" altLang="zh-CN" sz="2400" dirty="0">
              <a:latin typeface="楷体" panose="02010609060101010101" pitchFamily="49" charset="-122"/>
              <a:ea typeface="楷体" panose="02010609060101010101" pitchFamily="49" charset="-122"/>
            </a:endParaRPr>
          </a:p>
          <a:p>
            <a:pPr>
              <a:lnSpc>
                <a:spcPct val="120000"/>
              </a:lnSpc>
              <a:buFont typeface="Wingdings" panose="05000000000000000000" pitchFamily="2" charset="2"/>
              <a:buNone/>
            </a:pP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下表中，第一栏是标签的说明，包括总类别与个别代码的全称。第二栏是代码。第三栏是把代码和研究问题或次研究问题联结起来（代码是由这些问题发展起来的）</a:t>
            </a:r>
            <a:r>
              <a:rPr lang="en-US" altLang="zh-CN" sz="2400" dirty="0">
                <a:latin typeface="楷体" panose="02010609060101010101" pitchFamily="49" charset="-122"/>
                <a:ea typeface="楷体" panose="02010609060101010101" pitchFamily="49" charset="-122"/>
              </a:rPr>
              <a:t>     </a:t>
            </a:r>
            <a:endParaRPr lang="en-US" altLang="zh-CN" sz="2400" dirty="0">
              <a:latin typeface="楷体" panose="02010609060101010101" pitchFamily="49" charset="-122"/>
              <a:ea typeface="楷体" panose="02010609060101010101" pitchFamily="49" charset="-122"/>
            </a:endParaRPr>
          </a:p>
          <a:p>
            <a:pPr>
              <a:lnSpc>
                <a:spcPct val="120000"/>
              </a:lnSpc>
              <a:buFont typeface="Wingdings" panose="05000000000000000000" pitchFamily="2" charset="2"/>
              <a:buNone/>
            </a:pPr>
            <a:r>
              <a:rPr lang="en-US" altLang="zh-CN" dirty="0"/>
              <a:t>       </a:t>
            </a:r>
            <a:endParaRPr lang="zh-CN" alt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扫描0013.tif"/>
          <p:cNvPicPr>
            <a:picLocks noChangeAspect="1" noChangeArrowheads="1"/>
          </p:cNvPicPr>
          <p:nvPr/>
        </p:nvPicPr>
        <p:blipFill>
          <a:blip r:embed="rId1"/>
          <a:srcRect/>
          <a:stretch>
            <a:fillRect/>
          </a:stretch>
        </p:blipFill>
        <p:spPr bwMode="auto">
          <a:xfrm>
            <a:off x="1676400" y="0"/>
            <a:ext cx="4491038" cy="6858000"/>
          </a:xfrm>
          <a:prstGeom prst="rect">
            <a:avLst/>
          </a:prstGeom>
          <a:noFill/>
          <a:ln w="9525">
            <a:noFill/>
            <a:miter lim="800000"/>
            <a:headEnd/>
            <a:tailEnd/>
          </a:ln>
        </p:spPr>
      </p:pic>
      <p:pic>
        <p:nvPicPr>
          <p:cNvPr id="37891" name="Picture 3" descr="F:\扫描0014.tif"/>
          <p:cNvPicPr>
            <a:picLocks noChangeAspect="1" noChangeArrowheads="1"/>
          </p:cNvPicPr>
          <p:nvPr/>
        </p:nvPicPr>
        <p:blipFill>
          <a:blip r:embed="rId2"/>
          <a:srcRect/>
          <a:stretch>
            <a:fillRect/>
          </a:stretch>
        </p:blipFill>
        <p:spPr bwMode="auto">
          <a:xfrm>
            <a:off x="6345238" y="0"/>
            <a:ext cx="4322762" cy="6858000"/>
          </a:xfrm>
          <a:prstGeom prst="rect">
            <a:avLst/>
          </a:prstGeom>
          <a:noFill/>
          <a:ln w="9525">
            <a:noFill/>
            <a:miter lim="800000"/>
            <a:headEnd/>
            <a:tailEnd/>
          </a:ln>
        </p:spPr>
      </p:pic>
      <p:sp>
        <p:nvSpPr>
          <p:cNvPr id="37892" name="矩形 3"/>
          <p:cNvSpPr>
            <a:spLocks noChangeArrowheads="1"/>
          </p:cNvSpPr>
          <p:nvPr/>
        </p:nvSpPr>
        <p:spPr bwMode="auto">
          <a:xfrm>
            <a:off x="5410200" y="6553200"/>
            <a:ext cx="3048000" cy="369888"/>
          </a:xfrm>
          <a:prstGeom prst="rect">
            <a:avLst/>
          </a:prstGeom>
          <a:noFill/>
          <a:ln w="9525">
            <a:noFill/>
            <a:miter lim="800000"/>
          </a:ln>
        </p:spPr>
        <p:txBody>
          <a:bodyPr>
            <a:spAutoFit/>
          </a:bodyPr>
          <a:lstStyle/>
          <a:p>
            <a:r>
              <a:rPr lang="en-US" altLang="zh-CN"/>
              <a:t>Miles &amp; Huberman：84-85</a:t>
            </a:r>
            <a:endParaRPr lang="zh-CN"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内容占位符 2"/>
          <p:cNvSpPr>
            <a:spLocks noGrp="1"/>
          </p:cNvSpPr>
          <p:nvPr>
            <p:ph idx="1"/>
          </p:nvPr>
        </p:nvSpPr>
        <p:spPr>
          <a:xfrm>
            <a:off x="1231187" y="980728"/>
            <a:ext cx="9401318" cy="5760640"/>
          </a:xfrm>
        </p:spPr>
        <p:txBody>
          <a:bodyPr>
            <a:normAutofit fontScale="77500" lnSpcReduction="20000"/>
          </a:bodyPr>
          <a:lstStyle/>
          <a:p>
            <a:pPr>
              <a:lnSpc>
                <a:spcPct val="120000"/>
              </a:lnSpc>
              <a:buFont typeface="Wingdings" panose="05000000000000000000" pitchFamily="2" charset="2"/>
              <a:buNone/>
            </a:pPr>
            <a:r>
              <a:rPr lang="en-US" altLang="zh-CN" dirty="0"/>
              <a:t> (3)</a:t>
            </a:r>
            <a:r>
              <a:rPr lang="zh-CN" altLang="en-US" dirty="0"/>
              <a:t>介于预定式和归纳式中间（基本架构导引式）。为代码先提出一个基本的说明系统，虽然不能满足某特定的情境，但它指出了一个基本范围，研究者可以在此范围内归纳式地建立代码。</a:t>
            </a:r>
            <a:endParaRPr lang="en-US" altLang="zh-CN" dirty="0"/>
          </a:p>
          <a:p>
            <a:pPr>
              <a:lnSpc>
                <a:spcPct val="120000"/>
              </a:lnSpc>
              <a:buFont typeface="Wingdings" panose="05000000000000000000" pitchFamily="2" charset="2"/>
              <a:buNone/>
            </a:pPr>
            <a:r>
              <a:rPr lang="en-US" altLang="zh-CN" dirty="0"/>
              <a:t>       </a:t>
            </a:r>
            <a:r>
              <a:rPr lang="zh-CN" altLang="en-US" sz="2800" dirty="0">
                <a:latin typeface="楷体" panose="02010609060101010101" pitchFamily="49" charset="-122"/>
                <a:ea typeface="楷体" panose="02010609060101010101" pitchFamily="49" charset="-122"/>
              </a:rPr>
              <a:t>如</a:t>
            </a:r>
            <a:r>
              <a:rPr lang="en-US" altLang="zh-CN" sz="2800" dirty="0" err="1">
                <a:latin typeface="楷体" panose="02010609060101010101" pitchFamily="49" charset="-122"/>
                <a:ea typeface="楷体" panose="02010609060101010101" pitchFamily="49" charset="-122"/>
              </a:rPr>
              <a:t>Lofland</a:t>
            </a:r>
            <a:r>
              <a:rPr lang="en-US" altLang="zh-CN" sz="2800" dirty="0">
                <a:latin typeface="楷体" panose="02010609060101010101" pitchFamily="49" charset="-122"/>
                <a:ea typeface="楷体" panose="02010609060101010101" pitchFamily="49" charset="-122"/>
              </a:rPr>
              <a:t>(1971)</a:t>
            </a:r>
            <a:r>
              <a:rPr lang="zh-CN" altLang="en-US" sz="2800" dirty="0">
                <a:latin typeface="楷体" panose="02010609060101010101" pitchFamily="49" charset="-122"/>
                <a:ea typeface="楷体" panose="02010609060101010101" pitchFamily="49" charset="-122"/>
              </a:rPr>
              <a:t>认为任何研究中的代码都会处理以下这些现象：</a:t>
            </a:r>
            <a:endParaRPr lang="en-US" altLang="zh-CN" sz="2800" dirty="0">
              <a:latin typeface="楷体" panose="02010609060101010101" pitchFamily="49" charset="-122"/>
              <a:ea typeface="楷体" panose="02010609060101010101" pitchFamily="49" charset="-122"/>
            </a:endParaRPr>
          </a:p>
          <a:p>
            <a:pPr>
              <a:lnSpc>
                <a:spcPct val="120000"/>
              </a:lnSpc>
              <a:buFont typeface="Wingdings" panose="05000000000000000000" pitchFamily="2" charset="2"/>
              <a:buNone/>
            </a:pPr>
            <a:r>
              <a:rPr lang="en-US" altLang="zh-CN" sz="2800" dirty="0">
                <a:latin typeface="楷体" panose="02010609060101010101" pitchFamily="49" charset="-122"/>
                <a:ea typeface="楷体" panose="02010609060101010101" pitchFamily="49" charset="-122"/>
              </a:rPr>
              <a:t>      ①</a:t>
            </a:r>
            <a:r>
              <a:rPr lang="zh-CN" altLang="en-US" sz="2800" dirty="0">
                <a:latin typeface="楷体" panose="02010609060101010101" pitchFamily="49" charset="-122"/>
                <a:ea typeface="楷体" panose="02010609060101010101" pitchFamily="49" charset="-122"/>
              </a:rPr>
              <a:t>动作：在一短时间内（几秒、分、时）某情境里出现的一个动作</a:t>
            </a:r>
            <a:endParaRPr lang="en-US" altLang="zh-CN" sz="2800" dirty="0">
              <a:latin typeface="楷体" panose="02010609060101010101" pitchFamily="49" charset="-122"/>
              <a:ea typeface="楷体" panose="02010609060101010101" pitchFamily="49" charset="-122"/>
            </a:endParaRPr>
          </a:p>
          <a:p>
            <a:pPr>
              <a:lnSpc>
                <a:spcPct val="120000"/>
              </a:lnSpc>
              <a:buFont typeface="Wingdings" panose="05000000000000000000" pitchFamily="2" charset="2"/>
              <a:buNone/>
            </a:pPr>
            <a:r>
              <a:rPr lang="en-US" altLang="zh-CN" sz="2800" dirty="0">
                <a:latin typeface="楷体" panose="02010609060101010101" pitchFamily="49" charset="-122"/>
                <a:ea typeface="楷体" panose="02010609060101010101" pitchFamily="49" charset="-122"/>
              </a:rPr>
              <a:t>      ②</a:t>
            </a:r>
            <a:r>
              <a:rPr lang="zh-CN" altLang="en-US" sz="2800" dirty="0">
                <a:latin typeface="楷体" panose="02010609060101010101" pitchFamily="49" charset="-122"/>
                <a:ea typeface="楷体" panose="02010609060101010101" pitchFamily="49" charset="-122"/>
              </a:rPr>
              <a:t>活动：在较长时间内（几日、周、月）某情境出现的一些动作，这些动作构成了人们参与行为的重要元素</a:t>
            </a:r>
            <a:endParaRPr lang="en-US" altLang="zh-CN" sz="2800" dirty="0">
              <a:latin typeface="楷体" panose="02010609060101010101" pitchFamily="49" charset="-122"/>
              <a:ea typeface="楷体" panose="02010609060101010101" pitchFamily="49" charset="-122"/>
            </a:endParaRPr>
          </a:p>
          <a:p>
            <a:pPr>
              <a:lnSpc>
                <a:spcPct val="120000"/>
              </a:lnSpc>
              <a:buFont typeface="Wingdings" panose="05000000000000000000" pitchFamily="2" charset="2"/>
              <a:buNone/>
            </a:pPr>
            <a:r>
              <a:rPr lang="en-US" altLang="zh-CN" sz="2800" dirty="0">
                <a:latin typeface="楷体" panose="02010609060101010101" pitchFamily="49" charset="-122"/>
                <a:ea typeface="楷体" panose="02010609060101010101" pitchFamily="49" charset="-122"/>
              </a:rPr>
              <a:t>      ③</a:t>
            </a:r>
            <a:r>
              <a:rPr lang="zh-CN" altLang="en-US" sz="2800" dirty="0">
                <a:latin typeface="楷体" panose="02010609060101010101" pitchFamily="49" charset="-122"/>
                <a:ea typeface="楷体" panose="02010609060101010101" pitchFamily="49" charset="-122"/>
              </a:rPr>
              <a:t>意义：指界定并主导行动的那些参与者，他们在言词方面的产物</a:t>
            </a:r>
            <a:endParaRPr lang="en-US" altLang="zh-CN" sz="2800" dirty="0">
              <a:latin typeface="楷体" panose="02010609060101010101" pitchFamily="49" charset="-122"/>
              <a:ea typeface="楷体" panose="02010609060101010101" pitchFamily="49" charset="-122"/>
            </a:endParaRPr>
          </a:p>
          <a:p>
            <a:pPr>
              <a:lnSpc>
                <a:spcPct val="120000"/>
              </a:lnSpc>
              <a:buFont typeface="Wingdings" panose="05000000000000000000" pitchFamily="2" charset="2"/>
              <a:buNone/>
            </a:pPr>
            <a:r>
              <a:rPr lang="en-US" altLang="zh-CN" sz="2800" dirty="0">
                <a:latin typeface="楷体" panose="02010609060101010101" pitchFamily="49" charset="-122"/>
                <a:ea typeface="楷体" panose="02010609060101010101" pitchFamily="49" charset="-122"/>
              </a:rPr>
              <a:t>      ④</a:t>
            </a:r>
            <a:r>
              <a:rPr lang="zh-CN" altLang="en-US" sz="2800" dirty="0">
                <a:latin typeface="楷体" panose="02010609060101010101" pitchFamily="49" charset="-122"/>
                <a:ea typeface="楷体" panose="02010609060101010101" pitchFamily="49" charset="-122"/>
              </a:rPr>
              <a:t>参与：指人们完整地投入或融入被研究的那个情境或场所</a:t>
            </a:r>
            <a:endParaRPr lang="en-US" altLang="zh-CN" sz="2800" dirty="0">
              <a:latin typeface="楷体" panose="02010609060101010101" pitchFamily="49" charset="-122"/>
              <a:ea typeface="楷体" panose="02010609060101010101" pitchFamily="49" charset="-122"/>
            </a:endParaRPr>
          </a:p>
          <a:p>
            <a:pPr>
              <a:lnSpc>
                <a:spcPct val="120000"/>
              </a:lnSpc>
              <a:buFont typeface="Wingdings" panose="05000000000000000000" pitchFamily="2" charset="2"/>
              <a:buNone/>
            </a:pPr>
            <a:r>
              <a:rPr lang="en-US" altLang="zh-CN" sz="2800" dirty="0">
                <a:latin typeface="楷体" panose="02010609060101010101" pitchFamily="49" charset="-122"/>
                <a:ea typeface="楷体" panose="02010609060101010101" pitchFamily="49" charset="-122"/>
              </a:rPr>
              <a:t>      ⑤</a:t>
            </a:r>
            <a:r>
              <a:rPr lang="zh-CN" altLang="en-US" sz="2800" dirty="0">
                <a:latin typeface="楷体" panose="02010609060101010101" pitchFamily="49" charset="-122"/>
                <a:ea typeface="楷体" panose="02010609060101010101" pitchFamily="49" charset="-122"/>
              </a:rPr>
              <a:t>人际关系：数个人之间同一时间内相互间被认为的关系</a:t>
            </a:r>
            <a:endParaRPr lang="en-US" altLang="zh-CN" sz="2800" dirty="0">
              <a:latin typeface="楷体" panose="02010609060101010101" pitchFamily="49" charset="-122"/>
              <a:ea typeface="楷体" panose="02010609060101010101" pitchFamily="49" charset="-122"/>
            </a:endParaRPr>
          </a:p>
          <a:p>
            <a:pPr>
              <a:lnSpc>
                <a:spcPct val="120000"/>
              </a:lnSpc>
              <a:buFont typeface="Wingdings" panose="05000000000000000000" pitchFamily="2" charset="2"/>
              <a:buNone/>
            </a:pPr>
            <a:r>
              <a:rPr lang="en-US" altLang="zh-CN" sz="2800" dirty="0">
                <a:latin typeface="楷体" panose="02010609060101010101" pitchFamily="49" charset="-122"/>
                <a:ea typeface="楷体" panose="02010609060101010101" pitchFamily="49" charset="-122"/>
              </a:rPr>
              <a:t>      ⑥</a:t>
            </a:r>
            <a:r>
              <a:rPr lang="zh-CN" altLang="en-US" sz="2800" dirty="0">
                <a:latin typeface="楷体" panose="02010609060101010101" pitchFamily="49" charset="-122"/>
                <a:ea typeface="楷体" panose="02010609060101010101" pitchFamily="49" charset="-122"/>
              </a:rPr>
              <a:t>场所：指那个被研究的整个地方，是研究分析的基本单位。</a:t>
            </a:r>
            <a:endParaRPr lang="en-US" altLang="zh-CN" sz="2800" dirty="0">
              <a:latin typeface="楷体" panose="02010609060101010101" pitchFamily="49" charset="-122"/>
              <a:ea typeface="楷体" panose="02010609060101010101" pitchFamily="49" charset="-122"/>
            </a:endParaRPr>
          </a:p>
          <a:p>
            <a:pPr>
              <a:lnSpc>
                <a:spcPct val="120000"/>
              </a:lnSpc>
              <a:buFont typeface="Wingdings" panose="05000000000000000000" pitchFamily="2" charset="2"/>
              <a:buNone/>
            </a:pPr>
            <a:r>
              <a:rPr lang="en-US" altLang="zh-CN" sz="2800" dirty="0"/>
              <a:t>                                                                                      Miles &amp; Huberman：86</a:t>
            </a:r>
            <a:endParaRPr lang="en-US" altLang="zh-CN" sz="2800" dirty="0"/>
          </a:p>
          <a:p>
            <a:pPr>
              <a:lnSpc>
                <a:spcPct val="120000"/>
              </a:lnSpc>
              <a:buFont typeface="Wingdings" panose="05000000000000000000" pitchFamily="2" charset="2"/>
              <a:buNone/>
            </a:pPr>
            <a:endParaRPr lang="en-US" altLang="zh-CN" sz="2400" dirty="0">
              <a:latin typeface="楷体" panose="02010609060101010101" pitchFamily="49" charset="-122"/>
              <a:ea typeface="楷体" panose="02010609060101010101" pitchFamily="49" charset="-122"/>
            </a:endParaRPr>
          </a:p>
          <a:p>
            <a:pPr>
              <a:lnSpc>
                <a:spcPct val="120000"/>
              </a:lnSpc>
              <a:buFont typeface="Wingdings" panose="05000000000000000000" pitchFamily="2" charset="2"/>
              <a:buNone/>
            </a:pPr>
            <a:r>
              <a:rPr lang="en-US" altLang="zh-CN" sz="2400" dirty="0">
                <a:latin typeface="楷体" panose="02010609060101010101" pitchFamily="49" charset="-122"/>
                <a:ea typeface="楷体" panose="02010609060101010101" pitchFamily="49" charset="-122"/>
              </a:rPr>
              <a:t>      </a:t>
            </a:r>
            <a:endParaRPr lang="zh-CN" altLang="en-US" sz="2400" dirty="0">
              <a:latin typeface="楷体" panose="02010609060101010101" pitchFamily="49" charset="-122"/>
              <a:ea typeface="楷体" panose="02010609060101010101" pitchFamily="49"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内容占位符 2"/>
          <p:cNvSpPr>
            <a:spLocks noGrp="1"/>
          </p:cNvSpPr>
          <p:nvPr>
            <p:ph idx="1"/>
          </p:nvPr>
        </p:nvSpPr>
        <p:spPr>
          <a:xfrm>
            <a:off x="1055440" y="739349"/>
            <a:ext cx="10009112" cy="6133673"/>
          </a:xfrm>
        </p:spPr>
        <p:txBody>
          <a:bodyPr/>
          <a:lstStyle/>
          <a:p>
            <a:pPr>
              <a:lnSpc>
                <a:spcPct val="120000"/>
              </a:lnSpc>
            </a:pPr>
            <a:r>
              <a:rPr lang="zh-CN" altLang="en-US" b="1" dirty="0">
                <a:solidFill>
                  <a:srgbClr val="FF0000"/>
                </a:solidFill>
              </a:rPr>
              <a:t>编码可靠信的保证</a:t>
            </a:r>
            <a:endParaRPr lang="en-US" altLang="zh-CN" b="1" dirty="0">
              <a:solidFill>
                <a:srgbClr val="FF0000"/>
              </a:solidFill>
            </a:endParaRPr>
          </a:p>
          <a:p>
            <a:pPr lvl="1">
              <a:lnSpc>
                <a:spcPct val="120000"/>
              </a:lnSpc>
            </a:pPr>
            <a:r>
              <a:rPr lang="en-US" altLang="zh-CN" dirty="0"/>
              <a:t>2</a:t>
            </a:r>
            <a:r>
              <a:rPr lang="zh-CN" altLang="en-US" dirty="0"/>
              <a:t>名研究者为同样的资料编码，且讨论初步遭遇的困难，那么代码的定义会越来越清楚。两人若有不一致的看法，则显示原来的定义应该扩大或修改。</a:t>
            </a:r>
            <a:endParaRPr lang="en-US" altLang="zh-CN" dirty="0"/>
          </a:p>
          <a:p>
            <a:pPr lvl="1">
              <a:lnSpc>
                <a:spcPct val="120000"/>
              </a:lnSpc>
            </a:pPr>
            <a:r>
              <a:rPr lang="zh-CN" altLang="en-US" dirty="0"/>
              <a:t>每个编码员也可以自己做内部一致性检验，先为一材料编码，然后把它放到一边，过几天再为该材料重新编码一次</a:t>
            </a:r>
            <a:endParaRPr lang="en-US" altLang="zh-CN" dirty="0"/>
          </a:p>
          <a:p>
            <a:pPr lvl="1">
              <a:lnSpc>
                <a:spcPct val="120000"/>
              </a:lnSpc>
            </a:pPr>
            <a:r>
              <a:rPr lang="zh-CN" dirty="0"/>
              <a:t>先对若干条</a:t>
            </a:r>
            <a:r>
              <a:rPr lang="zh-CN" altLang="en-US" dirty="0"/>
              <a:t>共同内容</a:t>
            </a:r>
            <a:r>
              <a:rPr lang="zh-CN" dirty="0"/>
              <a:t>各自编码，</a:t>
            </a:r>
            <a:r>
              <a:rPr lang="zh-CN" altLang="en-US" dirty="0"/>
              <a:t>之</a:t>
            </a:r>
            <a:r>
              <a:rPr lang="zh-CN" dirty="0"/>
              <a:t>后比较，找出不同并做出相应调整，协调好两人编码的尺度与标准；</a:t>
            </a:r>
            <a:r>
              <a:rPr lang="zh-CN" altLang="en-US" dirty="0"/>
              <a:t>然后分别编不同内容；最后，</a:t>
            </a:r>
            <a:r>
              <a:rPr lang="zh-CN" dirty="0"/>
              <a:t>各自编码全部结束后，分别从对方的编码结果中</a:t>
            </a:r>
            <a:r>
              <a:rPr lang="zh-CN" altLang="en-US" dirty="0"/>
              <a:t>随机</a:t>
            </a:r>
            <a:r>
              <a:rPr lang="zh-CN" dirty="0"/>
              <a:t>抽取一部分进行交换、检查。编码</a:t>
            </a:r>
            <a:r>
              <a:rPr lang="zh-CN" altLang="en-US" dirty="0"/>
              <a:t>过程中，</a:t>
            </a:r>
            <a:r>
              <a:rPr lang="zh-CN" dirty="0"/>
              <a:t>遇到拿不准的及时与对方商量后再确定</a:t>
            </a:r>
            <a:endParaRPr lang="zh-CN" alt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38400" y="116633"/>
            <a:ext cx="8229600" cy="682625"/>
          </a:xfrm>
        </p:spPr>
        <p:txBody>
          <a:bodyPr>
            <a:normAutofit fontScale="90000"/>
          </a:bodyPr>
          <a:lstStyle/>
          <a:p>
            <a:r>
              <a:rPr lang="zh-CN" altLang="en-US" sz="4000" b="1" dirty="0"/>
              <a:t>质性分析内容之三</a:t>
            </a:r>
            <a:r>
              <a:rPr lang="zh-CN" altLang="en-US" b="1" dirty="0"/>
              <a:t>：</a:t>
            </a:r>
            <a:r>
              <a:rPr lang="zh-CN" altLang="en-US" sz="3200" b="1" dirty="0"/>
              <a:t>发现意义</a:t>
            </a:r>
            <a:endParaRPr lang="zh-CN" altLang="en-US" b="1" dirty="0"/>
          </a:p>
        </p:txBody>
      </p:sp>
      <p:sp>
        <p:nvSpPr>
          <p:cNvPr id="103426" name="内容占位符 2"/>
          <p:cNvSpPr>
            <a:spLocks noGrp="1"/>
          </p:cNvSpPr>
          <p:nvPr>
            <p:ph idx="1"/>
          </p:nvPr>
        </p:nvSpPr>
        <p:spPr>
          <a:xfrm>
            <a:off x="911424" y="836713"/>
            <a:ext cx="10441160" cy="1045567"/>
          </a:xfrm>
        </p:spPr>
        <p:txBody>
          <a:bodyPr/>
          <a:lstStyle/>
          <a:p>
            <a:pPr marL="0" indent="0">
              <a:buNone/>
            </a:pPr>
            <a:r>
              <a:rPr lang="zh-CN" altLang="en-US" dirty="0"/>
              <a:t>三种从浅到深的分析：描述性分析、类别构建、产生理论</a:t>
            </a:r>
            <a:endParaRPr lang="en-US" altLang="zh-CN" dirty="0"/>
          </a:p>
          <a:p>
            <a:pPr marL="0" indent="0">
              <a:buNone/>
            </a:pPr>
            <a:r>
              <a:rPr lang="zh-CN" altLang="en-US" dirty="0">
                <a:solidFill>
                  <a:srgbClr val="FF0000"/>
                </a:solidFill>
              </a:rPr>
              <a:t>对资料的分析，一般是一个从描述到解释的过程</a:t>
            </a:r>
            <a:endParaRPr lang="zh-CN" altLang="en-US" dirty="0">
              <a:solidFill>
                <a:srgbClr val="FF0000"/>
              </a:solidFill>
            </a:endParaRPr>
          </a:p>
          <a:p>
            <a:endParaRPr lang="zh-CN" altLang="en-US" dirty="0"/>
          </a:p>
        </p:txBody>
      </p:sp>
      <p:sp>
        <p:nvSpPr>
          <p:cNvPr id="5" name="内容占位符 2"/>
          <p:cNvSpPr txBox="1"/>
          <p:nvPr/>
        </p:nvSpPr>
        <p:spPr bwMode="auto">
          <a:xfrm>
            <a:off x="1361220" y="2114646"/>
            <a:ext cx="9703332" cy="4608512"/>
          </a:xfrm>
          <a:prstGeom prst="rect">
            <a:avLst/>
          </a:prstGeom>
          <a:noFill/>
          <a:ln w="12700">
            <a:noFill/>
            <a:miter lim="800000"/>
          </a:ln>
        </p:spPr>
        <p:txBody>
          <a:bodyPr vert="horz" wrap="square" lIns="90000" tIns="45720" rIns="9000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buClr>
                <a:schemeClr val="bg2"/>
              </a:buClr>
              <a:buNone/>
            </a:pPr>
            <a:r>
              <a:rPr lang="en-US" altLang="zh-CN" sz="2400" b="1" dirty="0"/>
              <a:t>1.</a:t>
            </a:r>
            <a:r>
              <a:rPr lang="zh-CN" altLang="en-US" sz="2400" b="1" dirty="0"/>
              <a:t>描述性分析</a:t>
            </a:r>
            <a:endParaRPr lang="en-US" altLang="zh-CN" sz="2400" b="1" dirty="0"/>
          </a:p>
          <a:p>
            <a:pPr marL="342900" lvl="1" indent="-342900">
              <a:buClr>
                <a:schemeClr val="bg2"/>
              </a:buClr>
              <a:buNone/>
            </a:pPr>
            <a:r>
              <a:rPr lang="zh-CN" altLang="en-US" sz="2400" dirty="0"/>
              <a:t>         把数据按照事件顺序或主题组织，主要（或全部）通过叙述的方式描述出来。</a:t>
            </a:r>
            <a:endParaRPr lang="en-US" altLang="zh-CN" sz="2400" dirty="0"/>
          </a:p>
          <a:p>
            <a:pPr marL="342900" lvl="1" indent="-342900">
              <a:buClr>
                <a:schemeClr val="bg2"/>
              </a:buClr>
              <a:buNone/>
            </a:pPr>
            <a:r>
              <a:rPr lang="en-US" altLang="zh-CN" sz="2400" dirty="0"/>
              <a:t>         </a:t>
            </a:r>
            <a:r>
              <a:rPr lang="zh-CN" altLang="en-US" sz="2400" dirty="0"/>
              <a:t>一些质性研究的基本目的就是描述，如人类学的民族志就是要详细描述一些前文明社会的特殊文化。</a:t>
            </a:r>
            <a:endParaRPr lang="en-US" altLang="zh-CN" sz="2400" dirty="0"/>
          </a:p>
          <a:p>
            <a:pPr marL="342900" lvl="1" indent="-342900">
              <a:buClr>
                <a:schemeClr val="bg2"/>
              </a:buClr>
              <a:buNone/>
            </a:pPr>
            <a:r>
              <a:rPr lang="en-US" altLang="zh-CN" sz="2400" dirty="0"/>
              <a:t>         </a:t>
            </a:r>
            <a:r>
              <a:rPr lang="zh-CN" altLang="en-US" sz="2400" dirty="0"/>
              <a:t>尽管描述是所有形式的质性研究的一个行重要组成部分，但很多研究都不会只局限于这个层次的分析，而是追求更高层次的分析。</a:t>
            </a:r>
            <a:endParaRPr lang="en-US" altLang="zh-CN" sz="2400" dirty="0"/>
          </a:p>
          <a:p>
            <a:pPr marL="342900" lvl="1" indent="-342900">
              <a:buClr>
                <a:schemeClr val="bg2"/>
              </a:buClr>
              <a:buNone/>
            </a:pPr>
            <a:endParaRPr lang="en-US" altLang="zh-CN" sz="2400" dirty="0"/>
          </a:p>
          <a:p>
            <a:pPr marL="342900" lvl="1" indent="-342900">
              <a:buClr>
                <a:schemeClr val="bg2"/>
              </a:buClr>
              <a:buNone/>
            </a:pPr>
            <a:r>
              <a:rPr lang="zh-CN" altLang="en-US" sz="2400" dirty="0">
                <a:solidFill>
                  <a:srgbClr val="FF0000"/>
                </a:solidFill>
              </a:rPr>
              <a:t>例：</a:t>
            </a:r>
            <a:r>
              <a:rPr lang="zh-CN" altLang="en-US" sz="2400" dirty="0">
                <a:solidFill>
                  <a:srgbClr val="00B050"/>
                </a:solidFill>
              </a:rPr>
              <a:t>哈里</a:t>
            </a:r>
            <a:r>
              <a:rPr lang="en-US" altLang="zh-CN" sz="2400" dirty="0">
                <a:solidFill>
                  <a:srgbClr val="00B050"/>
                </a:solidFill>
              </a:rPr>
              <a:t>∙F∙</a:t>
            </a:r>
            <a:r>
              <a:rPr lang="zh-CN" altLang="en-US" sz="2400" dirty="0">
                <a:solidFill>
                  <a:srgbClr val="00B050"/>
                </a:solidFill>
              </a:rPr>
              <a:t>沃尔科特：</a:t>
            </a:r>
            <a:r>
              <a:rPr lang="en-US" altLang="zh-CN" sz="2400" dirty="0">
                <a:solidFill>
                  <a:srgbClr val="00B050"/>
                </a:solidFill>
              </a:rPr>
              <a:t>《</a:t>
            </a:r>
            <a:r>
              <a:rPr lang="zh-CN" altLang="en-US" sz="2400" b="1" dirty="0">
                <a:solidFill>
                  <a:srgbClr val="00B050"/>
                </a:solidFill>
              </a:rPr>
              <a:t>校长办公室的那个人</a:t>
            </a:r>
            <a:r>
              <a:rPr lang="en-US" altLang="zh-CN" sz="2400" b="1" dirty="0">
                <a:solidFill>
                  <a:srgbClr val="00B050"/>
                </a:solidFill>
              </a:rPr>
              <a:t>——</a:t>
            </a:r>
            <a:r>
              <a:rPr lang="zh-CN" altLang="en-US" sz="2400" b="1" dirty="0">
                <a:solidFill>
                  <a:srgbClr val="00B050"/>
                </a:solidFill>
              </a:rPr>
              <a:t>一项民族志的研究</a:t>
            </a:r>
            <a:r>
              <a:rPr lang="en-US" altLang="zh-CN" sz="2400" dirty="0">
                <a:solidFill>
                  <a:srgbClr val="00B050"/>
                </a:solidFill>
              </a:rPr>
              <a:t>》</a:t>
            </a:r>
            <a:r>
              <a:rPr lang="zh-CN" altLang="en-US" sz="2400" dirty="0">
                <a:solidFill>
                  <a:srgbClr val="00B050"/>
                </a:solidFill>
              </a:rPr>
              <a:t>，重庆大学出版社，</a:t>
            </a:r>
            <a:r>
              <a:rPr lang="en-US" altLang="zh-CN" sz="2400" dirty="0">
                <a:solidFill>
                  <a:srgbClr val="00B050"/>
                </a:solidFill>
              </a:rPr>
              <a:t>2009</a:t>
            </a:r>
            <a:endParaRPr lang="en-US" altLang="zh-CN" sz="2400" dirty="0">
              <a:solidFill>
                <a:srgbClr val="00B050"/>
              </a:solidFill>
            </a:endParaRPr>
          </a:p>
          <a:p>
            <a:pPr marL="342900" lvl="1" indent="-342900">
              <a:buClr>
                <a:schemeClr val="bg2"/>
              </a:buClr>
              <a:buNone/>
            </a:pPr>
            <a:endParaRPr lang="en-US" altLang="zh-CN" dirty="0"/>
          </a:p>
          <a:p>
            <a:pPr marL="342900" lvl="1" indent="-342900">
              <a:buClr>
                <a:schemeClr val="bg2"/>
              </a:buClr>
              <a:buNone/>
            </a:pPr>
            <a:r>
              <a:rPr lang="en-US" altLang="zh-CN" dirty="0"/>
              <a:t>      </a:t>
            </a:r>
            <a:endParaRPr lang="en-US" altLang="zh-CN" dirty="0"/>
          </a:p>
          <a:p>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813866" y="918697"/>
            <a:ext cx="184731" cy="523220"/>
          </a:xfrm>
          <a:prstGeom prst="rect">
            <a:avLst/>
          </a:prstGeom>
        </p:spPr>
        <p:txBody>
          <a:bodyPr wrap="none">
            <a:spAutoFit/>
          </a:bodyPr>
          <a:lstStyle/>
          <a:p>
            <a:endParaRPr lang="zh-CN" altLang="en-US" sz="2800" b="1" dirty="0"/>
          </a:p>
        </p:txBody>
      </p:sp>
      <p:sp>
        <p:nvSpPr>
          <p:cNvPr id="7" name="矩形 6"/>
          <p:cNvSpPr/>
          <p:nvPr/>
        </p:nvSpPr>
        <p:spPr>
          <a:xfrm>
            <a:off x="1334417" y="950472"/>
            <a:ext cx="9361039" cy="3170099"/>
          </a:xfrm>
          <a:prstGeom prst="rect">
            <a:avLst/>
          </a:prstGeom>
        </p:spPr>
        <p:txBody>
          <a:bodyPr wrap="square">
            <a:spAutoFit/>
          </a:bodyPr>
          <a:lstStyle/>
          <a:p>
            <a:r>
              <a:rPr lang="zh-CN" altLang="en-US" sz="3200" b="1" dirty="0">
                <a:solidFill>
                  <a:srgbClr val="7030A0"/>
                </a:solidFill>
              </a:rPr>
              <a:t>量化研究</a:t>
            </a:r>
            <a:r>
              <a:rPr lang="zh-CN" altLang="en-US" sz="2800" dirty="0"/>
              <a:t>：</a:t>
            </a:r>
            <a:endParaRPr lang="en-US" altLang="zh-CN" sz="2800" dirty="0"/>
          </a:p>
          <a:p>
            <a:endParaRPr lang="en-US" altLang="zh-CN" sz="2800" dirty="0"/>
          </a:p>
          <a:p>
            <a:endParaRPr lang="en-US" altLang="zh-CN" sz="2800" dirty="0">
              <a:solidFill>
                <a:srgbClr val="FF0000"/>
              </a:solidFill>
            </a:endParaRPr>
          </a:p>
          <a:p>
            <a:endParaRPr lang="en-US" altLang="zh-CN" sz="2800" dirty="0">
              <a:solidFill>
                <a:srgbClr val="FF0000"/>
              </a:solidFill>
            </a:endParaRPr>
          </a:p>
          <a:p>
            <a:r>
              <a:rPr lang="zh-CN" altLang="en-US" sz="2800" dirty="0">
                <a:solidFill>
                  <a:srgbClr val="FF0000"/>
                </a:solidFill>
              </a:rPr>
              <a:t>采用结构式的、具有信效度的资料收集工具</a:t>
            </a:r>
            <a:r>
              <a:rPr lang="zh-CN" altLang="en-US" sz="2800" dirty="0"/>
              <a:t>，或通过档案数据资源，来收集基于</a:t>
            </a:r>
            <a:r>
              <a:rPr lang="zh-CN" altLang="en-US" sz="2800" dirty="0">
                <a:solidFill>
                  <a:srgbClr val="FF0000"/>
                </a:solidFill>
              </a:rPr>
              <a:t>精确测量的定量资料</a:t>
            </a:r>
            <a:r>
              <a:rPr lang="zh-CN" altLang="en-US" sz="2800" dirty="0"/>
              <a:t>。资料的分析包括建立</a:t>
            </a:r>
            <a:r>
              <a:rPr lang="zh-CN" altLang="en-US" sz="2800" dirty="0">
                <a:solidFill>
                  <a:srgbClr val="FF0000"/>
                </a:solidFill>
              </a:rPr>
              <a:t>变量间的统计关系</a:t>
            </a:r>
            <a:endParaRPr lang="zh-CN" altLang="en-US" sz="2800" dirty="0">
              <a:solidFill>
                <a:srgbClr val="FF0000"/>
              </a:solidFill>
            </a:endParaRPr>
          </a:p>
        </p:txBody>
      </p:sp>
      <p:sp>
        <p:nvSpPr>
          <p:cNvPr id="2" name="矩形 1"/>
          <p:cNvSpPr/>
          <p:nvPr/>
        </p:nvSpPr>
        <p:spPr>
          <a:xfrm>
            <a:off x="5735960" y="3644493"/>
            <a:ext cx="4596130" cy="369332"/>
          </a:xfrm>
          <a:prstGeom prst="rect">
            <a:avLst/>
          </a:prstGeom>
        </p:spPr>
        <p:txBody>
          <a:bodyPr wrap="none">
            <a:spAutoFit/>
          </a:bodyPr>
          <a:lstStyle/>
          <a:p>
            <a:r>
              <a:rPr lang="en-US" altLang="zh-CN" dirty="0"/>
              <a:t>——</a:t>
            </a:r>
            <a:r>
              <a:rPr lang="zh-CN" altLang="en-US" dirty="0"/>
              <a:t>风笑天：</a:t>
            </a:r>
            <a:r>
              <a:rPr lang="en-US" altLang="zh-CN" dirty="0"/>
              <a:t>《</a:t>
            </a:r>
            <a:r>
              <a:rPr lang="zh-CN" altLang="en-US" dirty="0"/>
              <a:t>社会研究：设计与写作</a:t>
            </a:r>
            <a:r>
              <a:rPr lang="en-US" altLang="zh-CN" dirty="0"/>
              <a:t>》p9</a:t>
            </a:r>
            <a:endParaRPr lang="zh-CN" altLang="en-US" dirty="0"/>
          </a:p>
        </p:txBody>
      </p:sp>
      <p:sp>
        <p:nvSpPr>
          <p:cNvPr id="3" name="矩形 2"/>
          <p:cNvSpPr/>
          <p:nvPr/>
        </p:nvSpPr>
        <p:spPr>
          <a:xfrm>
            <a:off x="877961" y="1785156"/>
            <a:ext cx="10009111" cy="1089529"/>
          </a:xfrm>
          <a:prstGeom prst="rect">
            <a:avLst/>
          </a:prstGeom>
        </p:spPr>
        <p:txBody>
          <a:bodyPr wrap="square">
            <a:spAutoFit/>
          </a:bodyPr>
          <a:lstStyle/>
          <a:p>
            <a:pPr lvl="1" eaLnBrk="1" hangingPunct="1">
              <a:lnSpc>
                <a:spcPct val="90000"/>
              </a:lnSpc>
            </a:pPr>
            <a:r>
              <a:rPr lang="zh-CN" altLang="en-US" sz="2400" dirty="0">
                <a:latin typeface="Times New Roman" panose="02020603050405020304" pitchFamily="18" charset="0"/>
              </a:rPr>
              <a:t>量的研究是一种对事物可以量化的部分进行测量和分析、以检验研究者自己有关理论假设的研究方法。</a:t>
            </a:r>
            <a:endParaRPr lang="en-US" altLang="zh-CN" sz="2400" dirty="0">
              <a:latin typeface="Times New Roman" panose="02020603050405020304" pitchFamily="18" charset="0"/>
            </a:endParaRPr>
          </a:p>
          <a:p>
            <a:pPr lvl="1" eaLnBrk="1" hangingPunct="1">
              <a:lnSpc>
                <a:spcPct val="90000"/>
              </a:lnSpc>
            </a:pPr>
            <a:endParaRPr lang="zh-CN" altLang="en-US" sz="2400" dirty="0">
              <a:latin typeface="Times New Roman" panose="02020603050405020304" pitchFamily="18" charset="0"/>
            </a:endParaRPr>
          </a:p>
        </p:txBody>
      </p:sp>
      <p:sp>
        <p:nvSpPr>
          <p:cNvPr id="12" name="矩形 11"/>
          <p:cNvSpPr/>
          <p:nvPr/>
        </p:nvSpPr>
        <p:spPr>
          <a:xfrm>
            <a:off x="1364268" y="4463810"/>
            <a:ext cx="9036496" cy="1301318"/>
          </a:xfrm>
          <a:prstGeom prst="rect">
            <a:avLst/>
          </a:prstGeom>
          <a:solidFill>
            <a:srgbClr val="F4F3C5"/>
          </a:solidFill>
        </p:spPr>
        <p:txBody>
          <a:bodyPr wrap="square">
            <a:spAutoFit/>
          </a:bodyPr>
          <a:lstStyle/>
          <a:p>
            <a:pPr>
              <a:lnSpc>
                <a:spcPct val="150000"/>
              </a:lnSpc>
            </a:pPr>
            <a:r>
              <a:rPr lang="zh-CN" altLang="en-US" sz="2800" dirty="0"/>
              <a:t>思维的一般逻辑：</a:t>
            </a:r>
            <a:endParaRPr lang="en-US" altLang="zh-CN" sz="2800" dirty="0"/>
          </a:p>
          <a:p>
            <a:pPr>
              <a:lnSpc>
                <a:spcPct val="150000"/>
              </a:lnSpc>
            </a:pPr>
            <a:r>
              <a:rPr lang="zh-CN" altLang="en-US" sz="2800" dirty="0"/>
              <a:t>提出理论或假设</a:t>
            </a:r>
            <a:r>
              <a:rPr lang="en-US" altLang="zh-CN" sz="2800" dirty="0"/>
              <a:t>——</a:t>
            </a:r>
            <a:r>
              <a:rPr lang="zh-CN" altLang="en-US" sz="2800" dirty="0"/>
              <a:t>收集经验证据</a:t>
            </a:r>
            <a:r>
              <a:rPr lang="en-US" altLang="zh-CN" sz="2800" dirty="0"/>
              <a:t>——</a:t>
            </a:r>
            <a:r>
              <a:rPr lang="zh-CN" altLang="en-US" sz="2800" dirty="0"/>
              <a:t>验证理论或假设</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6725" y="866715"/>
            <a:ext cx="10801200" cy="523220"/>
          </a:xfrm>
          <a:prstGeom prst="rect">
            <a:avLst/>
          </a:prstGeom>
        </p:spPr>
        <p:txBody>
          <a:bodyPr wrap="square">
            <a:spAutoFit/>
          </a:bodyPr>
          <a:lstStyle/>
          <a:p>
            <a:r>
              <a:rPr lang="zh-CN" altLang="en-US" sz="2800" dirty="0"/>
              <a:t>哈里</a:t>
            </a:r>
            <a:r>
              <a:rPr lang="en-US" altLang="zh-CN" sz="2800" dirty="0"/>
              <a:t>∙F∙</a:t>
            </a:r>
            <a:r>
              <a:rPr lang="zh-CN" altLang="en-US" sz="2800" dirty="0"/>
              <a:t>沃尔科特：</a:t>
            </a:r>
            <a:r>
              <a:rPr lang="en-US" altLang="zh-CN" sz="2800" dirty="0"/>
              <a:t>《</a:t>
            </a:r>
            <a:r>
              <a:rPr lang="zh-CN" altLang="en-US" sz="2800" b="1" dirty="0"/>
              <a:t>校长办公室的那个人</a:t>
            </a:r>
            <a:r>
              <a:rPr lang="en-US" altLang="zh-CN" sz="2800" b="1" dirty="0"/>
              <a:t>——</a:t>
            </a:r>
            <a:r>
              <a:rPr lang="zh-CN" altLang="en-US" sz="2800" b="1" dirty="0"/>
              <a:t>一项民族志的研究</a:t>
            </a:r>
            <a:r>
              <a:rPr lang="en-US" altLang="zh-CN" sz="2800" dirty="0"/>
              <a:t>》</a:t>
            </a:r>
            <a:endParaRPr lang="zh-CN" altLang="en-US" sz="2800" dirty="0"/>
          </a:p>
        </p:txBody>
      </p:sp>
      <p:sp>
        <p:nvSpPr>
          <p:cNvPr id="5" name="矩形 4"/>
          <p:cNvSpPr/>
          <p:nvPr/>
        </p:nvSpPr>
        <p:spPr>
          <a:xfrm>
            <a:off x="1725534" y="1493069"/>
            <a:ext cx="800219" cy="461665"/>
          </a:xfrm>
          <a:prstGeom prst="rect">
            <a:avLst/>
          </a:prstGeom>
        </p:spPr>
        <p:txBody>
          <a:bodyPr wrap="none">
            <a:spAutoFit/>
          </a:bodyPr>
          <a:lstStyle/>
          <a:p>
            <a:r>
              <a:rPr lang="zh-CN" altLang="en-US" sz="2400" dirty="0"/>
              <a:t>目录</a:t>
            </a:r>
            <a:endParaRPr lang="en-US" altLang="zh-CN" sz="2400" dirty="0"/>
          </a:p>
        </p:txBody>
      </p:sp>
      <p:sp>
        <p:nvSpPr>
          <p:cNvPr id="6" name="矩形 5"/>
          <p:cNvSpPr/>
          <p:nvPr/>
        </p:nvSpPr>
        <p:spPr>
          <a:xfrm>
            <a:off x="2589441" y="1508308"/>
            <a:ext cx="3033203" cy="400110"/>
          </a:xfrm>
          <a:prstGeom prst="rect">
            <a:avLst/>
          </a:prstGeom>
        </p:spPr>
        <p:txBody>
          <a:bodyPr wrap="none">
            <a:spAutoFit/>
          </a:bodyPr>
          <a:lstStyle/>
          <a:p>
            <a:r>
              <a:rPr lang="en-US" altLang="zh-CN" sz="2000" dirty="0"/>
              <a:t>1. </a:t>
            </a:r>
            <a:r>
              <a:rPr lang="zh-CN" altLang="en-US" sz="2000" dirty="0"/>
              <a:t>主要研究者和研究对象</a:t>
            </a:r>
            <a:endParaRPr lang="en-US" altLang="zh-CN" sz="2000" dirty="0"/>
          </a:p>
        </p:txBody>
      </p:sp>
      <p:sp>
        <p:nvSpPr>
          <p:cNvPr id="7" name="矩形 6"/>
          <p:cNvSpPr/>
          <p:nvPr/>
        </p:nvSpPr>
        <p:spPr>
          <a:xfrm>
            <a:off x="2589441" y="1908418"/>
            <a:ext cx="2007281" cy="400110"/>
          </a:xfrm>
          <a:prstGeom prst="rect">
            <a:avLst/>
          </a:prstGeom>
        </p:spPr>
        <p:txBody>
          <a:bodyPr wrap="none">
            <a:spAutoFit/>
          </a:bodyPr>
          <a:lstStyle/>
          <a:p>
            <a:r>
              <a:rPr lang="en-US" altLang="zh-CN" sz="2000" dirty="0"/>
              <a:t>2. </a:t>
            </a:r>
            <a:r>
              <a:rPr lang="zh-CN" altLang="en-US" sz="2000" dirty="0"/>
              <a:t>生活中的一天</a:t>
            </a:r>
            <a:endParaRPr lang="en-US" altLang="zh-CN" sz="2000" dirty="0"/>
          </a:p>
        </p:txBody>
      </p:sp>
      <p:sp>
        <p:nvSpPr>
          <p:cNvPr id="8" name="矩形 7"/>
          <p:cNvSpPr/>
          <p:nvPr/>
        </p:nvSpPr>
        <p:spPr>
          <a:xfrm>
            <a:off x="2611161" y="2249434"/>
            <a:ext cx="2520242" cy="400110"/>
          </a:xfrm>
          <a:prstGeom prst="rect">
            <a:avLst/>
          </a:prstGeom>
        </p:spPr>
        <p:txBody>
          <a:bodyPr wrap="none">
            <a:spAutoFit/>
          </a:bodyPr>
          <a:lstStyle/>
          <a:p>
            <a:r>
              <a:rPr lang="en-US" altLang="zh-CN" sz="2000" dirty="0"/>
              <a:t>3. </a:t>
            </a:r>
            <a:r>
              <a:rPr lang="zh-CN" altLang="en-US" sz="2000" dirty="0"/>
              <a:t>校长是个平常的人</a:t>
            </a:r>
            <a:endParaRPr lang="en-US" altLang="zh-CN" sz="2000" dirty="0"/>
          </a:p>
        </p:txBody>
      </p:sp>
      <p:sp>
        <p:nvSpPr>
          <p:cNvPr id="9" name="矩形 8"/>
          <p:cNvSpPr/>
          <p:nvPr/>
        </p:nvSpPr>
        <p:spPr>
          <a:xfrm>
            <a:off x="2601002" y="2603722"/>
            <a:ext cx="1794081" cy="400110"/>
          </a:xfrm>
          <a:prstGeom prst="rect">
            <a:avLst/>
          </a:prstGeom>
        </p:spPr>
        <p:txBody>
          <a:bodyPr wrap="none">
            <a:spAutoFit/>
          </a:bodyPr>
          <a:lstStyle/>
          <a:p>
            <a:r>
              <a:rPr lang="en-US" altLang="zh-CN" sz="2000" dirty="0"/>
              <a:t>4. </a:t>
            </a:r>
            <a:r>
              <a:rPr lang="zh-CN" altLang="en-US" sz="2000" dirty="0"/>
              <a:t>学校和社区</a:t>
            </a:r>
            <a:endParaRPr lang="en-US" altLang="zh-CN" sz="2000" dirty="0"/>
          </a:p>
        </p:txBody>
      </p:sp>
      <p:sp>
        <p:nvSpPr>
          <p:cNvPr id="10" name="矩形 9"/>
          <p:cNvSpPr/>
          <p:nvPr/>
        </p:nvSpPr>
        <p:spPr>
          <a:xfrm>
            <a:off x="2611161" y="2990560"/>
            <a:ext cx="3546164" cy="400110"/>
          </a:xfrm>
          <a:prstGeom prst="rect">
            <a:avLst/>
          </a:prstGeom>
        </p:spPr>
        <p:txBody>
          <a:bodyPr wrap="none">
            <a:spAutoFit/>
          </a:bodyPr>
          <a:lstStyle/>
          <a:p>
            <a:r>
              <a:rPr lang="en-US" altLang="zh-CN" sz="2000" dirty="0"/>
              <a:t>5. </a:t>
            </a:r>
            <a:r>
              <a:rPr lang="zh-CN" altLang="en-US" sz="2000" dirty="0"/>
              <a:t>校长在做什么：正式的接触</a:t>
            </a:r>
            <a:endParaRPr lang="en-US" altLang="zh-CN" sz="2000" dirty="0"/>
          </a:p>
        </p:txBody>
      </p:sp>
      <p:sp>
        <p:nvSpPr>
          <p:cNvPr id="11" name="矩形 10"/>
          <p:cNvSpPr/>
          <p:nvPr/>
        </p:nvSpPr>
        <p:spPr>
          <a:xfrm>
            <a:off x="2611161" y="3410253"/>
            <a:ext cx="4828566" cy="400110"/>
          </a:xfrm>
          <a:prstGeom prst="rect">
            <a:avLst/>
          </a:prstGeom>
        </p:spPr>
        <p:txBody>
          <a:bodyPr wrap="none">
            <a:spAutoFit/>
          </a:bodyPr>
          <a:lstStyle/>
          <a:p>
            <a:r>
              <a:rPr lang="en-US" altLang="zh-CN" sz="2000" dirty="0"/>
              <a:t>6. </a:t>
            </a:r>
            <a:r>
              <a:rPr lang="zh-CN" altLang="en-US" sz="2000" dirty="0"/>
              <a:t>校长在做什么：非正式接触与日常事务</a:t>
            </a:r>
            <a:endParaRPr lang="en-US" altLang="zh-CN" sz="2000" dirty="0"/>
          </a:p>
        </p:txBody>
      </p:sp>
      <p:sp>
        <p:nvSpPr>
          <p:cNvPr id="12" name="矩形 11"/>
          <p:cNvSpPr/>
          <p:nvPr/>
        </p:nvSpPr>
        <p:spPr>
          <a:xfrm>
            <a:off x="2611161" y="3829946"/>
            <a:ext cx="2776722" cy="400110"/>
          </a:xfrm>
          <a:prstGeom prst="rect">
            <a:avLst/>
          </a:prstGeom>
        </p:spPr>
        <p:txBody>
          <a:bodyPr wrap="none">
            <a:spAutoFit/>
          </a:bodyPr>
          <a:lstStyle/>
          <a:p>
            <a:r>
              <a:rPr lang="en-US" altLang="zh-CN" sz="2000" dirty="0"/>
              <a:t>7. </a:t>
            </a:r>
            <a:r>
              <a:rPr lang="zh-CN" altLang="en-US" sz="2000" dirty="0"/>
              <a:t>校长工作的年度循环</a:t>
            </a:r>
            <a:endParaRPr lang="en-US" altLang="zh-CN" sz="2000" dirty="0"/>
          </a:p>
        </p:txBody>
      </p:sp>
      <p:sp>
        <p:nvSpPr>
          <p:cNvPr id="13" name="矩形 12"/>
          <p:cNvSpPr/>
          <p:nvPr/>
        </p:nvSpPr>
        <p:spPr>
          <a:xfrm>
            <a:off x="2611161" y="4249639"/>
            <a:ext cx="3802644" cy="400110"/>
          </a:xfrm>
          <a:prstGeom prst="rect">
            <a:avLst/>
          </a:prstGeom>
        </p:spPr>
        <p:txBody>
          <a:bodyPr wrap="none">
            <a:spAutoFit/>
          </a:bodyPr>
          <a:lstStyle/>
          <a:p>
            <a:r>
              <a:rPr lang="en-US" altLang="zh-CN" sz="2000" dirty="0"/>
              <a:t>8. </a:t>
            </a:r>
            <a:r>
              <a:rPr lang="zh-CN" altLang="en-US" sz="2000" dirty="0"/>
              <a:t>系统维持：校长的社会化过程</a:t>
            </a:r>
            <a:endParaRPr lang="en-US" altLang="zh-CN" sz="2000" dirty="0"/>
          </a:p>
        </p:txBody>
      </p:sp>
      <p:sp>
        <p:nvSpPr>
          <p:cNvPr id="14" name="矩形 13"/>
          <p:cNvSpPr/>
          <p:nvPr/>
        </p:nvSpPr>
        <p:spPr>
          <a:xfrm>
            <a:off x="2601002" y="4669862"/>
            <a:ext cx="4572085" cy="400110"/>
          </a:xfrm>
          <a:prstGeom prst="rect">
            <a:avLst/>
          </a:prstGeom>
        </p:spPr>
        <p:txBody>
          <a:bodyPr wrap="none">
            <a:spAutoFit/>
          </a:bodyPr>
          <a:lstStyle/>
          <a:p>
            <a:r>
              <a:rPr lang="en-US" altLang="zh-CN" sz="2000" dirty="0"/>
              <a:t>9. </a:t>
            </a:r>
            <a:r>
              <a:rPr lang="zh-CN" altLang="en-US" sz="2000" dirty="0"/>
              <a:t>系统维持：校长对他人社会化的影响</a:t>
            </a:r>
            <a:endParaRPr lang="en-US" altLang="zh-CN" sz="2000" dirty="0"/>
          </a:p>
        </p:txBody>
      </p:sp>
      <p:sp>
        <p:nvSpPr>
          <p:cNvPr id="15" name="矩形 14"/>
          <p:cNvSpPr/>
          <p:nvPr/>
        </p:nvSpPr>
        <p:spPr>
          <a:xfrm>
            <a:off x="2525320" y="5049653"/>
            <a:ext cx="2135521" cy="400110"/>
          </a:xfrm>
          <a:prstGeom prst="rect">
            <a:avLst/>
          </a:prstGeom>
        </p:spPr>
        <p:txBody>
          <a:bodyPr wrap="none">
            <a:spAutoFit/>
          </a:bodyPr>
          <a:lstStyle/>
          <a:p>
            <a:r>
              <a:rPr lang="en-US" altLang="zh-CN" sz="2000" dirty="0"/>
              <a:t>10. </a:t>
            </a:r>
            <a:r>
              <a:rPr lang="zh-CN" altLang="en-US" sz="2000" dirty="0"/>
              <a:t>许多面具背后</a:t>
            </a:r>
            <a:endParaRPr lang="en-US" altLang="zh-CN" sz="2000" dirty="0"/>
          </a:p>
        </p:txBody>
      </p:sp>
      <p:sp>
        <p:nvSpPr>
          <p:cNvPr id="16" name="矩形 15"/>
          <p:cNvSpPr/>
          <p:nvPr/>
        </p:nvSpPr>
        <p:spPr>
          <a:xfrm>
            <a:off x="2560829" y="5449763"/>
            <a:ext cx="1874424" cy="400110"/>
          </a:xfrm>
          <a:prstGeom prst="rect">
            <a:avLst/>
          </a:prstGeom>
        </p:spPr>
        <p:txBody>
          <a:bodyPr wrap="none">
            <a:spAutoFit/>
          </a:bodyPr>
          <a:lstStyle/>
          <a:p>
            <a:r>
              <a:rPr lang="en-US" altLang="zh-CN" sz="2000" dirty="0"/>
              <a:t>11. </a:t>
            </a:r>
            <a:r>
              <a:rPr lang="zh-CN" altLang="en-US" sz="2000" dirty="0"/>
              <a:t>耐心与谨慎</a:t>
            </a:r>
            <a:endParaRPr lang="en-US" altLang="zh-CN" sz="2000" dirty="0"/>
          </a:p>
        </p:txBody>
      </p:sp>
      <p:sp>
        <p:nvSpPr>
          <p:cNvPr id="17" name="矩形 16"/>
          <p:cNvSpPr/>
          <p:nvPr/>
        </p:nvSpPr>
        <p:spPr>
          <a:xfrm>
            <a:off x="2621322" y="5849873"/>
            <a:ext cx="697627" cy="400110"/>
          </a:xfrm>
          <a:prstGeom prst="rect">
            <a:avLst/>
          </a:prstGeom>
        </p:spPr>
        <p:txBody>
          <a:bodyPr wrap="none">
            <a:spAutoFit/>
          </a:bodyPr>
          <a:lstStyle/>
          <a:p>
            <a:r>
              <a:rPr lang="zh-CN" altLang="en-US" sz="2000" dirty="0"/>
              <a:t>后记</a:t>
            </a:r>
            <a:endParaRPr lang="en-US" altLang="zh-CN" sz="2000" dirty="0"/>
          </a:p>
        </p:txBody>
      </p:sp>
      <p:sp>
        <p:nvSpPr>
          <p:cNvPr id="18" name="矩形 17"/>
          <p:cNvSpPr/>
          <p:nvPr/>
        </p:nvSpPr>
        <p:spPr>
          <a:xfrm>
            <a:off x="2601002" y="6229664"/>
            <a:ext cx="1237839" cy="400110"/>
          </a:xfrm>
          <a:prstGeom prst="rect">
            <a:avLst/>
          </a:prstGeom>
        </p:spPr>
        <p:txBody>
          <a:bodyPr wrap="none">
            <a:spAutoFit/>
          </a:bodyPr>
          <a:lstStyle/>
          <a:p>
            <a:r>
              <a:rPr lang="zh-CN" altLang="en-US" sz="2000" dirty="0"/>
              <a:t>参考文献</a:t>
            </a:r>
            <a:endParaRPr lang="en-US" altLang="zh-CN" sz="20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04181" y="1260389"/>
            <a:ext cx="5109091" cy="584775"/>
          </a:xfrm>
          <a:prstGeom prst="rect">
            <a:avLst/>
          </a:prstGeom>
        </p:spPr>
        <p:txBody>
          <a:bodyPr wrap="none">
            <a:spAutoFit/>
          </a:bodyPr>
          <a:lstStyle/>
          <a:p>
            <a:r>
              <a:rPr lang="zh-CN" altLang="en-US" sz="3200" dirty="0"/>
              <a:t>主要研究方法：参与式观察</a:t>
            </a:r>
            <a:endParaRPr lang="en-US" altLang="zh-CN" sz="3200" dirty="0"/>
          </a:p>
        </p:txBody>
      </p:sp>
      <p:sp>
        <p:nvSpPr>
          <p:cNvPr id="5" name="矩形 4"/>
          <p:cNvSpPr/>
          <p:nvPr/>
        </p:nvSpPr>
        <p:spPr>
          <a:xfrm>
            <a:off x="2032421" y="2204864"/>
            <a:ext cx="4852610" cy="523220"/>
          </a:xfrm>
          <a:prstGeom prst="rect">
            <a:avLst/>
          </a:prstGeom>
        </p:spPr>
        <p:txBody>
          <a:bodyPr wrap="none">
            <a:spAutoFit/>
          </a:bodyPr>
          <a:lstStyle/>
          <a:p>
            <a:r>
              <a:rPr lang="zh-CN" altLang="en-US" sz="2800" dirty="0"/>
              <a:t>包括以下六种资料收集方法：</a:t>
            </a:r>
            <a:endParaRPr lang="en-US" altLang="zh-CN" sz="2800" dirty="0"/>
          </a:p>
        </p:txBody>
      </p:sp>
      <p:sp>
        <p:nvSpPr>
          <p:cNvPr id="6" name="矩形 5"/>
          <p:cNvSpPr/>
          <p:nvPr/>
        </p:nvSpPr>
        <p:spPr>
          <a:xfrm>
            <a:off x="2063552" y="2852937"/>
            <a:ext cx="8178800" cy="3150671"/>
          </a:xfrm>
          <a:prstGeom prst="rect">
            <a:avLst/>
          </a:prstGeom>
        </p:spPr>
        <p:txBody>
          <a:bodyPr wrap="square">
            <a:spAutoFit/>
          </a:bodyPr>
          <a:lstStyle/>
          <a:p>
            <a:pPr marL="457200" indent="-457200">
              <a:lnSpc>
                <a:spcPct val="120000"/>
              </a:lnSpc>
              <a:buAutoNum type="arabicPeriod"/>
            </a:pPr>
            <a:r>
              <a:rPr lang="zh-CN" altLang="en-US" sz="2400" dirty="0"/>
              <a:t>搜集各种日常通知</a:t>
            </a:r>
            <a:endParaRPr lang="en-US" altLang="zh-CN" sz="2400" dirty="0"/>
          </a:p>
          <a:p>
            <a:pPr marL="457200" indent="-457200">
              <a:lnSpc>
                <a:spcPct val="120000"/>
              </a:lnSpc>
              <a:buAutoNum type="arabicPeriod"/>
            </a:pPr>
            <a:r>
              <a:rPr lang="zh-CN" altLang="en-US" sz="2400" dirty="0"/>
              <a:t>搜集学校的记录、报告及信件的复印资料</a:t>
            </a:r>
            <a:endParaRPr lang="en-US" altLang="zh-CN" sz="2400" dirty="0"/>
          </a:p>
          <a:p>
            <a:pPr marL="457200" indent="-457200">
              <a:lnSpc>
                <a:spcPct val="120000"/>
              </a:lnSpc>
              <a:buAutoNum type="arabicPeriod"/>
            </a:pPr>
            <a:r>
              <a:rPr lang="zh-CN" altLang="en-US" sz="2400" dirty="0"/>
              <a:t>以两小时为一单位，每隔</a:t>
            </a:r>
            <a:r>
              <a:rPr lang="en-US" altLang="zh-CN" sz="2400" dirty="0"/>
              <a:t>60</a:t>
            </a:r>
            <a:r>
              <a:rPr lang="zh-CN" altLang="en-US" sz="2400" dirty="0"/>
              <a:t>秒钟记录下那位校长的行为和社交活动</a:t>
            </a:r>
            <a:endParaRPr lang="en-US" altLang="zh-CN" sz="2400" dirty="0"/>
          </a:p>
          <a:p>
            <a:pPr marL="457200" indent="-457200">
              <a:lnSpc>
                <a:spcPct val="120000"/>
              </a:lnSpc>
              <a:buAutoNum type="arabicPeriod"/>
            </a:pPr>
            <a:r>
              <a:rPr lang="zh-CN" altLang="en-US" sz="2400" dirty="0"/>
              <a:t>收集学生的印象</a:t>
            </a:r>
            <a:endParaRPr lang="en-US" altLang="zh-CN" sz="2400" dirty="0"/>
          </a:p>
          <a:p>
            <a:pPr marL="457200" indent="-457200">
              <a:lnSpc>
                <a:spcPct val="120000"/>
              </a:lnSpc>
              <a:buAutoNum type="arabicPeriod"/>
            </a:pPr>
            <a:r>
              <a:rPr lang="zh-CN" altLang="en-US" sz="2400" dirty="0"/>
              <a:t>使用录音机录音，包含</a:t>
            </a:r>
            <a:r>
              <a:rPr lang="en-US" altLang="zh-CN" sz="2400" dirty="0"/>
              <a:t>15</a:t>
            </a:r>
            <a:r>
              <a:rPr lang="zh-CN" altLang="en-US" sz="2400" dirty="0"/>
              <a:t>位教职人员的系统访谈</a:t>
            </a:r>
            <a:endParaRPr lang="en-US" altLang="zh-CN" sz="2400" dirty="0"/>
          </a:p>
          <a:p>
            <a:pPr marL="457200" indent="-457200">
              <a:lnSpc>
                <a:spcPct val="120000"/>
              </a:lnSpc>
              <a:buAutoNum type="arabicPeriod"/>
            </a:pPr>
            <a:r>
              <a:rPr lang="zh-CN" altLang="en-US" sz="2400" dirty="0"/>
              <a:t>对教职员工的问卷</a:t>
            </a:r>
            <a:endParaRPr lang="en-US" altLang="zh-CN" sz="24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内容占位符 2"/>
          <p:cNvSpPr>
            <a:spLocks noGrp="1"/>
          </p:cNvSpPr>
          <p:nvPr>
            <p:ph idx="1"/>
          </p:nvPr>
        </p:nvSpPr>
        <p:spPr>
          <a:xfrm>
            <a:off x="695400" y="836712"/>
            <a:ext cx="11089232" cy="6124567"/>
          </a:xfrm>
        </p:spPr>
        <p:txBody>
          <a:bodyPr/>
          <a:lstStyle/>
          <a:p>
            <a:pPr marL="342900" lvl="1" indent="-342900">
              <a:lnSpc>
                <a:spcPct val="100000"/>
              </a:lnSpc>
              <a:buClr>
                <a:schemeClr val="bg2"/>
              </a:buClr>
              <a:buNone/>
            </a:pPr>
            <a:r>
              <a:rPr lang="en-US" altLang="zh-CN" b="1" dirty="0"/>
              <a:t>2.</a:t>
            </a:r>
            <a:r>
              <a:rPr lang="zh-CN" altLang="en-US" b="1" dirty="0"/>
              <a:t>类别构建：构建出类别以及主题以抓住一些对数据</a:t>
            </a:r>
            <a:r>
              <a:rPr lang="en-US" altLang="zh-CN" b="1" dirty="0"/>
              <a:t>“</a:t>
            </a:r>
            <a:r>
              <a:rPr lang="zh-CN" altLang="en-US" b="1" dirty="0"/>
              <a:t>深入思虑</a:t>
            </a:r>
            <a:r>
              <a:rPr lang="en-US" altLang="zh-CN" b="1" dirty="0"/>
              <a:t>”</a:t>
            </a:r>
            <a:r>
              <a:rPr lang="zh-CN" altLang="en-US" b="1" dirty="0"/>
              <a:t>过程中不断出现的模式。</a:t>
            </a:r>
            <a:endParaRPr lang="en-US" altLang="zh-CN" b="1" dirty="0"/>
          </a:p>
          <a:p>
            <a:pPr marL="342900" lvl="1" indent="-342900">
              <a:lnSpc>
                <a:spcPct val="100000"/>
              </a:lnSpc>
              <a:buClr>
                <a:schemeClr val="bg2"/>
              </a:buClr>
              <a:buNone/>
            </a:pPr>
            <a:r>
              <a:rPr lang="en-US" altLang="zh-CN" dirty="0"/>
              <a:t>    </a:t>
            </a:r>
            <a:r>
              <a:rPr lang="zh-CN" altLang="en-US" dirty="0"/>
              <a:t>这是从对数据的具体描述转换到稍微高的抽象层次，用概念来描述现象。它是对数据的描述，也是某种程度上对数据的解读。</a:t>
            </a:r>
            <a:endParaRPr lang="en-US" altLang="zh-CN" dirty="0"/>
          </a:p>
          <a:p>
            <a:pPr marL="342900" lvl="1" indent="-342900">
              <a:lnSpc>
                <a:spcPct val="100000"/>
              </a:lnSpc>
              <a:buClr>
                <a:schemeClr val="bg2"/>
              </a:buClr>
              <a:buNone/>
            </a:pPr>
            <a:r>
              <a:rPr lang="en-US" altLang="zh-CN" dirty="0"/>
              <a:t>         </a:t>
            </a:r>
            <a:r>
              <a:rPr lang="zh-CN" altLang="en-US" dirty="0"/>
              <a:t>这些类别或主题是</a:t>
            </a:r>
            <a:r>
              <a:rPr lang="en-US" altLang="zh-CN" dirty="0"/>
              <a:t>“</a:t>
            </a:r>
            <a:r>
              <a:rPr lang="zh-CN" altLang="en-US" dirty="0"/>
              <a:t>数据所暗示出来的概念（但并非数据本身）</a:t>
            </a:r>
            <a:r>
              <a:rPr lang="en-US" altLang="zh-CN" dirty="0"/>
              <a:t>”</a:t>
            </a:r>
            <a:endParaRPr lang="en-US" altLang="zh-CN" dirty="0"/>
          </a:p>
          <a:p>
            <a:pPr marL="342900" lvl="1" indent="-342900">
              <a:lnSpc>
                <a:spcPct val="100000"/>
              </a:lnSpc>
              <a:buClr>
                <a:schemeClr val="bg2"/>
              </a:buClr>
              <a:buNone/>
            </a:pPr>
            <a:r>
              <a:rPr lang="en-US" altLang="zh-CN" dirty="0"/>
              <a:t>         </a:t>
            </a:r>
            <a:r>
              <a:rPr lang="zh-CN" altLang="en-US" dirty="0"/>
              <a:t>构建这些类别，在很大程度上是一个直觉的过程，但它同样是一个系统化的过程，要受研究的目的、研究者的取向和知识水平以及研究对象自身所明确表达出来的意义的影响</a:t>
            </a:r>
            <a:endParaRPr lang="en-US" altLang="zh-CN" dirty="0"/>
          </a:p>
          <a:p>
            <a:pPr marL="342900" lvl="1" indent="-342900">
              <a:lnSpc>
                <a:spcPct val="100000"/>
              </a:lnSpc>
              <a:buClr>
                <a:schemeClr val="bg2"/>
              </a:buClr>
              <a:buNone/>
            </a:pPr>
            <a:r>
              <a:rPr lang="en-US" altLang="zh-CN" dirty="0"/>
              <a:t>         </a:t>
            </a:r>
            <a:r>
              <a:rPr lang="zh-CN" altLang="en-US" dirty="0"/>
              <a:t>可以用</a:t>
            </a:r>
            <a:r>
              <a:rPr lang="zh-CN" altLang="en-US" dirty="0">
                <a:solidFill>
                  <a:srgbClr val="FF0000"/>
                </a:solidFill>
              </a:rPr>
              <a:t>不断比较的方法</a:t>
            </a:r>
            <a:r>
              <a:rPr lang="zh-CN" altLang="en-US" dirty="0"/>
              <a:t>建构类别：研究者以访谈、田野笔记或者文件分析中的一个片段开始，并把它与相同场景或者不同场景中的片段对比。这种对比会产生暂时性的类别，可以彼此进行对比或者与其他案例进行对比。（比较不断在不同类别的概念之内或者之间进行，直到形成理论）</a:t>
            </a:r>
            <a:endParaRPr lang="en-US" altLang="zh-CN" dirty="0"/>
          </a:p>
          <a:p>
            <a:pPr>
              <a:lnSpc>
                <a:spcPct val="100000"/>
              </a:lnSpc>
              <a:buFont typeface="Wingdings" panose="05000000000000000000" pitchFamily="2" charset="2"/>
              <a:buNone/>
            </a:pPr>
            <a:endParaRPr lang="zh-CN" altLang="en-US" sz="24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内容占位符 2"/>
          <p:cNvSpPr>
            <a:spLocks noGrp="1"/>
          </p:cNvSpPr>
          <p:nvPr>
            <p:ph idx="1"/>
          </p:nvPr>
        </p:nvSpPr>
        <p:spPr>
          <a:xfrm>
            <a:off x="299356" y="836712"/>
            <a:ext cx="11593288" cy="5826125"/>
          </a:xfrm>
        </p:spPr>
        <p:txBody>
          <a:bodyPr/>
          <a:lstStyle/>
          <a:p>
            <a:pPr>
              <a:lnSpc>
                <a:spcPct val="120000"/>
              </a:lnSpc>
            </a:pPr>
            <a:r>
              <a:rPr lang="zh-CN" altLang="en-US" dirty="0"/>
              <a:t>给类别命名。类别的名字至少来自三个渠道：</a:t>
            </a:r>
            <a:endParaRPr lang="en-US" altLang="zh-CN" dirty="0"/>
          </a:p>
          <a:p>
            <a:pPr lvl="1">
              <a:lnSpc>
                <a:spcPct val="120000"/>
              </a:lnSpc>
              <a:buFont typeface="Wingdings" panose="05000000000000000000" pitchFamily="2" charset="2"/>
              <a:buNone/>
            </a:pPr>
            <a:r>
              <a:rPr lang="zh-CN" altLang="en-US" dirty="0"/>
              <a:t>①研究者。研究者自己提出一些术语、概念或者类别来反映他在数据中看到的东西。</a:t>
            </a:r>
            <a:endParaRPr lang="en-US" altLang="zh-CN" dirty="0"/>
          </a:p>
          <a:p>
            <a:pPr lvl="1">
              <a:lnSpc>
                <a:spcPct val="120000"/>
              </a:lnSpc>
              <a:buFont typeface="Wingdings" panose="05000000000000000000" pitchFamily="2" charset="2"/>
              <a:buNone/>
            </a:pPr>
            <a:r>
              <a:rPr lang="zh-CN" altLang="en-US" dirty="0"/>
              <a:t>②研究对象。数据来自研究对象的建议（</a:t>
            </a:r>
            <a:r>
              <a:rPr lang="en-US" altLang="zh-CN" dirty="0"/>
              <a:t>”</a:t>
            </a:r>
            <a:r>
              <a:rPr lang="zh-CN" altLang="en-US" dirty="0"/>
              <a:t>本土概念</a:t>
            </a:r>
            <a:r>
              <a:rPr lang="en-US" altLang="zh-CN" dirty="0"/>
              <a:t>“</a:t>
            </a:r>
            <a:r>
              <a:rPr lang="zh-CN" altLang="en-US" dirty="0"/>
              <a:t>）。</a:t>
            </a:r>
            <a:r>
              <a:rPr lang="en-US" altLang="zh-CN" dirty="0"/>
              <a:t>Patton(1990:393</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这种方法需要研究对象或者其同事能够打破复杂的现实，发现某些真实，并用语言文字进行归类。这种语言文字的根本意义在于，告诉我们什么是重要的，通过给予它一个名字的方式把它与具有其他名字的其他事情区分开来。</a:t>
            </a:r>
            <a:r>
              <a:rPr lang="en-US" altLang="zh-CN" dirty="0">
                <a:latin typeface="楷体" panose="02010609060101010101" pitchFamily="49" charset="-122"/>
                <a:ea typeface="楷体" panose="02010609060101010101" pitchFamily="49" charset="-122"/>
              </a:rPr>
              <a:t>”</a:t>
            </a:r>
            <a:r>
              <a:rPr lang="zh-CN" altLang="en-US" dirty="0"/>
              <a:t>如老师把学生的辍学分为</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长期积压（</a:t>
            </a:r>
            <a:r>
              <a:rPr lang="en-US" altLang="zh-CN" dirty="0" err="1">
                <a:latin typeface="楷体" panose="02010609060101010101" pitchFamily="49" charset="-122"/>
                <a:ea typeface="楷体" panose="02010609060101010101" pitchFamily="49" charset="-122"/>
              </a:rPr>
              <a:t>chronics</a:t>
            </a:r>
            <a:r>
              <a:rPr lang="zh-CN" altLang="en-US" dirty="0">
                <a:latin typeface="楷体" panose="02010609060101010101" pitchFamily="49" charset="-122"/>
                <a:ea typeface="楷体" panose="02010609060101010101" pitchFamily="49" charset="-122"/>
              </a:rPr>
              <a:t>）</a:t>
            </a:r>
            <a:r>
              <a:rPr lang="en-US" altLang="zh-CN" dirty="0">
                <a:latin typeface="楷体" panose="02010609060101010101" pitchFamily="49" charset="-122"/>
                <a:ea typeface="楷体" panose="02010609060101010101" pitchFamily="49" charset="-122"/>
              </a:rPr>
              <a:t>”</a:t>
            </a:r>
            <a:r>
              <a:rPr lang="zh-CN" altLang="en-US" dirty="0"/>
              <a:t>和</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临界线</a:t>
            </a:r>
            <a:r>
              <a:rPr lang="en-US" altLang="zh-CN" dirty="0">
                <a:latin typeface="楷体" panose="02010609060101010101" pitchFamily="49" charset="-122"/>
                <a:ea typeface="楷体" panose="02010609060101010101" pitchFamily="49" charset="-122"/>
              </a:rPr>
              <a:t> (borderlines) ”</a:t>
            </a:r>
            <a:endParaRPr lang="en-US" altLang="zh-CN" dirty="0"/>
          </a:p>
          <a:p>
            <a:pPr lvl="1">
              <a:lnSpc>
                <a:spcPct val="120000"/>
              </a:lnSpc>
              <a:buFont typeface="Wingdings" panose="05000000000000000000" pitchFamily="2" charset="2"/>
              <a:buNone/>
            </a:pPr>
            <a:r>
              <a:rPr lang="en-US" altLang="zh-CN" dirty="0"/>
              <a:t>③ </a:t>
            </a:r>
            <a:r>
              <a:rPr lang="zh-CN" altLang="en-US" dirty="0"/>
              <a:t>外在于研究的东西，如文献，即借用他人的类别框架。这样做也有风险，</a:t>
            </a:r>
            <a:r>
              <a:rPr lang="en-US" altLang="zh-CN" dirty="0"/>
              <a:t>“</a:t>
            </a:r>
            <a:r>
              <a:rPr lang="zh-CN" altLang="en-US" dirty="0"/>
              <a:t>可能会阻碍新的类别产生</a:t>
            </a:r>
            <a:r>
              <a:rPr lang="en-US" altLang="zh-CN" dirty="0"/>
              <a:t>”。</a:t>
            </a:r>
            <a:endParaRPr lang="zh-CN" alt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00144" y="899779"/>
            <a:ext cx="7920880" cy="800219"/>
          </a:xfrm>
          <a:prstGeom prst="rect">
            <a:avLst/>
          </a:prstGeom>
        </p:spPr>
        <p:txBody>
          <a:bodyPr wrap="square">
            <a:spAutoFit/>
          </a:bodyPr>
          <a:lstStyle/>
          <a:p>
            <a:r>
              <a:rPr lang="zh-CN" altLang="en-US" sz="2800" b="1" dirty="0"/>
              <a:t>例</a:t>
            </a:r>
            <a:r>
              <a:rPr lang="en-US" altLang="zh-CN" sz="2800" b="1" dirty="0"/>
              <a:t>  </a:t>
            </a:r>
            <a:r>
              <a:rPr lang="zh-CN" altLang="en-US" sz="2800" b="1" dirty="0"/>
              <a:t>男女平等就业：多视角的解读与比较</a:t>
            </a:r>
            <a:endParaRPr lang="en-US" altLang="zh-CN" sz="2800" b="1" dirty="0"/>
          </a:p>
          <a:p>
            <a:r>
              <a:rPr lang="en-US" altLang="zh-CN" b="1" dirty="0"/>
              <a:t>                                                                             </a:t>
            </a:r>
            <a:r>
              <a:rPr lang="zh-CN" altLang="zh-CN" b="1" dirty="0"/>
              <a:t>江淮论坛</a:t>
            </a:r>
            <a:r>
              <a:rPr lang="en-US" altLang="zh-CN" b="1" dirty="0"/>
              <a:t>,2014 (5):138-145</a:t>
            </a:r>
            <a:endParaRPr lang="zh-CN" altLang="en-US" sz="2800" b="1" dirty="0"/>
          </a:p>
        </p:txBody>
      </p:sp>
      <p:sp>
        <p:nvSpPr>
          <p:cNvPr id="6" name="矩形 5"/>
          <p:cNvSpPr/>
          <p:nvPr/>
        </p:nvSpPr>
        <p:spPr>
          <a:xfrm>
            <a:off x="910129" y="1730976"/>
            <a:ext cx="1980029" cy="523220"/>
          </a:xfrm>
          <a:prstGeom prst="rect">
            <a:avLst/>
          </a:prstGeom>
        </p:spPr>
        <p:txBody>
          <a:bodyPr wrap="none">
            <a:spAutoFit/>
          </a:bodyPr>
          <a:lstStyle/>
          <a:p>
            <a:r>
              <a:rPr lang="zh-CN" altLang="en-US" sz="2800" dirty="0"/>
              <a:t>问题的提出</a:t>
            </a:r>
            <a:endParaRPr lang="zh-CN" altLang="en-US" sz="2800" dirty="0"/>
          </a:p>
        </p:txBody>
      </p:sp>
      <p:sp>
        <p:nvSpPr>
          <p:cNvPr id="7" name="Rectangle 3"/>
          <p:cNvSpPr txBox="1">
            <a:spLocks noChangeArrowheads="1"/>
          </p:cNvSpPr>
          <p:nvPr/>
        </p:nvSpPr>
        <p:spPr bwMode="auto">
          <a:xfrm>
            <a:off x="1487488" y="2285174"/>
            <a:ext cx="9937104" cy="3816424"/>
          </a:xfrm>
          <a:prstGeom prst="rect">
            <a:avLst/>
          </a:prstGeom>
          <a:noFill/>
          <a:ln w="12700">
            <a:noFill/>
            <a:miter lim="800000"/>
          </a:ln>
        </p:spPr>
        <p:txBody>
          <a:bodyPr vert="horz" wrap="square" lIns="90000" tIns="45720" rIns="9000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r>
              <a:rPr lang="zh-CN" altLang="en-US" sz="2800" dirty="0"/>
              <a:t>男女平等就业是就业政策倡导的重要价值理念</a:t>
            </a:r>
            <a:endParaRPr lang="en-US" altLang="zh-CN" sz="2800" dirty="0"/>
          </a:p>
          <a:p>
            <a:pPr eaLnBrk="1" hangingPunct="1"/>
            <a:r>
              <a:rPr lang="zh-CN" altLang="en-US" sz="2800" dirty="0"/>
              <a:t>男女平等就业概念不清</a:t>
            </a:r>
            <a:endParaRPr lang="en-US" altLang="zh-CN" sz="2800" dirty="0"/>
          </a:p>
          <a:p>
            <a:pPr lvl="1" eaLnBrk="1" hangingPunct="1"/>
            <a:r>
              <a:rPr lang="zh-CN" altLang="en-US" sz="2400" dirty="0"/>
              <a:t>从已有研究文献看，什么是男女平等就业，什么是对女性就业的歧视，人们尚有争议</a:t>
            </a:r>
            <a:endParaRPr lang="en-US" altLang="zh-CN" sz="2400" dirty="0"/>
          </a:p>
          <a:p>
            <a:pPr lvl="1" eaLnBrk="1" hangingPunct="1"/>
            <a:r>
              <a:rPr lang="zh-CN" altLang="en-US" sz="2400" dirty="0"/>
              <a:t>实践中，人们“对自身拥有的公平就业权，究竟包含哪些内容，应该公平到什么程度，大多数人并没有概念。”（</a:t>
            </a:r>
            <a:r>
              <a:rPr lang="zh-CN" altLang="en-US" sz="2000" dirty="0">
                <a:latin typeface="楷体" panose="02010609060101010101" pitchFamily="49" charset="-122"/>
                <a:ea typeface="楷体" panose="02010609060101010101" pitchFamily="49" charset="-122"/>
              </a:rPr>
              <a:t>反就业歧视：别让“集体无意识”戕害公平，</a:t>
            </a:r>
            <a:r>
              <a:rPr lang="en-US" altLang="zh-CN" sz="2000" dirty="0">
                <a:latin typeface="楷体" panose="02010609060101010101" pitchFamily="49" charset="-122"/>
                <a:ea typeface="楷体" panose="02010609060101010101" pitchFamily="49" charset="-122"/>
              </a:rPr>
              <a:t>2007-1-13</a:t>
            </a:r>
            <a:r>
              <a:rPr lang="zh-CN" altLang="en-US" sz="2000" dirty="0">
                <a:latin typeface="楷体" panose="02010609060101010101" pitchFamily="49" charset="-122"/>
                <a:ea typeface="楷体" panose="02010609060101010101" pitchFamily="49" charset="-122"/>
              </a:rPr>
              <a:t>，人民网</a:t>
            </a:r>
            <a:r>
              <a:rPr lang="zh-CN" altLang="en-US" sz="2400" dirty="0"/>
              <a:t>）</a:t>
            </a:r>
            <a:endParaRPr lang="en-US" altLang="zh-CN" sz="2400" dirty="0"/>
          </a:p>
          <a:p>
            <a:pPr eaLnBrk="1" hangingPunct="1"/>
            <a:r>
              <a:rPr lang="zh-CN" altLang="en-US" sz="2800" dirty="0"/>
              <a:t>导致的问题</a:t>
            </a:r>
            <a:endParaRPr lang="en-US" altLang="zh-CN" sz="2800" dirty="0"/>
          </a:p>
          <a:p>
            <a:pPr lvl="1" eaLnBrk="1" hangingPunct="1"/>
            <a:r>
              <a:rPr lang="zh-CN" altLang="en-US" sz="2400" dirty="0"/>
              <a:t>就业中的性别歧视现象无法识别，甚至形成集体的无意识</a:t>
            </a:r>
            <a:endParaRPr lang="en-US" altLang="zh-CN" sz="2400" dirty="0"/>
          </a:p>
          <a:p>
            <a:pPr lvl="1" eaLnBrk="1" hangingPunct="1"/>
            <a:r>
              <a:rPr lang="zh-CN" altLang="en-US" sz="2400" dirty="0"/>
              <a:t>有关的制度设计和政策制定失去了理论基础</a:t>
            </a:r>
            <a:endParaRPr lang="en-US" altLang="zh-CN" sz="2400" dirty="0"/>
          </a:p>
          <a:p>
            <a:pPr lvl="1" eaLnBrk="1" hangingPunct="1"/>
            <a:endParaRPr lang="en-US" altLang="zh-CN" sz="2400" dirty="0"/>
          </a:p>
          <a:p>
            <a:pPr eaLnBrk="1" hangingPunct="1">
              <a:buFont typeface="Wingdings" panose="05000000000000000000" pitchFamily="2" charset="2"/>
              <a:buNone/>
            </a:pPr>
            <a:r>
              <a:rPr lang="en-US" altLang="zh-CN" sz="2800" dirty="0"/>
              <a:t>           </a:t>
            </a:r>
            <a:endParaRPr lang="en-US" altLang="zh-CN" sz="2800" dirty="0">
              <a:solidFill>
                <a:srgbClr val="FF0000"/>
              </a:solidFill>
            </a:endParaRPr>
          </a:p>
        </p:txBody>
      </p:sp>
      <p:sp>
        <p:nvSpPr>
          <p:cNvPr id="8" name="矩形 7"/>
          <p:cNvSpPr/>
          <p:nvPr/>
        </p:nvSpPr>
        <p:spPr>
          <a:xfrm>
            <a:off x="5159896" y="5178469"/>
            <a:ext cx="6534472" cy="954107"/>
          </a:xfrm>
          <a:prstGeom prst="rect">
            <a:avLst/>
          </a:prstGeom>
          <a:solidFill>
            <a:schemeClr val="accent1">
              <a:lumMod val="20000"/>
              <a:lumOff val="80000"/>
            </a:schemeClr>
          </a:solidFill>
        </p:spPr>
        <p:txBody>
          <a:bodyPr wrap="square">
            <a:spAutoFit/>
          </a:bodyPr>
          <a:lstStyle/>
          <a:p>
            <a:r>
              <a:rPr lang="zh-CN" altLang="en-US" sz="2800" dirty="0">
                <a:solidFill>
                  <a:srgbClr val="FF0000"/>
                </a:solidFill>
              </a:rPr>
              <a:t>澄清男女平等就业的概念，是一切有关男女平等就业问题讨论的基础</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a:xfrm>
            <a:off x="1524001" y="836712"/>
            <a:ext cx="8429625" cy="762000"/>
          </a:xfrm>
        </p:spPr>
        <p:txBody>
          <a:bodyPr/>
          <a:lstStyle/>
          <a:p>
            <a:r>
              <a:rPr lang="zh-CN" altLang="en-US" dirty="0"/>
              <a:t>研究问题</a:t>
            </a:r>
            <a:endParaRPr lang="zh-CN" altLang="en-US" dirty="0"/>
          </a:p>
        </p:txBody>
      </p:sp>
      <p:sp>
        <p:nvSpPr>
          <p:cNvPr id="5123" name="内容占位符 2"/>
          <p:cNvSpPr>
            <a:spLocks noGrp="1"/>
          </p:cNvSpPr>
          <p:nvPr>
            <p:ph idx="1"/>
          </p:nvPr>
        </p:nvSpPr>
        <p:spPr>
          <a:xfrm>
            <a:off x="1055440" y="1708787"/>
            <a:ext cx="9256663" cy="4530725"/>
          </a:xfrm>
        </p:spPr>
        <p:txBody>
          <a:bodyPr/>
          <a:lstStyle/>
          <a:p>
            <a:pPr>
              <a:lnSpc>
                <a:spcPct val="150000"/>
              </a:lnSpc>
            </a:pPr>
            <a:r>
              <a:rPr lang="zh-CN" altLang="en-US" dirty="0"/>
              <a:t>不同人群对 “男女平等就业”及性别歧视的理解</a:t>
            </a:r>
            <a:endParaRPr lang="en-US" altLang="zh-CN" dirty="0"/>
          </a:p>
          <a:p>
            <a:pPr lvl="1">
              <a:lnSpc>
                <a:spcPct val="150000"/>
              </a:lnSpc>
            </a:pPr>
            <a:r>
              <a:rPr lang="zh-CN" altLang="en-US" dirty="0"/>
              <a:t>政策文本中体现的含义是什么？</a:t>
            </a:r>
            <a:endParaRPr lang="en-US" altLang="zh-CN" dirty="0"/>
          </a:p>
          <a:p>
            <a:pPr lvl="1">
              <a:lnSpc>
                <a:spcPct val="150000"/>
              </a:lnSpc>
            </a:pPr>
            <a:r>
              <a:rPr lang="zh-CN" altLang="en-US" dirty="0"/>
              <a:t>求职者和雇主是如何理解的？</a:t>
            </a:r>
            <a:endParaRPr lang="en-US" altLang="zh-CN" dirty="0"/>
          </a:p>
          <a:p>
            <a:pPr lvl="1">
              <a:lnSpc>
                <a:spcPct val="150000"/>
              </a:lnSpc>
            </a:pPr>
            <a:r>
              <a:rPr lang="zh-CN" altLang="en-US" dirty="0"/>
              <a:t>这些理解如何构建了社会现实？</a:t>
            </a:r>
            <a:endParaRPr lang="en-US" altLang="zh-CN" dirty="0"/>
          </a:p>
          <a:p>
            <a:pPr lvl="1">
              <a:lnSpc>
                <a:spcPct val="150000"/>
              </a:lnSpc>
            </a:pPr>
            <a:endParaRPr lang="en-US" altLang="zh-CN" dirty="0"/>
          </a:p>
          <a:p>
            <a:pPr>
              <a:lnSpc>
                <a:spcPct val="150000"/>
              </a:lnSpc>
            </a:pPr>
            <a:r>
              <a:rPr lang="zh-CN" altLang="en-US" dirty="0"/>
              <a:t>我们需要追求何种意义上的男女平等就业？</a:t>
            </a:r>
            <a:endParaRPr lang="en-US" altLang="zh-CN" dirty="0"/>
          </a:p>
          <a:p>
            <a:pPr>
              <a:lnSpc>
                <a:spcPct val="150000"/>
              </a:lnSpc>
            </a:pPr>
            <a:endParaRPr lang="en-US" altLang="zh-CN" dirty="0"/>
          </a:p>
          <a:p>
            <a:pPr lvl="1">
              <a:lnSpc>
                <a:spcPct val="150000"/>
              </a:lnSpc>
            </a:pPr>
            <a:endParaRPr lang="zh-CN" alt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标题 1"/>
          <p:cNvSpPr>
            <a:spLocks noGrp="1"/>
          </p:cNvSpPr>
          <p:nvPr>
            <p:ph type="title"/>
          </p:nvPr>
        </p:nvSpPr>
        <p:spPr/>
        <p:txBody>
          <a:bodyPr/>
          <a:lstStyle/>
          <a:p>
            <a:r>
              <a:rPr lang="zh-CN" altLang="en-US"/>
              <a:t>研究方法</a:t>
            </a:r>
            <a:endParaRPr lang="zh-CN" altLang="en-US"/>
          </a:p>
        </p:txBody>
      </p:sp>
      <p:sp>
        <p:nvSpPr>
          <p:cNvPr id="6147" name="内容占位符 2"/>
          <p:cNvSpPr>
            <a:spLocks noGrp="1"/>
          </p:cNvSpPr>
          <p:nvPr>
            <p:ph idx="1"/>
          </p:nvPr>
        </p:nvSpPr>
        <p:spPr>
          <a:xfrm>
            <a:off x="1703512" y="1243013"/>
            <a:ext cx="9328935" cy="5013396"/>
          </a:xfrm>
        </p:spPr>
        <p:txBody>
          <a:bodyPr/>
          <a:lstStyle/>
          <a:p>
            <a:pPr>
              <a:lnSpc>
                <a:spcPct val="150000"/>
              </a:lnSpc>
            </a:pPr>
            <a:r>
              <a:rPr lang="zh-CN" altLang="en-US" dirty="0"/>
              <a:t>质性研究</a:t>
            </a:r>
            <a:endParaRPr lang="en-US" altLang="zh-CN" dirty="0"/>
          </a:p>
          <a:p>
            <a:pPr lvl="1">
              <a:lnSpc>
                <a:spcPct val="150000"/>
              </a:lnSpc>
            </a:pPr>
            <a:r>
              <a:rPr lang="zh-CN" altLang="en-US" dirty="0"/>
              <a:t>质性研究的目的是努力把握人们建构意义的过程以及解释意义的过程</a:t>
            </a:r>
            <a:r>
              <a:rPr lang="zh-CN" altLang="en-US" sz="1800" dirty="0">
                <a:latin typeface="楷体" panose="02010609060101010101" pitchFamily="49" charset="-122"/>
                <a:ea typeface="楷体" panose="02010609060101010101" pitchFamily="49" charset="-122"/>
              </a:rPr>
              <a:t>（罗伯特</a:t>
            </a:r>
            <a:r>
              <a:rPr lang="en-US" altLang="zh-CN" sz="1800" dirty="0">
                <a:latin typeface="楷体" panose="02010609060101010101" pitchFamily="49" charset="-122"/>
                <a:ea typeface="楷体" panose="02010609060101010101" pitchFamily="49" charset="-122"/>
              </a:rPr>
              <a:t>·C·</a:t>
            </a:r>
            <a:r>
              <a:rPr lang="zh-CN" altLang="en-US" sz="1800" dirty="0">
                <a:latin typeface="楷体" panose="02010609060101010101" pitchFamily="49" charset="-122"/>
                <a:ea typeface="楷体" panose="02010609060101010101" pitchFamily="49" charset="-122"/>
              </a:rPr>
              <a:t>波格丹，萨莉</a:t>
            </a:r>
            <a:r>
              <a:rPr lang="en-US" altLang="zh-CN" sz="1800" dirty="0">
                <a:latin typeface="楷体" panose="02010609060101010101" pitchFamily="49" charset="-122"/>
                <a:ea typeface="楷体" panose="02010609060101010101" pitchFamily="49" charset="-122"/>
              </a:rPr>
              <a:t>·</a:t>
            </a:r>
            <a:r>
              <a:rPr lang="zh-CN" altLang="en-US" sz="1800" dirty="0">
                <a:latin typeface="楷体" panose="02010609060101010101" pitchFamily="49" charset="-122"/>
                <a:ea typeface="楷体" panose="02010609060101010101" pitchFamily="49" charset="-122"/>
              </a:rPr>
              <a:t>诺普</a:t>
            </a:r>
            <a:r>
              <a:rPr lang="en-US" altLang="zh-CN" sz="1800" dirty="0">
                <a:latin typeface="楷体" panose="02010609060101010101" pitchFamily="49" charset="-122"/>
                <a:ea typeface="楷体" panose="02010609060101010101" pitchFamily="49" charset="-122"/>
              </a:rPr>
              <a:t>·</a:t>
            </a:r>
            <a:r>
              <a:rPr lang="zh-CN" altLang="en-US" sz="1800" dirty="0">
                <a:latin typeface="楷体" panose="02010609060101010101" pitchFamily="49" charset="-122"/>
                <a:ea typeface="楷体" panose="02010609060101010101" pitchFamily="49" charset="-122"/>
              </a:rPr>
              <a:t>比克伦</a:t>
            </a:r>
            <a:r>
              <a:rPr lang="en-US" altLang="zh-CN" sz="1800" dirty="0">
                <a:latin typeface="楷体" panose="02010609060101010101" pitchFamily="49" charset="-122"/>
                <a:ea typeface="楷体" panose="02010609060101010101" pitchFamily="49" charset="-122"/>
              </a:rPr>
              <a:t>.</a:t>
            </a:r>
            <a:r>
              <a:rPr lang="zh-CN" altLang="en-US" sz="1800" dirty="0">
                <a:latin typeface="楷体" panose="02010609060101010101" pitchFamily="49" charset="-122"/>
                <a:ea typeface="楷体" panose="02010609060101010101" pitchFamily="49" charset="-122"/>
              </a:rPr>
              <a:t>教育研究方法：定性研究的视角</a:t>
            </a:r>
            <a:r>
              <a:rPr lang="en-US" altLang="zh-CN" sz="1800" dirty="0">
                <a:latin typeface="楷体" panose="02010609060101010101" pitchFamily="49" charset="-122"/>
                <a:ea typeface="楷体" panose="02010609060101010101" pitchFamily="49" charset="-122"/>
              </a:rPr>
              <a:t>[M].</a:t>
            </a:r>
            <a:r>
              <a:rPr lang="zh-CN" altLang="en-US" sz="1800" dirty="0">
                <a:latin typeface="楷体" panose="02010609060101010101" pitchFamily="49" charset="-122"/>
                <a:ea typeface="楷体" panose="02010609060101010101" pitchFamily="49" charset="-122"/>
              </a:rPr>
              <a:t>钟周等译</a:t>
            </a:r>
            <a:r>
              <a:rPr lang="en-US" altLang="zh-CN" sz="1800" dirty="0">
                <a:latin typeface="楷体" panose="02010609060101010101" pitchFamily="49" charset="-122"/>
                <a:ea typeface="楷体" panose="02010609060101010101" pitchFamily="49" charset="-122"/>
              </a:rPr>
              <a:t>.</a:t>
            </a:r>
            <a:r>
              <a:rPr lang="zh-CN" altLang="en-US" sz="1800" dirty="0">
                <a:latin typeface="楷体" panose="02010609060101010101" pitchFamily="49" charset="-122"/>
                <a:ea typeface="楷体" panose="02010609060101010101" pitchFamily="49" charset="-122"/>
              </a:rPr>
              <a:t>北京：中国人民大学出版社，</a:t>
            </a:r>
            <a:r>
              <a:rPr lang="en-US" altLang="zh-CN" sz="1800" dirty="0">
                <a:latin typeface="楷体" panose="02010609060101010101" pitchFamily="49" charset="-122"/>
                <a:ea typeface="楷体" panose="02010609060101010101" pitchFamily="49" charset="-122"/>
              </a:rPr>
              <a:t>2003</a:t>
            </a:r>
            <a:r>
              <a:rPr lang="zh-CN" altLang="en-US" sz="1800" dirty="0">
                <a:latin typeface="楷体" panose="02010609060101010101" pitchFamily="49" charset="-122"/>
                <a:ea typeface="楷体" panose="02010609060101010101" pitchFamily="49" charset="-122"/>
              </a:rPr>
              <a:t>：</a:t>
            </a:r>
            <a:r>
              <a:rPr lang="en-US" altLang="zh-CN" sz="1800" dirty="0">
                <a:latin typeface="楷体" panose="02010609060101010101" pitchFamily="49" charset="-122"/>
                <a:ea typeface="楷体" panose="02010609060101010101" pitchFamily="49" charset="-122"/>
              </a:rPr>
              <a:t>34. </a:t>
            </a:r>
            <a:r>
              <a:rPr lang="zh-CN" altLang="en-US" sz="1800" dirty="0">
                <a:latin typeface="楷体" panose="02010609060101010101" pitchFamily="49" charset="-122"/>
                <a:ea typeface="楷体" panose="02010609060101010101" pitchFamily="49" charset="-122"/>
              </a:rPr>
              <a:t>）</a:t>
            </a:r>
            <a:endParaRPr lang="en-US" altLang="zh-CN" dirty="0"/>
          </a:p>
          <a:p>
            <a:pPr lvl="1">
              <a:lnSpc>
                <a:spcPct val="150000"/>
              </a:lnSpc>
            </a:pPr>
            <a:r>
              <a:rPr lang="zh-CN" altLang="en-US" dirty="0"/>
              <a:t>资料收集</a:t>
            </a:r>
            <a:endParaRPr lang="en-US" altLang="zh-CN" dirty="0"/>
          </a:p>
          <a:p>
            <a:pPr lvl="2">
              <a:lnSpc>
                <a:spcPct val="150000"/>
              </a:lnSpc>
            </a:pPr>
            <a:r>
              <a:rPr lang="zh-CN" altLang="en-US" dirty="0"/>
              <a:t>政策法规文本：</a:t>
            </a:r>
            <a:r>
              <a:rPr lang="zh-CN" altLang="en-US" dirty="0">
                <a:latin typeface="楷体" panose="02010609060101010101" pitchFamily="49" charset="-122"/>
                <a:ea typeface="楷体" panose="02010609060101010101" pitchFamily="49" charset="-122"/>
              </a:rPr>
              <a:t>中国</a:t>
            </a:r>
            <a:r>
              <a:rPr lang="en-US" altLang="zh-CN" dirty="0">
                <a:latin typeface="楷体" panose="02010609060101010101" pitchFamily="49" charset="-122"/>
                <a:ea typeface="楷体" panose="02010609060101010101" pitchFamily="49" charset="-122"/>
              </a:rPr>
              <a:t>27</a:t>
            </a:r>
            <a:r>
              <a:rPr lang="zh-CN" altLang="en-US" dirty="0">
                <a:latin typeface="楷体" panose="02010609060101010101" pitchFamily="49" charset="-122"/>
                <a:ea typeface="楷体" panose="02010609060101010101" pitchFamily="49" charset="-122"/>
              </a:rPr>
              <a:t>个、美国</a:t>
            </a:r>
            <a:r>
              <a:rPr lang="en-US" altLang="zh-CN" dirty="0">
                <a:latin typeface="楷体" panose="02010609060101010101" pitchFamily="49" charset="-122"/>
                <a:ea typeface="楷体" panose="02010609060101010101" pitchFamily="49" charset="-122"/>
              </a:rPr>
              <a:t>6</a:t>
            </a:r>
            <a:r>
              <a:rPr lang="zh-CN" altLang="en-US" dirty="0">
                <a:latin typeface="楷体" panose="02010609060101010101" pitchFamily="49" charset="-122"/>
                <a:ea typeface="楷体" panose="02010609060101010101" pitchFamily="49" charset="-122"/>
              </a:rPr>
              <a:t>个、欧盟</a:t>
            </a:r>
            <a:r>
              <a:rPr lang="en-US" altLang="zh-CN" dirty="0">
                <a:latin typeface="楷体" panose="02010609060101010101" pitchFamily="49" charset="-122"/>
                <a:ea typeface="楷体" panose="02010609060101010101" pitchFamily="49" charset="-122"/>
              </a:rPr>
              <a:t>3</a:t>
            </a:r>
            <a:r>
              <a:rPr lang="zh-CN" altLang="en-US" dirty="0">
                <a:latin typeface="楷体" panose="02010609060101010101" pitchFamily="49" charset="-122"/>
                <a:ea typeface="楷体" panose="02010609060101010101" pitchFamily="49" charset="-122"/>
              </a:rPr>
              <a:t>个、国际</a:t>
            </a:r>
            <a:r>
              <a:rPr lang="en-US" altLang="zh-CN" dirty="0">
                <a:latin typeface="楷体" panose="02010609060101010101" pitchFamily="49" charset="-122"/>
                <a:ea typeface="楷体" panose="02010609060101010101" pitchFamily="49" charset="-122"/>
              </a:rPr>
              <a:t>8</a:t>
            </a:r>
            <a:r>
              <a:rPr lang="zh-CN" altLang="en-US" dirty="0">
                <a:latin typeface="楷体" panose="02010609060101010101" pitchFamily="49" charset="-122"/>
                <a:ea typeface="楷体" panose="02010609060101010101" pitchFamily="49" charset="-122"/>
              </a:rPr>
              <a:t>个政策法规文本</a:t>
            </a:r>
            <a:endParaRPr lang="en-US" altLang="zh-CN" dirty="0">
              <a:latin typeface="楷体" panose="02010609060101010101" pitchFamily="49" charset="-122"/>
              <a:ea typeface="楷体" panose="02010609060101010101" pitchFamily="49" charset="-122"/>
            </a:endParaRPr>
          </a:p>
          <a:p>
            <a:pPr lvl="2">
              <a:lnSpc>
                <a:spcPct val="150000"/>
              </a:lnSpc>
            </a:pPr>
            <a:r>
              <a:rPr lang="zh-CN" altLang="en-US" dirty="0"/>
              <a:t>访谈资料：</a:t>
            </a:r>
            <a:r>
              <a:rPr lang="zh-CN" altLang="en-US" sz="1800" dirty="0"/>
              <a:t>访谈了</a:t>
            </a:r>
            <a:r>
              <a:rPr lang="en-US" altLang="zh-CN" sz="1800" dirty="0"/>
              <a:t>35</a:t>
            </a:r>
            <a:r>
              <a:rPr lang="zh-CN" altLang="en-US" sz="1800" dirty="0"/>
              <a:t>名雇主和</a:t>
            </a:r>
            <a:r>
              <a:rPr lang="en-US" altLang="zh-CN" sz="1800" dirty="0"/>
              <a:t>92</a:t>
            </a:r>
            <a:r>
              <a:rPr lang="zh-CN" altLang="en-US" sz="1800" dirty="0"/>
              <a:t>名女性求职者；样本选择方法</a:t>
            </a:r>
            <a:endParaRPr lang="zh-CN" altLang="en-US" sz="1800" dirty="0">
              <a:latin typeface="楷体" panose="02010609060101010101" pitchFamily="49" charset="-122"/>
              <a:ea typeface="楷体" panose="02010609060101010101" pitchFamily="49"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内容占位符 2"/>
          <p:cNvSpPr>
            <a:spLocks noGrp="1"/>
          </p:cNvSpPr>
          <p:nvPr>
            <p:ph idx="1"/>
          </p:nvPr>
        </p:nvSpPr>
        <p:spPr>
          <a:xfrm>
            <a:off x="444993" y="836712"/>
            <a:ext cx="11302014" cy="5877272"/>
          </a:xfrm>
        </p:spPr>
        <p:txBody>
          <a:bodyPr>
            <a:noAutofit/>
          </a:bodyPr>
          <a:lstStyle/>
          <a:p>
            <a:pPr>
              <a:lnSpc>
                <a:spcPct val="110000"/>
              </a:lnSpc>
            </a:pPr>
            <a:r>
              <a:rPr lang="zh-CN" altLang="en-US" sz="2400" dirty="0"/>
              <a:t>中国的</a:t>
            </a:r>
            <a:r>
              <a:rPr lang="en-US" altLang="zh-CN" sz="2400" dirty="0"/>
              <a:t>27</a:t>
            </a:r>
            <a:r>
              <a:rPr lang="zh-CN" altLang="en-US" sz="2400" dirty="0"/>
              <a:t>个政策法规文本包括：</a:t>
            </a:r>
            <a:r>
              <a:rPr lang="zh-CN" altLang="zh-CN" sz="2400" dirty="0"/>
              <a:t>《</a:t>
            </a:r>
            <a:r>
              <a:rPr lang="zh-CN" altLang="en-US" sz="2400" dirty="0"/>
              <a:t>中华人民共和国劳动保险条例</a:t>
            </a:r>
            <a:r>
              <a:rPr lang="zh-CN" altLang="zh-CN" sz="2400" dirty="0"/>
              <a:t>》</a:t>
            </a:r>
            <a:r>
              <a:rPr lang="zh-CN" altLang="en-US" sz="2400" dirty="0"/>
              <a:t>（</a:t>
            </a:r>
            <a:r>
              <a:rPr lang="en-US" altLang="zh-CN" sz="2400" dirty="0"/>
              <a:t>1951</a:t>
            </a:r>
            <a:r>
              <a:rPr lang="zh-CN" altLang="en-US" sz="2400" dirty="0"/>
              <a:t>年）、</a:t>
            </a:r>
            <a:r>
              <a:rPr lang="zh-CN" altLang="zh-CN" sz="2400" dirty="0"/>
              <a:t>《</a:t>
            </a:r>
            <a:r>
              <a:rPr lang="zh-CN" altLang="en-US" sz="2400" dirty="0"/>
              <a:t>中华人民共和国劳动保险条例实施细则修正草案</a:t>
            </a:r>
            <a:r>
              <a:rPr lang="zh-CN" altLang="zh-CN" sz="2400" dirty="0"/>
              <a:t>》</a:t>
            </a:r>
            <a:r>
              <a:rPr lang="zh-CN" altLang="en-US" sz="2400" dirty="0"/>
              <a:t>（</a:t>
            </a:r>
            <a:r>
              <a:rPr lang="en-US" altLang="zh-CN" sz="2400" dirty="0"/>
              <a:t>1953</a:t>
            </a:r>
            <a:r>
              <a:rPr lang="zh-CN" altLang="en-US" sz="2400" dirty="0"/>
              <a:t>）、</a:t>
            </a:r>
            <a:r>
              <a:rPr lang="zh-CN" altLang="zh-CN" sz="2400" dirty="0"/>
              <a:t>《</a:t>
            </a:r>
            <a:r>
              <a:rPr lang="zh-CN" altLang="en-US" sz="2400" dirty="0"/>
              <a:t>国务院关于女工作人员生产假期的通知</a:t>
            </a:r>
            <a:r>
              <a:rPr lang="zh-CN" altLang="zh-CN" sz="2400" dirty="0"/>
              <a:t>》</a:t>
            </a:r>
            <a:r>
              <a:rPr lang="zh-CN" altLang="en-US" sz="2400" dirty="0"/>
              <a:t>（</a:t>
            </a:r>
            <a:r>
              <a:rPr lang="en-US" altLang="zh-CN" sz="2400" dirty="0"/>
              <a:t>1955</a:t>
            </a:r>
            <a:r>
              <a:rPr lang="zh-CN" altLang="en-US" sz="2400" dirty="0"/>
              <a:t>）、</a:t>
            </a:r>
            <a:r>
              <a:rPr lang="zh-CN" altLang="zh-CN" sz="2400" dirty="0"/>
              <a:t>《</a:t>
            </a:r>
            <a:r>
              <a:rPr lang="zh-CN" altLang="en-US" sz="2400" dirty="0"/>
              <a:t>劳动部工资局复女职工非婚生育时是否享受劳保待遇问题</a:t>
            </a:r>
            <a:r>
              <a:rPr lang="zh-CN" altLang="zh-CN" sz="2400" dirty="0"/>
              <a:t>》</a:t>
            </a:r>
            <a:r>
              <a:rPr lang="zh-CN" altLang="en-US" sz="2400" dirty="0"/>
              <a:t>（</a:t>
            </a:r>
            <a:r>
              <a:rPr lang="en-US" altLang="zh-CN" sz="2400" dirty="0"/>
              <a:t>1965</a:t>
            </a:r>
            <a:r>
              <a:rPr lang="zh-CN" altLang="en-US" sz="2400" dirty="0"/>
              <a:t>）、</a:t>
            </a:r>
            <a:r>
              <a:rPr lang="zh-CN" altLang="zh-CN" sz="2400" dirty="0"/>
              <a:t>《</a:t>
            </a:r>
            <a:r>
              <a:rPr lang="zh-CN" altLang="en-US" sz="2400" dirty="0"/>
              <a:t>女职工保健工作暂行规定</a:t>
            </a:r>
            <a:r>
              <a:rPr lang="zh-CN" altLang="zh-CN" sz="2400" dirty="0"/>
              <a:t>》</a:t>
            </a:r>
            <a:r>
              <a:rPr lang="zh-CN" altLang="en-US" sz="2400" dirty="0"/>
              <a:t>（</a:t>
            </a:r>
            <a:r>
              <a:rPr lang="en-US" altLang="zh-CN" sz="2400" dirty="0"/>
              <a:t>1986</a:t>
            </a:r>
            <a:r>
              <a:rPr lang="zh-CN" altLang="en-US" sz="2400" dirty="0"/>
              <a:t>）、</a:t>
            </a:r>
            <a:r>
              <a:rPr lang="zh-CN" altLang="zh-CN" sz="2400" dirty="0"/>
              <a:t>《</a:t>
            </a:r>
            <a:r>
              <a:rPr lang="zh-CN" altLang="en-US" sz="2400" dirty="0"/>
              <a:t>关于女职工生育待遇若干问题的通知</a:t>
            </a:r>
            <a:r>
              <a:rPr lang="zh-CN" altLang="zh-CN" sz="2400" dirty="0"/>
              <a:t>》</a:t>
            </a:r>
            <a:r>
              <a:rPr lang="zh-CN" altLang="en-US" sz="2400" dirty="0"/>
              <a:t>（</a:t>
            </a:r>
            <a:r>
              <a:rPr lang="en-US" altLang="zh-CN" sz="2400" dirty="0"/>
              <a:t>1988</a:t>
            </a:r>
            <a:r>
              <a:rPr lang="zh-CN" altLang="en-US" sz="2400" dirty="0"/>
              <a:t>）、</a:t>
            </a:r>
            <a:r>
              <a:rPr lang="zh-CN" altLang="zh-CN" sz="2400" dirty="0"/>
              <a:t>《</a:t>
            </a:r>
            <a:r>
              <a:rPr lang="zh-CN" altLang="en-US" sz="2400" dirty="0"/>
              <a:t>女职工劳动保护规定</a:t>
            </a:r>
            <a:r>
              <a:rPr lang="zh-CN" altLang="zh-CN" sz="2400" dirty="0"/>
              <a:t>》</a:t>
            </a:r>
            <a:r>
              <a:rPr lang="zh-CN" altLang="en-US" sz="2400" dirty="0"/>
              <a:t>（</a:t>
            </a:r>
            <a:r>
              <a:rPr lang="en-US" altLang="zh-CN" sz="2400" dirty="0"/>
              <a:t>1988</a:t>
            </a:r>
            <a:r>
              <a:rPr lang="zh-CN" altLang="en-US" sz="2400" dirty="0"/>
              <a:t>）、</a:t>
            </a:r>
            <a:r>
              <a:rPr lang="zh-CN" altLang="zh-CN" sz="2400" dirty="0"/>
              <a:t>《</a:t>
            </a:r>
            <a:r>
              <a:rPr lang="zh-CN" altLang="en-US" sz="2400" dirty="0"/>
              <a:t>女职工禁忌劳动范围的规定</a:t>
            </a:r>
            <a:r>
              <a:rPr lang="zh-CN" altLang="zh-CN" sz="2400" dirty="0"/>
              <a:t>》</a:t>
            </a:r>
            <a:r>
              <a:rPr lang="zh-CN" altLang="en-US" sz="2400" dirty="0"/>
              <a:t>（</a:t>
            </a:r>
            <a:r>
              <a:rPr lang="en-US" altLang="zh-CN" sz="2400" dirty="0"/>
              <a:t>1990</a:t>
            </a:r>
            <a:r>
              <a:rPr lang="zh-CN" altLang="en-US" sz="2400" dirty="0"/>
              <a:t>）、</a:t>
            </a:r>
            <a:r>
              <a:rPr lang="zh-CN" altLang="zh-CN" sz="2400" dirty="0"/>
              <a:t>《</a:t>
            </a:r>
            <a:r>
              <a:rPr lang="zh-CN" altLang="en-US" sz="2400" dirty="0"/>
              <a:t>中华人民共和国妇女权益保障法</a:t>
            </a:r>
            <a:r>
              <a:rPr lang="zh-CN" altLang="zh-CN" sz="2400" dirty="0"/>
              <a:t>》</a:t>
            </a:r>
            <a:r>
              <a:rPr lang="zh-CN" altLang="en-US" sz="2400" dirty="0"/>
              <a:t>（</a:t>
            </a:r>
            <a:r>
              <a:rPr lang="en-US" altLang="zh-CN" sz="2400" dirty="0"/>
              <a:t>1992</a:t>
            </a:r>
            <a:r>
              <a:rPr lang="zh-CN" altLang="en-US" sz="2400" dirty="0"/>
              <a:t>）、</a:t>
            </a:r>
            <a:r>
              <a:rPr lang="zh-CN" altLang="zh-CN" sz="2400" dirty="0"/>
              <a:t>《</a:t>
            </a:r>
            <a:r>
              <a:rPr lang="zh-CN" altLang="en-US" sz="2400" dirty="0"/>
              <a:t>女职工保健工作规定</a:t>
            </a:r>
            <a:r>
              <a:rPr lang="zh-CN" altLang="zh-CN" sz="2400" dirty="0"/>
              <a:t>》</a:t>
            </a:r>
            <a:r>
              <a:rPr lang="zh-CN" altLang="en-US" sz="2400" dirty="0"/>
              <a:t>（</a:t>
            </a:r>
            <a:r>
              <a:rPr lang="en-US" altLang="zh-CN" sz="2400" dirty="0"/>
              <a:t>1993</a:t>
            </a:r>
            <a:r>
              <a:rPr lang="zh-CN" altLang="en-US" sz="2400" dirty="0"/>
              <a:t>）、</a:t>
            </a:r>
            <a:r>
              <a:rPr lang="zh-CN" altLang="zh-CN" sz="2400" dirty="0"/>
              <a:t>《</a:t>
            </a:r>
            <a:r>
              <a:rPr lang="zh-CN" altLang="en-US" sz="2400" dirty="0"/>
              <a:t>企业职工生育保险试行办法</a:t>
            </a:r>
            <a:r>
              <a:rPr lang="zh-CN" altLang="zh-CN" sz="2400" dirty="0"/>
              <a:t>》</a:t>
            </a:r>
            <a:r>
              <a:rPr lang="zh-CN" altLang="en-US" sz="2400" dirty="0"/>
              <a:t>（</a:t>
            </a:r>
            <a:r>
              <a:rPr lang="en-US" altLang="zh-CN" sz="2400" dirty="0"/>
              <a:t>1994</a:t>
            </a:r>
            <a:r>
              <a:rPr lang="zh-CN" altLang="en-US" sz="2400" dirty="0"/>
              <a:t>）、</a:t>
            </a:r>
            <a:r>
              <a:rPr lang="zh-CN" altLang="zh-CN" sz="2400" dirty="0"/>
              <a:t>《</a:t>
            </a:r>
            <a:r>
              <a:rPr lang="zh-CN" altLang="en-US" sz="2400" dirty="0"/>
              <a:t>中华人民共和国劳动法</a:t>
            </a:r>
            <a:r>
              <a:rPr lang="zh-CN" altLang="zh-CN" sz="2400" dirty="0"/>
              <a:t>》</a:t>
            </a:r>
            <a:r>
              <a:rPr lang="zh-CN" altLang="en-US" sz="2400" dirty="0"/>
              <a:t>（</a:t>
            </a:r>
            <a:r>
              <a:rPr lang="en-US" altLang="zh-CN" sz="2400" dirty="0"/>
              <a:t>1994</a:t>
            </a:r>
            <a:r>
              <a:rPr lang="zh-CN" altLang="en-US" sz="2400" dirty="0"/>
              <a:t>）、</a:t>
            </a:r>
            <a:r>
              <a:rPr lang="zh-CN" altLang="zh-CN" sz="2400" dirty="0"/>
              <a:t>《</a:t>
            </a:r>
            <a:r>
              <a:rPr lang="zh-CN" altLang="en-US" sz="2400" dirty="0"/>
              <a:t>中国妇女的状况</a:t>
            </a:r>
            <a:r>
              <a:rPr lang="zh-CN" altLang="zh-CN" sz="2400" dirty="0"/>
              <a:t>》</a:t>
            </a:r>
            <a:r>
              <a:rPr lang="zh-CN" altLang="en-US" sz="2400" dirty="0"/>
              <a:t>（</a:t>
            </a:r>
            <a:r>
              <a:rPr lang="en-US" altLang="zh-CN" sz="2400" dirty="0"/>
              <a:t>1994</a:t>
            </a:r>
            <a:r>
              <a:rPr lang="zh-CN" altLang="en-US" sz="2400" dirty="0"/>
              <a:t>）、</a:t>
            </a:r>
            <a:r>
              <a:rPr lang="zh-CN" altLang="zh-CN" sz="2400" dirty="0"/>
              <a:t>《</a:t>
            </a:r>
            <a:r>
              <a:rPr lang="zh-CN" altLang="en-US" sz="2400" dirty="0"/>
              <a:t>关于进一步加强生育保险工作的指导意见</a:t>
            </a:r>
            <a:r>
              <a:rPr lang="zh-CN" altLang="zh-CN" sz="2400" dirty="0"/>
              <a:t>》</a:t>
            </a:r>
            <a:r>
              <a:rPr lang="zh-CN" altLang="en-US" sz="2400" dirty="0"/>
              <a:t>（</a:t>
            </a:r>
            <a:r>
              <a:rPr lang="en-US" altLang="zh-CN" sz="2400" dirty="0"/>
              <a:t>2004</a:t>
            </a:r>
            <a:r>
              <a:rPr lang="zh-CN" altLang="en-US" sz="2400" dirty="0"/>
              <a:t>）、</a:t>
            </a:r>
            <a:r>
              <a:rPr lang="zh-CN" altLang="zh-CN" sz="2400" dirty="0"/>
              <a:t>《</a:t>
            </a:r>
            <a:r>
              <a:rPr lang="zh-CN" altLang="en-US" sz="2400" dirty="0"/>
              <a:t>集体合同规定</a:t>
            </a:r>
            <a:r>
              <a:rPr lang="zh-CN" altLang="zh-CN" sz="2400" dirty="0"/>
              <a:t>》</a:t>
            </a:r>
            <a:r>
              <a:rPr lang="zh-CN" altLang="en-US" sz="2400" dirty="0"/>
              <a:t>（</a:t>
            </a:r>
            <a:r>
              <a:rPr lang="en-US" altLang="zh-CN" sz="2400" dirty="0"/>
              <a:t>2004</a:t>
            </a:r>
            <a:r>
              <a:rPr lang="zh-CN" altLang="en-US" sz="2400" dirty="0"/>
              <a:t>）、</a:t>
            </a:r>
            <a:r>
              <a:rPr lang="zh-CN" altLang="zh-CN" sz="2400" dirty="0"/>
              <a:t>《</a:t>
            </a:r>
            <a:r>
              <a:rPr lang="zh-CN" altLang="en-US" sz="2400" dirty="0"/>
              <a:t>关于修改</a:t>
            </a:r>
            <a:r>
              <a:rPr lang="zh-CN" altLang="zh-CN" sz="2400" dirty="0"/>
              <a:t>〈</a:t>
            </a:r>
            <a:r>
              <a:rPr lang="zh-CN" altLang="en-US" sz="2400" dirty="0"/>
              <a:t>中华人民共和国妇女权益保障法</a:t>
            </a:r>
            <a:r>
              <a:rPr lang="zh-CN" altLang="zh-CN" sz="2400" dirty="0"/>
              <a:t>〉</a:t>
            </a:r>
            <a:r>
              <a:rPr lang="zh-CN" altLang="en-US" sz="2400" dirty="0"/>
              <a:t>的决定</a:t>
            </a:r>
            <a:r>
              <a:rPr lang="zh-CN" altLang="zh-CN" sz="2400" dirty="0"/>
              <a:t>》</a:t>
            </a:r>
            <a:r>
              <a:rPr lang="zh-CN" altLang="en-US" sz="2400" dirty="0"/>
              <a:t>（</a:t>
            </a:r>
            <a:r>
              <a:rPr lang="en-US" altLang="zh-CN" sz="2400" dirty="0"/>
              <a:t>2005</a:t>
            </a:r>
            <a:r>
              <a:rPr lang="zh-CN" altLang="en-US" sz="2400" dirty="0"/>
              <a:t>）、</a:t>
            </a:r>
            <a:r>
              <a:rPr lang="zh-CN" altLang="zh-CN" sz="2400" dirty="0"/>
              <a:t>《</a:t>
            </a:r>
            <a:r>
              <a:rPr lang="zh-CN" altLang="en-US" sz="2400" dirty="0"/>
              <a:t>中华人民共和国就业促进法</a:t>
            </a:r>
            <a:r>
              <a:rPr lang="zh-CN" altLang="zh-CN" sz="2400" dirty="0"/>
              <a:t>》</a:t>
            </a:r>
            <a:r>
              <a:rPr lang="zh-CN" altLang="en-US" sz="2400" dirty="0"/>
              <a:t>（</a:t>
            </a:r>
            <a:r>
              <a:rPr lang="en-US" altLang="zh-CN" sz="2400" dirty="0"/>
              <a:t>2007</a:t>
            </a:r>
            <a:r>
              <a:rPr lang="zh-CN" altLang="en-US" sz="2400" dirty="0"/>
              <a:t>）、</a:t>
            </a:r>
            <a:r>
              <a:rPr lang="zh-CN" altLang="zh-CN" sz="2400" dirty="0"/>
              <a:t>《</a:t>
            </a:r>
            <a:r>
              <a:rPr lang="zh-CN" altLang="en-US" sz="2400" dirty="0"/>
              <a:t>中华人民共和国劳动合同法</a:t>
            </a:r>
            <a:r>
              <a:rPr lang="zh-CN" altLang="zh-CN" sz="2400" dirty="0"/>
              <a:t>》</a:t>
            </a:r>
            <a:r>
              <a:rPr lang="zh-CN" altLang="en-US" sz="2400" dirty="0"/>
              <a:t>（</a:t>
            </a:r>
            <a:r>
              <a:rPr lang="en-US" altLang="zh-CN" sz="2400" dirty="0"/>
              <a:t>2007</a:t>
            </a:r>
            <a:r>
              <a:rPr lang="zh-CN" altLang="en-US" sz="2400" dirty="0"/>
              <a:t>）、</a:t>
            </a:r>
            <a:r>
              <a:rPr lang="zh-CN" altLang="zh-CN" sz="2400" dirty="0"/>
              <a:t>《</a:t>
            </a:r>
            <a:r>
              <a:rPr lang="zh-CN" altLang="en-US" sz="2400" dirty="0"/>
              <a:t>女职工劳动保护特别规定</a:t>
            </a:r>
            <a:r>
              <a:rPr lang="zh-CN" altLang="zh-CN" sz="2400" dirty="0"/>
              <a:t>》</a:t>
            </a:r>
            <a:r>
              <a:rPr lang="zh-CN" altLang="en-US" sz="2400" dirty="0"/>
              <a:t>（</a:t>
            </a:r>
            <a:r>
              <a:rPr lang="en-US" altLang="zh-CN" sz="2400" dirty="0"/>
              <a:t>2012</a:t>
            </a:r>
            <a:r>
              <a:rPr lang="zh-CN" altLang="en-US" sz="2400" dirty="0"/>
              <a:t>）、中国妇女发展纲要（</a:t>
            </a:r>
            <a:r>
              <a:rPr lang="en-US" altLang="zh-CN" sz="2400" dirty="0"/>
              <a:t>1995</a:t>
            </a:r>
            <a:r>
              <a:rPr lang="zh-CN" altLang="en-US" sz="2400" dirty="0"/>
              <a:t>～</a:t>
            </a:r>
            <a:r>
              <a:rPr lang="en-US" altLang="zh-CN" sz="2400" dirty="0"/>
              <a:t>2000</a:t>
            </a:r>
            <a:r>
              <a:rPr lang="zh-CN" altLang="en-US" sz="2400" dirty="0"/>
              <a:t>年、</a:t>
            </a:r>
            <a:r>
              <a:rPr lang="en-US" altLang="zh-CN" sz="2400" dirty="0"/>
              <a:t>2001</a:t>
            </a:r>
            <a:r>
              <a:rPr lang="zh-CN" altLang="en-US" sz="2400" dirty="0"/>
              <a:t>～</a:t>
            </a:r>
            <a:r>
              <a:rPr lang="en-US" altLang="zh-CN" sz="2400" dirty="0"/>
              <a:t>2010</a:t>
            </a:r>
            <a:r>
              <a:rPr lang="zh-CN" altLang="en-US" sz="2400" dirty="0"/>
              <a:t>年、</a:t>
            </a:r>
            <a:r>
              <a:rPr lang="en-US" altLang="zh-CN" sz="2400" dirty="0"/>
              <a:t>2011</a:t>
            </a:r>
            <a:r>
              <a:rPr lang="zh-CN" altLang="en-US" sz="2400" dirty="0"/>
              <a:t>～</a:t>
            </a:r>
            <a:r>
              <a:rPr lang="en-US" altLang="zh-CN" sz="2400" dirty="0"/>
              <a:t>2020</a:t>
            </a:r>
            <a:r>
              <a:rPr lang="zh-CN" altLang="en-US" sz="2400" dirty="0"/>
              <a:t>年），以及</a:t>
            </a:r>
            <a:r>
              <a:rPr lang="en-US" altLang="zh-CN" sz="2400" dirty="0"/>
              <a:t>1954</a:t>
            </a:r>
            <a:r>
              <a:rPr lang="zh-CN" altLang="en-US" sz="2400" dirty="0"/>
              <a:t>、</a:t>
            </a:r>
            <a:r>
              <a:rPr lang="en-US" altLang="zh-CN" sz="2400" dirty="0"/>
              <a:t>1975</a:t>
            </a:r>
            <a:r>
              <a:rPr lang="zh-CN" altLang="en-US" sz="2400" dirty="0"/>
              <a:t>、</a:t>
            </a:r>
            <a:r>
              <a:rPr lang="en-US" altLang="zh-CN" sz="2400" dirty="0"/>
              <a:t>1978</a:t>
            </a:r>
            <a:r>
              <a:rPr lang="zh-CN" altLang="en-US" sz="2400" dirty="0"/>
              <a:t>、</a:t>
            </a:r>
            <a:r>
              <a:rPr lang="en-US" altLang="zh-CN" sz="2400" dirty="0"/>
              <a:t>1982</a:t>
            </a:r>
            <a:r>
              <a:rPr lang="zh-CN" altLang="en-US" sz="2400" dirty="0"/>
              <a:t>、</a:t>
            </a:r>
            <a:r>
              <a:rPr lang="en-US" altLang="zh-CN" sz="2400" dirty="0"/>
              <a:t>2007</a:t>
            </a:r>
            <a:r>
              <a:rPr lang="zh-CN" altLang="en-US" sz="2400" dirty="0"/>
              <a:t>年的</a:t>
            </a:r>
            <a:r>
              <a:rPr lang="zh-CN" altLang="zh-CN" sz="2400" dirty="0"/>
              <a:t>《</a:t>
            </a:r>
            <a:r>
              <a:rPr lang="zh-CN" altLang="en-US" sz="2400" dirty="0"/>
              <a:t>宪法</a:t>
            </a:r>
            <a:r>
              <a:rPr lang="zh-CN" altLang="zh-CN" sz="2400" dirty="0"/>
              <a:t>》</a:t>
            </a:r>
            <a:r>
              <a:rPr lang="zh-CN" altLang="en-US" sz="2400" dirty="0"/>
              <a:t>。</a:t>
            </a:r>
            <a:endParaRPr lang="zh-CN" altLang="en-US" sz="2400" dirty="0"/>
          </a:p>
          <a:p>
            <a:pPr>
              <a:lnSpc>
                <a:spcPct val="110000"/>
              </a:lnSpc>
            </a:pPr>
            <a:endParaRPr lang="zh-CN" altLang="en-US" sz="24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内容占位符 2"/>
          <p:cNvSpPr>
            <a:spLocks noGrp="1"/>
          </p:cNvSpPr>
          <p:nvPr>
            <p:ph idx="1"/>
          </p:nvPr>
        </p:nvSpPr>
        <p:spPr/>
        <p:txBody>
          <a:bodyPr/>
          <a:lstStyle/>
          <a:p>
            <a:r>
              <a:rPr lang="zh-CN" altLang="en-US"/>
              <a:t>美国的</a:t>
            </a:r>
            <a:r>
              <a:rPr lang="en-US" altLang="zh-CN"/>
              <a:t>6</a:t>
            </a:r>
            <a:r>
              <a:rPr lang="zh-CN" altLang="en-US"/>
              <a:t>个法规是：</a:t>
            </a:r>
            <a:endParaRPr lang="en-US" altLang="zh-CN"/>
          </a:p>
          <a:p>
            <a:pPr lvl="1"/>
            <a:r>
              <a:rPr lang="en-US" altLang="zh-CN">
                <a:latin typeface="Times New Roman" panose="02020603050405020304" pitchFamily="18" charset="0"/>
                <a:cs typeface="Times New Roman" panose="02020603050405020304" pitchFamily="18" charset="0"/>
              </a:rPr>
              <a:t>The Equal Pay Act of 1963</a:t>
            </a:r>
            <a:endParaRPr lang="en-US" altLang="zh-CN">
              <a:latin typeface="Times New Roman" panose="02020603050405020304" pitchFamily="18" charset="0"/>
              <a:cs typeface="Times New Roman" panose="02020603050405020304" pitchFamily="18" charset="0"/>
            </a:endParaRPr>
          </a:p>
          <a:p>
            <a:pPr lvl="1"/>
            <a:r>
              <a:rPr lang="en-US" altLang="zh-CN">
                <a:latin typeface="Times New Roman" panose="02020603050405020304" pitchFamily="18" charset="0"/>
                <a:cs typeface="Times New Roman" panose="02020603050405020304" pitchFamily="18" charset="0"/>
              </a:rPr>
              <a:t>Title VII of the Civil Rights Act of 1964 </a:t>
            </a:r>
            <a:endParaRPr lang="en-US" altLang="zh-CN">
              <a:latin typeface="Times New Roman" panose="02020603050405020304" pitchFamily="18" charset="0"/>
              <a:cs typeface="Times New Roman" panose="02020603050405020304" pitchFamily="18" charset="0"/>
            </a:endParaRPr>
          </a:p>
          <a:p>
            <a:pPr lvl="1"/>
            <a:r>
              <a:rPr lang="en-US" altLang="zh-CN">
                <a:latin typeface="Times New Roman" panose="02020603050405020304" pitchFamily="18" charset="0"/>
                <a:cs typeface="Times New Roman" panose="02020603050405020304" pitchFamily="18" charset="0"/>
              </a:rPr>
              <a:t>Executive Order 11246 </a:t>
            </a:r>
            <a:r>
              <a:rPr lang="zh-CN" altLang="en-US" b="1">
                <a:latin typeface="Times New Roman" panose="02020603050405020304" pitchFamily="18" charset="0"/>
                <a:cs typeface="Times New Roman" panose="02020603050405020304" pitchFamily="18" charset="0"/>
              </a:rPr>
              <a:t>（</a:t>
            </a:r>
            <a:r>
              <a:rPr lang="en-US" altLang="zh-CN">
                <a:latin typeface="Times New Roman" panose="02020603050405020304" pitchFamily="18" charset="0"/>
                <a:cs typeface="Times New Roman" panose="02020603050405020304" pitchFamily="18" charset="0"/>
              </a:rPr>
              <a:t>1965</a:t>
            </a:r>
            <a:r>
              <a:rPr lang="zh-CN" altLang="en-US" b="1">
                <a:latin typeface="Times New Roman" panose="02020603050405020304" pitchFamily="18" charset="0"/>
                <a:cs typeface="Times New Roman" panose="02020603050405020304" pitchFamily="18" charset="0"/>
              </a:rPr>
              <a:t>）</a:t>
            </a:r>
            <a:endParaRPr lang="zh-CN" altLang="en-US">
              <a:latin typeface="Times New Roman" panose="02020603050405020304" pitchFamily="18" charset="0"/>
              <a:cs typeface="Times New Roman" panose="02020603050405020304" pitchFamily="18" charset="0"/>
            </a:endParaRPr>
          </a:p>
          <a:p>
            <a:pPr lvl="1"/>
            <a:r>
              <a:rPr lang="en-US" altLang="zh-CN">
                <a:latin typeface="Times New Roman" panose="02020603050405020304" pitchFamily="18" charset="0"/>
                <a:cs typeface="Times New Roman" panose="02020603050405020304" pitchFamily="18" charset="0"/>
              </a:rPr>
              <a:t>The Pregnancy Discrimination Act of 1978 </a:t>
            </a:r>
            <a:r>
              <a:rPr lang="zh-CN" altLang="en-US">
                <a:latin typeface="Times New Roman" panose="02020603050405020304" pitchFamily="18" charset="0"/>
                <a:cs typeface="Times New Roman" panose="02020603050405020304" pitchFamily="18" charset="0"/>
              </a:rPr>
              <a:t>（含</a:t>
            </a:r>
            <a:r>
              <a:rPr lang="en-US" altLang="zh-CN">
                <a:latin typeface="Times New Roman" panose="02020603050405020304" pitchFamily="18" charset="0"/>
                <a:cs typeface="Times New Roman" panose="02020603050405020304" pitchFamily="18" charset="0"/>
              </a:rPr>
              <a:t>Facts About Pregnancy Discrimination</a:t>
            </a:r>
            <a:r>
              <a:rPr lang="zh-CN" altLang="en-US">
                <a:latin typeface="Times New Roman" panose="02020603050405020304" pitchFamily="18" charset="0"/>
                <a:cs typeface="Times New Roman" panose="02020603050405020304" pitchFamily="18" charset="0"/>
              </a:rPr>
              <a:t>）</a:t>
            </a:r>
            <a:endParaRPr lang="en-US" altLang="zh-CN">
              <a:latin typeface="Times New Roman" panose="02020603050405020304" pitchFamily="18" charset="0"/>
              <a:cs typeface="Times New Roman" panose="02020603050405020304" pitchFamily="18" charset="0"/>
            </a:endParaRPr>
          </a:p>
          <a:p>
            <a:pPr lvl="1"/>
            <a:r>
              <a:rPr lang="en-US" altLang="zh-CN">
                <a:latin typeface="Times New Roman" panose="02020603050405020304" pitchFamily="18" charset="0"/>
                <a:cs typeface="Times New Roman" panose="02020603050405020304" pitchFamily="18" charset="0"/>
              </a:rPr>
              <a:t>The Civil Rights Act of 1991 </a:t>
            </a:r>
            <a:endParaRPr lang="en-US" altLang="zh-CN">
              <a:latin typeface="Times New Roman" panose="02020603050405020304" pitchFamily="18" charset="0"/>
              <a:cs typeface="Times New Roman" panose="02020603050405020304" pitchFamily="18" charset="0"/>
            </a:endParaRPr>
          </a:p>
          <a:p>
            <a:pPr lvl="1"/>
            <a:r>
              <a:rPr lang="en-US" altLang="zh-CN">
                <a:latin typeface="Times New Roman" panose="02020603050405020304" pitchFamily="18" charset="0"/>
                <a:cs typeface="Times New Roman" panose="02020603050405020304" pitchFamily="18" charset="0"/>
              </a:rPr>
              <a:t>The Family and Medical Leave Act of 1993</a:t>
            </a:r>
            <a:endParaRPr lang="zh-CN" altLang="en-US">
              <a:latin typeface="Times New Roman" panose="02020603050405020304" pitchFamily="18" charset="0"/>
              <a:cs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内容占位符 2"/>
          <p:cNvSpPr>
            <a:spLocks noGrp="1"/>
          </p:cNvSpPr>
          <p:nvPr>
            <p:ph idx="1"/>
          </p:nvPr>
        </p:nvSpPr>
        <p:spPr>
          <a:xfrm>
            <a:off x="838200" y="1027416"/>
            <a:ext cx="8757863" cy="5149547"/>
          </a:xfrm>
        </p:spPr>
        <p:txBody>
          <a:bodyPr/>
          <a:lstStyle/>
          <a:p>
            <a:pPr>
              <a:lnSpc>
                <a:spcPct val="120000"/>
              </a:lnSpc>
            </a:pPr>
            <a:r>
              <a:rPr lang="zh-CN" altLang="en-US" sz="2400" dirty="0"/>
              <a:t>欧盟</a:t>
            </a:r>
            <a:r>
              <a:rPr lang="en-US" altLang="zh-CN" sz="2400" dirty="0"/>
              <a:t>3</a:t>
            </a:r>
            <a:r>
              <a:rPr lang="zh-CN" altLang="en-US" sz="2400" dirty="0"/>
              <a:t>个法规或公约是：</a:t>
            </a:r>
            <a:r>
              <a:rPr lang="zh-CN" altLang="zh-CN" sz="2400" dirty="0"/>
              <a:t>《</a:t>
            </a:r>
            <a:r>
              <a:rPr lang="zh-CN" altLang="en-US" sz="2400" dirty="0"/>
              <a:t>男女平等待遇原则的指令</a:t>
            </a:r>
            <a:r>
              <a:rPr lang="zh-CN" altLang="zh-CN" sz="2400" dirty="0"/>
              <a:t>》</a:t>
            </a:r>
            <a:r>
              <a:rPr lang="zh-CN" altLang="en-US" sz="2400" dirty="0"/>
              <a:t>（</a:t>
            </a:r>
            <a:r>
              <a:rPr lang="en-US" altLang="zh-CN" sz="2400" dirty="0"/>
              <a:t>1976</a:t>
            </a:r>
            <a:r>
              <a:rPr lang="zh-CN" altLang="en-US" sz="2400" dirty="0"/>
              <a:t>）、</a:t>
            </a:r>
            <a:r>
              <a:rPr lang="zh-CN" altLang="zh-CN" sz="2400" dirty="0"/>
              <a:t>《</a:t>
            </a:r>
            <a:r>
              <a:rPr lang="zh-CN" altLang="en-US" sz="2400" dirty="0"/>
              <a:t>马斯特里赫特条约</a:t>
            </a:r>
            <a:r>
              <a:rPr lang="zh-CN" altLang="zh-CN" sz="2400" dirty="0"/>
              <a:t>》</a:t>
            </a:r>
            <a:r>
              <a:rPr lang="zh-CN" altLang="en-US" sz="2400" dirty="0"/>
              <a:t>（</a:t>
            </a:r>
            <a:r>
              <a:rPr lang="en-US" altLang="zh-CN" sz="2400" dirty="0"/>
              <a:t>1992</a:t>
            </a:r>
            <a:r>
              <a:rPr lang="zh-CN" altLang="en-US" sz="2400" dirty="0"/>
              <a:t>）、</a:t>
            </a:r>
            <a:r>
              <a:rPr lang="zh-CN" altLang="zh-CN" sz="2400" dirty="0"/>
              <a:t>《</a:t>
            </a:r>
            <a:r>
              <a:rPr lang="zh-CN" altLang="en-US" sz="2400" dirty="0"/>
              <a:t>关于建立就业与职业平等待遇总体框架的指令</a:t>
            </a:r>
            <a:r>
              <a:rPr lang="zh-CN" altLang="zh-CN" sz="2400" dirty="0"/>
              <a:t>》</a:t>
            </a:r>
            <a:r>
              <a:rPr lang="zh-CN" altLang="en-US" sz="2400" dirty="0"/>
              <a:t>（</a:t>
            </a:r>
            <a:r>
              <a:rPr lang="en-US" altLang="zh-CN" sz="2400" dirty="0"/>
              <a:t>2000</a:t>
            </a:r>
            <a:r>
              <a:rPr lang="zh-CN" altLang="en-US" sz="2400" dirty="0"/>
              <a:t>）</a:t>
            </a:r>
            <a:endParaRPr lang="en-US" altLang="zh-CN" sz="2400" dirty="0"/>
          </a:p>
          <a:p>
            <a:pPr>
              <a:lnSpc>
                <a:spcPct val="120000"/>
              </a:lnSpc>
              <a:buFont typeface="Wingdings" panose="05000000000000000000" pitchFamily="2" charset="2"/>
              <a:buNone/>
            </a:pPr>
            <a:endParaRPr lang="en-US" altLang="zh-CN" sz="2400" dirty="0"/>
          </a:p>
          <a:p>
            <a:pPr>
              <a:lnSpc>
                <a:spcPct val="120000"/>
              </a:lnSpc>
            </a:pPr>
            <a:r>
              <a:rPr lang="zh-CN" altLang="en-US" sz="2400" dirty="0"/>
              <a:t>国际</a:t>
            </a:r>
            <a:r>
              <a:rPr lang="en-US" altLang="zh-CN" sz="2400" dirty="0"/>
              <a:t>8</a:t>
            </a:r>
            <a:r>
              <a:rPr lang="zh-CN" altLang="en-US" sz="2400" dirty="0"/>
              <a:t>个法规或公约是：</a:t>
            </a:r>
            <a:r>
              <a:rPr lang="zh-CN" altLang="zh-CN" sz="2400" dirty="0"/>
              <a:t>《</a:t>
            </a:r>
            <a:r>
              <a:rPr lang="zh-CN" altLang="en-US" sz="2400" dirty="0"/>
              <a:t>各种矿场井下劳动使用妇女公约</a:t>
            </a:r>
            <a:r>
              <a:rPr lang="zh-CN" altLang="zh-CN" sz="2400" dirty="0"/>
              <a:t>》</a:t>
            </a:r>
            <a:r>
              <a:rPr lang="zh-CN" altLang="en-US" sz="2400" dirty="0"/>
              <a:t>（</a:t>
            </a:r>
            <a:r>
              <a:rPr lang="en-US" altLang="zh-CN" sz="2400" dirty="0"/>
              <a:t>1935</a:t>
            </a:r>
            <a:r>
              <a:rPr lang="zh-CN" altLang="en-US" sz="2400" dirty="0"/>
              <a:t>）、</a:t>
            </a:r>
            <a:r>
              <a:rPr lang="zh-CN" altLang="zh-CN" sz="2400" dirty="0"/>
              <a:t>《</a:t>
            </a:r>
            <a:r>
              <a:rPr lang="zh-CN" altLang="en-US" sz="2400" dirty="0"/>
              <a:t>世界人权宣言</a:t>
            </a:r>
            <a:r>
              <a:rPr lang="zh-CN" altLang="zh-CN" sz="2400" dirty="0"/>
              <a:t>》</a:t>
            </a:r>
            <a:r>
              <a:rPr lang="zh-CN" altLang="en-US" sz="2400" dirty="0"/>
              <a:t>（</a:t>
            </a:r>
            <a:r>
              <a:rPr lang="en-US" altLang="zh-CN" sz="2400" dirty="0"/>
              <a:t>1948</a:t>
            </a:r>
            <a:r>
              <a:rPr lang="zh-CN" altLang="en-US" sz="2400" dirty="0"/>
              <a:t>）、</a:t>
            </a:r>
            <a:r>
              <a:rPr lang="zh-CN" altLang="zh-CN" sz="2400" dirty="0"/>
              <a:t>《</a:t>
            </a:r>
            <a:r>
              <a:rPr lang="zh-CN" altLang="en-US" sz="2400" dirty="0"/>
              <a:t>男女工人同工同酬公约</a:t>
            </a:r>
            <a:r>
              <a:rPr lang="zh-CN" altLang="zh-CN" sz="2400" dirty="0"/>
              <a:t>》</a:t>
            </a:r>
            <a:r>
              <a:rPr lang="zh-CN" altLang="en-US" sz="2400" dirty="0"/>
              <a:t>（</a:t>
            </a:r>
            <a:r>
              <a:rPr lang="en-US" altLang="zh-CN" sz="2400" dirty="0"/>
              <a:t>1951</a:t>
            </a:r>
            <a:r>
              <a:rPr lang="zh-CN" altLang="en-US" sz="2400" dirty="0"/>
              <a:t>）、</a:t>
            </a:r>
            <a:r>
              <a:rPr lang="zh-CN" altLang="zh-CN" sz="2400" dirty="0"/>
              <a:t>《</a:t>
            </a:r>
            <a:r>
              <a:rPr lang="zh-CN" altLang="en-US" sz="2400" dirty="0"/>
              <a:t>消除就业和职业歧视公约</a:t>
            </a:r>
            <a:r>
              <a:rPr lang="zh-CN" altLang="zh-CN" sz="2400" dirty="0"/>
              <a:t>》</a:t>
            </a:r>
            <a:r>
              <a:rPr lang="zh-CN" altLang="en-US" sz="2400" dirty="0"/>
              <a:t>（</a:t>
            </a:r>
            <a:r>
              <a:rPr lang="en-US" altLang="zh-CN" sz="2400" dirty="0"/>
              <a:t>1958</a:t>
            </a:r>
            <a:r>
              <a:rPr lang="zh-CN" altLang="en-US" sz="2400" dirty="0"/>
              <a:t>）、</a:t>
            </a:r>
            <a:r>
              <a:rPr lang="zh-CN" altLang="zh-CN" sz="2400" dirty="0"/>
              <a:t>《</a:t>
            </a:r>
            <a:r>
              <a:rPr lang="zh-CN" altLang="en-US" sz="2400" dirty="0"/>
              <a:t>就业政策公约</a:t>
            </a:r>
            <a:r>
              <a:rPr lang="zh-CN" altLang="zh-CN" sz="2400" dirty="0"/>
              <a:t>》</a:t>
            </a:r>
            <a:r>
              <a:rPr lang="zh-CN" altLang="en-US" sz="2400" dirty="0"/>
              <a:t>（</a:t>
            </a:r>
            <a:r>
              <a:rPr lang="en-US" altLang="zh-CN" sz="2400" dirty="0"/>
              <a:t>1964</a:t>
            </a:r>
            <a:r>
              <a:rPr lang="zh-CN" altLang="en-US" sz="2400" dirty="0"/>
              <a:t>）、</a:t>
            </a:r>
            <a:r>
              <a:rPr lang="zh-CN" altLang="zh-CN" sz="2400" dirty="0"/>
              <a:t>《</a:t>
            </a:r>
            <a:r>
              <a:rPr lang="zh-CN" altLang="en-US" sz="2400" dirty="0"/>
              <a:t>经济、社会及文化权利国际公约</a:t>
            </a:r>
            <a:r>
              <a:rPr lang="zh-CN" altLang="zh-CN" sz="2400" dirty="0"/>
              <a:t>》</a:t>
            </a:r>
            <a:r>
              <a:rPr lang="zh-CN" altLang="en-US" sz="2400" dirty="0"/>
              <a:t>（</a:t>
            </a:r>
            <a:r>
              <a:rPr lang="en-US" altLang="zh-CN" sz="2400" dirty="0"/>
              <a:t>1966</a:t>
            </a:r>
            <a:r>
              <a:rPr lang="zh-CN" altLang="en-US" sz="2400" dirty="0"/>
              <a:t>）、</a:t>
            </a:r>
            <a:r>
              <a:rPr lang="zh-CN" altLang="zh-CN" sz="2400" dirty="0"/>
              <a:t>《</a:t>
            </a:r>
            <a:r>
              <a:rPr lang="zh-CN" altLang="en-US" sz="2400" dirty="0"/>
              <a:t>消除对妇女一切形式歧视公约</a:t>
            </a:r>
            <a:r>
              <a:rPr lang="zh-CN" altLang="zh-CN" sz="2400" dirty="0"/>
              <a:t>》</a:t>
            </a:r>
            <a:r>
              <a:rPr lang="zh-CN" altLang="en-US" sz="2400" dirty="0"/>
              <a:t>（</a:t>
            </a:r>
            <a:r>
              <a:rPr lang="en-US" altLang="zh-CN" sz="2400" dirty="0"/>
              <a:t>1979</a:t>
            </a:r>
            <a:r>
              <a:rPr lang="zh-CN" altLang="en-US" sz="2400" dirty="0"/>
              <a:t>）、</a:t>
            </a:r>
            <a:r>
              <a:rPr lang="zh-CN" altLang="zh-CN" sz="2400" dirty="0"/>
              <a:t>《</a:t>
            </a:r>
            <a:r>
              <a:rPr lang="zh-CN" altLang="en-US" sz="2400" dirty="0"/>
              <a:t>消除对妇女的暴力行为宣言</a:t>
            </a:r>
            <a:r>
              <a:rPr lang="zh-CN" altLang="zh-CN" sz="2400" dirty="0"/>
              <a:t>》</a:t>
            </a:r>
            <a:r>
              <a:rPr lang="zh-CN" altLang="en-US" sz="2400" dirty="0"/>
              <a:t>（</a:t>
            </a:r>
            <a:r>
              <a:rPr lang="en-US" altLang="zh-CN" sz="2400" dirty="0"/>
              <a:t>1994</a:t>
            </a:r>
            <a:r>
              <a:rPr lang="zh-CN" altLang="en-US" sz="2400" dirty="0"/>
              <a:t>）</a:t>
            </a:r>
            <a:endParaRPr lang="zh-CN" alt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767408" y="2924944"/>
            <a:ext cx="8868079" cy="3408753"/>
          </a:xfrm>
          <a:prstGeom prst="rect">
            <a:avLst/>
          </a:prstGeom>
          <a:noFill/>
          <a:ln w="12700">
            <a:noFill/>
            <a:miter lim="800000"/>
          </a:ln>
        </p:spPr>
        <p:txBody>
          <a:bodyPr vert="horz" wrap="square" lIns="90000" tIns="45720" rIns="9000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r>
              <a:rPr lang="zh-CN" altLang="en-US" sz="2800" dirty="0"/>
              <a:t>质性研究是以</a:t>
            </a:r>
            <a:r>
              <a:rPr lang="zh-CN" altLang="en-US" sz="2800" dirty="0">
                <a:solidFill>
                  <a:srgbClr val="FF0000"/>
                </a:solidFill>
              </a:rPr>
              <a:t>研究者本人作为研究工具</a:t>
            </a:r>
            <a:r>
              <a:rPr lang="zh-CN" altLang="en-US" sz="2800" dirty="0"/>
              <a:t>，在</a:t>
            </a:r>
            <a:r>
              <a:rPr lang="zh-CN" altLang="en-US" sz="2800" dirty="0">
                <a:solidFill>
                  <a:srgbClr val="FF0000"/>
                </a:solidFill>
              </a:rPr>
              <a:t>自然情境</a:t>
            </a:r>
            <a:r>
              <a:rPr lang="zh-CN" altLang="en-US" sz="2800" dirty="0"/>
              <a:t>下采用</a:t>
            </a:r>
            <a:r>
              <a:rPr lang="zh-CN" altLang="en-US" sz="2800" dirty="0">
                <a:solidFill>
                  <a:srgbClr val="FF0000"/>
                </a:solidFill>
              </a:rPr>
              <a:t>多种资料收集方法</a:t>
            </a:r>
            <a:r>
              <a:rPr lang="zh-CN" altLang="en-US" sz="2800" dirty="0"/>
              <a:t>对社会现象进行</a:t>
            </a:r>
            <a:r>
              <a:rPr lang="zh-CN" altLang="en-US" sz="2800" dirty="0">
                <a:solidFill>
                  <a:srgbClr val="FF0000"/>
                </a:solidFill>
              </a:rPr>
              <a:t>整体性探究</a:t>
            </a:r>
            <a:r>
              <a:rPr lang="zh-CN" altLang="en-US" sz="2800" dirty="0"/>
              <a:t>，使用</a:t>
            </a:r>
            <a:r>
              <a:rPr lang="zh-CN" altLang="en-US" sz="2800" dirty="0">
                <a:solidFill>
                  <a:srgbClr val="FF0000"/>
                </a:solidFill>
              </a:rPr>
              <a:t>归纳法</a:t>
            </a:r>
            <a:r>
              <a:rPr lang="zh-CN" altLang="en-US" sz="2800" dirty="0"/>
              <a:t>分析资料和形成理论，通过与研究对象</a:t>
            </a:r>
            <a:r>
              <a:rPr lang="zh-CN" altLang="en-US" sz="2800" dirty="0">
                <a:solidFill>
                  <a:srgbClr val="FF0000"/>
                </a:solidFill>
              </a:rPr>
              <a:t>互动</a:t>
            </a:r>
            <a:r>
              <a:rPr lang="zh-CN" altLang="en-US" sz="2800" dirty="0"/>
              <a:t>对其行为和意义建构获得解释性理解的一种活动。</a:t>
            </a:r>
            <a:endParaRPr lang="zh-CN" altLang="en-US" sz="2800" dirty="0"/>
          </a:p>
          <a:p>
            <a:pPr eaLnBrk="1" hangingPunct="1">
              <a:buFontTx/>
              <a:buNone/>
            </a:pPr>
            <a:r>
              <a:rPr lang="zh-CN" altLang="en-US" sz="2800" dirty="0"/>
              <a:t>　　　　　　　　　（陈向明，</a:t>
            </a:r>
            <a:r>
              <a:rPr lang="en-US" altLang="zh-CN" sz="2800" dirty="0"/>
              <a:t>2000：12</a:t>
            </a:r>
            <a:r>
              <a:rPr lang="zh-CN" altLang="en-US" sz="2800" dirty="0"/>
              <a:t>）</a:t>
            </a:r>
            <a:endParaRPr lang="en-US" altLang="zh-CN" sz="2800" dirty="0"/>
          </a:p>
          <a:p>
            <a:pPr eaLnBrk="1" hangingPunct="1">
              <a:buFontTx/>
              <a:buNone/>
            </a:pPr>
            <a:r>
              <a:rPr lang="zh-CN" altLang="en-US" dirty="0"/>
              <a:t>（</a:t>
            </a:r>
            <a:r>
              <a:rPr lang="zh-CN" altLang="en-US" sz="2000" dirty="0"/>
              <a:t>研究环境、研究者角色、资料收集方法、理论形成方式、理解的视角（主体间性）、研究者与被研究者关系</a:t>
            </a:r>
            <a:r>
              <a:rPr lang="zh-CN" altLang="en-US" dirty="0"/>
              <a:t>）</a:t>
            </a:r>
            <a:endParaRPr lang="zh-CN" altLang="en-US" dirty="0"/>
          </a:p>
        </p:txBody>
      </p:sp>
      <p:sp>
        <p:nvSpPr>
          <p:cNvPr id="5" name="矩形 4"/>
          <p:cNvSpPr/>
          <p:nvPr/>
        </p:nvSpPr>
        <p:spPr>
          <a:xfrm>
            <a:off x="644531" y="908720"/>
            <a:ext cx="8352928" cy="1877437"/>
          </a:xfrm>
          <a:prstGeom prst="rect">
            <a:avLst/>
          </a:prstGeom>
        </p:spPr>
        <p:txBody>
          <a:bodyPr wrap="square">
            <a:spAutoFit/>
          </a:bodyPr>
          <a:lstStyle/>
          <a:p>
            <a:pPr eaLnBrk="1" hangingPunct="1"/>
            <a:r>
              <a:rPr lang="zh-CN" altLang="en-US" sz="3200" b="1" dirty="0"/>
              <a:t>质</a:t>
            </a:r>
            <a:r>
              <a:rPr lang="zh-CN" altLang="en-US" sz="3200" b="1" dirty="0">
                <a:latin typeface="Times New Roman" panose="02020603050405020304" pitchFamily="18" charset="0"/>
              </a:rPr>
              <a:t>性研究</a:t>
            </a:r>
            <a:r>
              <a:rPr lang="zh-CN" altLang="en-US" sz="3200" b="1" dirty="0"/>
              <a:t> </a:t>
            </a:r>
            <a:endParaRPr lang="zh-CN" altLang="en-US" sz="3200" b="1" dirty="0"/>
          </a:p>
          <a:p>
            <a:pPr lvl="1" eaLnBrk="1" hangingPunct="1"/>
            <a:r>
              <a:rPr lang="zh-CN" altLang="en-US" sz="2800" dirty="0">
                <a:latin typeface="Times New Roman" panose="02020603050405020304" pitchFamily="18" charset="0"/>
              </a:rPr>
              <a:t>通过研究者与被研究者之间的互动对事物进行深入、细致、长期的体验，然后对事物的</a:t>
            </a:r>
            <a:r>
              <a:rPr lang="zh-CN" altLang="en-US" sz="2800" dirty="0"/>
              <a:t>“</a:t>
            </a:r>
            <a:r>
              <a:rPr lang="zh-CN" altLang="en-US" sz="2800" dirty="0">
                <a:latin typeface="Times New Roman" panose="02020603050405020304" pitchFamily="18" charset="0"/>
              </a:rPr>
              <a:t>质</a:t>
            </a:r>
            <a:r>
              <a:rPr lang="zh-CN" altLang="en-US" sz="2800" dirty="0"/>
              <a:t>”</a:t>
            </a:r>
            <a:r>
              <a:rPr lang="zh-CN" altLang="en-US" sz="2800" dirty="0">
                <a:latin typeface="Times New Roman" panose="02020603050405020304" pitchFamily="18" charset="0"/>
              </a:rPr>
              <a:t>得到一个比较全面的解释性理解。</a:t>
            </a:r>
            <a:r>
              <a:rPr lang="zh-CN" altLang="en-US" sz="2800" dirty="0"/>
              <a:t> </a:t>
            </a:r>
            <a:endParaRPr lang="zh-CN" altLang="en-US" sz="2800" dirty="0"/>
          </a:p>
        </p:txBody>
      </p:sp>
      <p:sp>
        <p:nvSpPr>
          <p:cNvPr id="6" name="矩形 5"/>
          <p:cNvSpPr/>
          <p:nvPr/>
        </p:nvSpPr>
        <p:spPr>
          <a:xfrm>
            <a:off x="9635487" y="1758183"/>
            <a:ext cx="2317480" cy="3416320"/>
          </a:xfrm>
          <a:prstGeom prst="rect">
            <a:avLst/>
          </a:prstGeom>
          <a:solidFill>
            <a:schemeClr val="accent3">
              <a:lumMod val="20000"/>
              <a:lumOff val="80000"/>
            </a:schemeClr>
          </a:solidFill>
        </p:spPr>
        <p:txBody>
          <a:bodyPr wrap="square">
            <a:spAutoFit/>
          </a:bodyPr>
          <a:lstStyle/>
          <a:p>
            <a:r>
              <a:rPr lang="zh-CN" altLang="en-US" sz="2400" dirty="0"/>
              <a:t>质性研究思维逻辑：</a:t>
            </a:r>
            <a:r>
              <a:rPr lang="zh-CN" altLang="en-US" sz="2400" dirty="0">
                <a:latin typeface="楷体" panose="02010609060101010101" pitchFamily="49" charset="-122"/>
                <a:ea typeface="楷体" panose="02010609060101010101" pitchFamily="49" charset="-122"/>
              </a:rPr>
              <a:t>基于对定性资料（访谈、观察、文本资料）的分析，寻找这种资料中的模式、主题以及整体特征，是归纳的思维</a:t>
            </a:r>
            <a:endParaRPr lang="zh-CN" altLang="en-US" sz="2400"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内容占位符 2"/>
          <p:cNvSpPr>
            <a:spLocks noGrp="1"/>
          </p:cNvSpPr>
          <p:nvPr>
            <p:ph idx="1"/>
          </p:nvPr>
        </p:nvSpPr>
        <p:spPr>
          <a:xfrm>
            <a:off x="2003460" y="934948"/>
            <a:ext cx="8773060" cy="5568593"/>
          </a:xfrm>
        </p:spPr>
        <p:txBody>
          <a:bodyPr/>
          <a:lstStyle/>
          <a:p>
            <a:pPr>
              <a:lnSpc>
                <a:spcPct val="150000"/>
              </a:lnSpc>
            </a:pPr>
            <a:r>
              <a:rPr lang="zh-CN" altLang="en-US" dirty="0"/>
              <a:t>资料分析的方法与过程：文本分析</a:t>
            </a:r>
            <a:endParaRPr lang="en-US" altLang="zh-CN" dirty="0"/>
          </a:p>
          <a:p>
            <a:pPr lvl="1">
              <a:lnSpc>
                <a:spcPct val="150000"/>
              </a:lnSpc>
            </a:pPr>
            <a:r>
              <a:rPr lang="zh-CN" altLang="en-US" dirty="0"/>
              <a:t>阅读文本，进行初次编码</a:t>
            </a:r>
            <a:endParaRPr lang="en-US" altLang="zh-CN" dirty="0"/>
          </a:p>
          <a:p>
            <a:pPr lvl="2">
              <a:lnSpc>
                <a:spcPct val="150000"/>
              </a:lnSpc>
            </a:pPr>
            <a:r>
              <a:rPr lang="zh-CN" altLang="en-US" dirty="0"/>
              <a:t>两组双盲编码</a:t>
            </a:r>
            <a:endParaRPr lang="en-US" altLang="zh-CN" dirty="0"/>
          </a:p>
          <a:p>
            <a:pPr lvl="2">
              <a:lnSpc>
                <a:spcPct val="150000"/>
              </a:lnSpc>
            </a:pPr>
            <a:r>
              <a:rPr lang="zh-CN" altLang="en-US" dirty="0"/>
              <a:t>开放式编码（归纳式编码）</a:t>
            </a:r>
            <a:endParaRPr lang="en-US" altLang="zh-CN" dirty="0"/>
          </a:p>
          <a:p>
            <a:pPr lvl="1">
              <a:lnSpc>
                <a:spcPct val="150000"/>
              </a:lnSpc>
            </a:pPr>
            <a:r>
              <a:rPr lang="zh-CN" altLang="en-US" dirty="0"/>
              <a:t>二级编码，将各个初次编码结果进行比较、分类、归纳</a:t>
            </a:r>
            <a:endParaRPr lang="en-US" altLang="zh-CN" dirty="0"/>
          </a:p>
          <a:p>
            <a:pPr lvl="1">
              <a:lnSpc>
                <a:spcPct val="150000"/>
              </a:lnSpc>
            </a:pPr>
            <a:r>
              <a:rPr lang="zh-CN" altLang="en-US" dirty="0"/>
              <a:t>对各二级编码之间进行类比、归纳，得出结论</a:t>
            </a:r>
            <a:endParaRPr lang="zh-CN" alt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p:cNvSpPr>
            <a:spLocks noGrp="1"/>
          </p:cNvSpPr>
          <p:nvPr>
            <p:ph type="title"/>
          </p:nvPr>
        </p:nvSpPr>
        <p:spPr/>
        <p:txBody>
          <a:bodyPr/>
          <a:lstStyle/>
          <a:p>
            <a:r>
              <a:rPr lang="zh-CN" altLang="en-US"/>
              <a:t>分析结果</a:t>
            </a:r>
            <a:endParaRPr lang="zh-CN" altLang="en-US"/>
          </a:p>
        </p:txBody>
      </p:sp>
      <p:sp>
        <p:nvSpPr>
          <p:cNvPr id="11267" name="内容占位符 2"/>
          <p:cNvSpPr>
            <a:spLocks noGrp="1"/>
          </p:cNvSpPr>
          <p:nvPr>
            <p:ph idx="1"/>
          </p:nvPr>
        </p:nvSpPr>
        <p:spPr/>
        <p:txBody>
          <a:bodyPr/>
          <a:lstStyle/>
          <a:p>
            <a:pPr>
              <a:lnSpc>
                <a:spcPct val="150000"/>
              </a:lnSpc>
              <a:buFont typeface="Wingdings" panose="05000000000000000000" pitchFamily="2" charset="2"/>
              <a:buNone/>
            </a:pPr>
            <a:r>
              <a:rPr lang="zh-CN" altLang="en-US" dirty="0"/>
              <a:t>一、就业法规文本中的男女平等就业和性别歧视</a:t>
            </a:r>
            <a:endParaRPr lang="en-US" altLang="zh-CN" dirty="0"/>
          </a:p>
          <a:p>
            <a:pPr lvl="1">
              <a:lnSpc>
                <a:spcPct val="150000"/>
              </a:lnSpc>
              <a:buFont typeface="Wingdings" panose="05000000000000000000" pitchFamily="2" charset="2"/>
              <a:buNone/>
            </a:pPr>
            <a:r>
              <a:rPr lang="zh-CN" altLang="en-US" dirty="0"/>
              <a:t>（一）美国</a:t>
            </a:r>
            <a:endParaRPr lang="en-US" altLang="zh-CN" dirty="0"/>
          </a:p>
          <a:p>
            <a:pPr lvl="1">
              <a:lnSpc>
                <a:spcPct val="150000"/>
              </a:lnSpc>
              <a:buFont typeface="Wingdings" panose="05000000000000000000" pitchFamily="2" charset="2"/>
              <a:buNone/>
            </a:pPr>
            <a:r>
              <a:rPr lang="zh-CN" altLang="en-US" dirty="0"/>
              <a:t>（二）欧盟</a:t>
            </a:r>
            <a:endParaRPr lang="en-US" altLang="zh-CN" dirty="0"/>
          </a:p>
          <a:p>
            <a:pPr lvl="1">
              <a:lnSpc>
                <a:spcPct val="150000"/>
              </a:lnSpc>
              <a:buFont typeface="Wingdings" panose="05000000000000000000" pitchFamily="2" charset="2"/>
              <a:buNone/>
            </a:pPr>
            <a:r>
              <a:rPr lang="zh-CN" altLang="en-US" dirty="0"/>
              <a:t>（三）国际法</a:t>
            </a:r>
            <a:endParaRPr lang="en-US" altLang="zh-CN" dirty="0"/>
          </a:p>
          <a:p>
            <a:pPr lvl="1">
              <a:lnSpc>
                <a:spcPct val="150000"/>
              </a:lnSpc>
              <a:buFont typeface="Wingdings" panose="05000000000000000000" pitchFamily="2" charset="2"/>
              <a:buNone/>
            </a:pPr>
            <a:r>
              <a:rPr lang="zh-CN" altLang="en-US" dirty="0"/>
              <a:t>（四）中国</a:t>
            </a:r>
            <a:endParaRPr lang="zh-CN" alt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24000" y="381001"/>
            <a:ext cx="3200400" cy="2462213"/>
          </a:xfrm>
          <a:prstGeom prst="rect">
            <a:avLst/>
          </a:prstGeom>
          <a:ln w="9525"/>
        </p:spPr>
        <p:style>
          <a:lnRef idx="2">
            <a:schemeClr val="dk1"/>
          </a:lnRef>
          <a:fillRef idx="1">
            <a:schemeClr val="lt1"/>
          </a:fillRef>
          <a:effectRef idx="0">
            <a:schemeClr val="dk1"/>
          </a:effectRef>
          <a:fontRef idx="minor">
            <a:schemeClr val="dk1"/>
          </a:fontRef>
        </p:style>
        <p:txBody>
          <a:bodyPr>
            <a:spAutoFit/>
          </a:bodyPr>
          <a:lstStyle/>
          <a:p>
            <a:pPr>
              <a:defRPr/>
            </a:pPr>
            <a:r>
              <a:rPr lang="zh-CN" altLang="en-US" sz="1400" dirty="0"/>
              <a:t>签约者不能因为种族、肤色、宗教信仰或国籍而歧视任何雇员或就业申请者。签约者将会采取积极行动，以确保所有申请者就业，并确保雇员在受雇期间的待遇，与他们的种族、肤色、宗教信仰或国籍无关。这种行动应包括以下（但不仅限于以下）：就业、升职、降职或调配；招聘或招聘广告；裁员或解雇；支付率或其他形式的赔偿；以及选拔培训，包括学徒。（</a:t>
            </a:r>
            <a:r>
              <a:rPr lang="en-US" sz="1400" dirty="0"/>
              <a:t>11246</a:t>
            </a:r>
            <a:r>
              <a:rPr lang="zh-CN" altLang="en-US" sz="1400" dirty="0"/>
              <a:t>号行政命令，第</a:t>
            </a:r>
            <a:r>
              <a:rPr lang="en-US" sz="1400" dirty="0"/>
              <a:t>202</a:t>
            </a:r>
            <a:r>
              <a:rPr lang="zh-CN" altLang="en-US" sz="1400" dirty="0"/>
              <a:t>条第</a:t>
            </a:r>
            <a:r>
              <a:rPr lang="en-US" sz="1400" dirty="0"/>
              <a:t>1</a:t>
            </a:r>
            <a:r>
              <a:rPr lang="zh-CN" altLang="en-US" sz="1400" dirty="0"/>
              <a:t>款）</a:t>
            </a:r>
            <a:endParaRPr lang="zh-CN" altLang="en-US" sz="1400" dirty="0"/>
          </a:p>
        </p:txBody>
      </p:sp>
      <p:sp>
        <p:nvSpPr>
          <p:cNvPr id="12291" name="矩形 7"/>
          <p:cNvSpPr>
            <a:spLocks noChangeArrowheads="1"/>
          </p:cNvSpPr>
          <p:nvPr/>
        </p:nvSpPr>
        <p:spPr bwMode="auto">
          <a:xfrm>
            <a:off x="5943600" y="457201"/>
            <a:ext cx="1524000" cy="2308225"/>
          </a:xfrm>
          <a:prstGeom prst="rect">
            <a:avLst/>
          </a:prstGeom>
          <a:noFill/>
          <a:ln w="6350">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a:t>*</a:t>
            </a:r>
            <a:r>
              <a:rPr lang="zh-CN" altLang="en-US" sz="1600"/>
              <a:t>招聘员工与性别因素无关</a:t>
            </a:r>
            <a:endParaRPr lang="zh-CN" altLang="en-US" sz="1600"/>
          </a:p>
          <a:p>
            <a:pPr eaLnBrk="1" hangingPunct="1"/>
            <a:r>
              <a:rPr lang="en-US" altLang="zh-CN" sz="1600"/>
              <a:t>*</a:t>
            </a:r>
            <a:r>
              <a:rPr lang="zh-CN" altLang="en-US" sz="1600"/>
              <a:t>同工同酬</a:t>
            </a:r>
            <a:endParaRPr lang="zh-CN" altLang="en-US" sz="1600"/>
          </a:p>
          <a:p>
            <a:pPr eaLnBrk="1" hangingPunct="1"/>
            <a:r>
              <a:rPr lang="en-US" altLang="zh-CN" sz="1600"/>
              <a:t>*</a:t>
            </a:r>
            <a:r>
              <a:rPr lang="zh-CN" altLang="en-US" sz="1600"/>
              <a:t>选拔培训与性别因素无关</a:t>
            </a:r>
            <a:endParaRPr lang="zh-CN" altLang="en-US" sz="1600"/>
          </a:p>
          <a:p>
            <a:pPr eaLnBrk="1" hangingPunct="1"/>
            <a:r>
              <a:rPr lang="en-US" altLang="zh-CN" sz="1600"/>
              <a:t>*</a:t>
            </a:r>
            <a:r>
              <a:rPr lang="zh-CN" altLang="en-US" sz="1600"/>
              <a:t>升降职或调配没有性别因素</a:t>
            </a:r>
            <a:endParaRPr lang="zh-CN" altLang="en-US" sz="1600"/>
          </a:p>
          <a:p>
            <a:pPr eaLnBrk="1" hangingPunct="1"/>
            <a:r>
              <a:rPr lang="en-US" altLang="zh-CN" sz="1600"/>
              <a:t>*</a:t>
            </a:r>
            <a:r>
              <a:rPr lang="zh-CN" altLang="en-US" sz="1600"/>
              <a:t>裁员或解雇与性别因素无关</a:t>
            </a:r>
            <a:endParaRPr lang="zh-CN" altLang="en-US" sz="1600"/>
          </a:p>
        </p:txBody>
      </p:sp>
      <p:sp>
        <p:nvSpPr>
          <p:cNvPr id="12292" name="矩形 8"/>
          <p:cNvSpPr>
            <a:spLocks noChangeArrowheads="1"/>
          </p:cNvSpPr>
          <p:nvPr/>
        </p:nvSpPr>
        <p:spPr bwMode="auto">
          <a:xfrm>
            <a:off x="8382000" y="2514601"/>
            <a:ext cx="914400" cy="923925"/>
          </a:xfrm>
          <a:prstGeom prst="rect">
            <a:avLst/>
          </a:prstGeom>
          <a:noFill/>
          <a:ln w="6350">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a:t>与性别因素无关</a:t>
            </a:r>
            <a:endParaRPr lang="zh-CN" altLang="en-US"/>
          </a:p>
        </p:txBody>
      </p:sp>
      <p:sp>
        <p:nvSpPr>
          <p:cNvPr id="12293" name="矩形 9"/>
          <p:cNvSpPr>
            <a:spLocks noChangeArrowheads="1"/>
          </p:cNvSpPr>
          <p:nvPr/>
        </p:nvSpPr>
        <p:spPr bwMode="auto">
          <a:xfrm>
            <a:off x="1524000" y="3276600"/>
            <a:ext cx="3200400" cy="1816100"/>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a:t>“因为性别”或“基于性别”的术语应包含（但不仅限于此），因为或者基于怀孕、生育、或相关的身体状况；以及凡是受怀孕、生育、或相关身体状况影响的妇女，在所有的雇佣事宜方面都应该得到相同的待遇。（怀孕歧视法，或美国</a:t>
            </a:r>
            <a:r>
              <a:rPr lang="en-US" altLang="zh-CN" sz="1400"/>
              <a:t>1964</a:t>
            </a:r>
            <a:r>
              <a:rPr lang="zh-CN" altLang="en-US" sz="1400"/>
              <a:t>年民权法案，第</a:t>
            </a:r>
            <a:r>
              <a:rPr lang="en-US" altLang="zh-CN" sz="1400"/>
              <a:t>701</a:t>
            </a:r>
            <a:r>
              <a:rPr lang="zh-CN" altLang="en-US" sz="1400"/>
              <a:t>（</a:t>
            </a:r>
            <a:r>
              <a:rPr lang="en-US" altLang="zh-CN" sz="1400"/>
              <a:t>k</a:t>
            </a:r>
            <a:r>
              <a:rPr lang="zh-CN" altLang="en-US" sz="1400"/>
              <a:t>）条。）</a:t>
            </a:r>
            <a:endParaRPr lang="zh-CN" altLang="en-US" sz="1400"/>
          </a:p>
        </p:txBody>
      </p:sp>
      <p:sp>
        <p:nvSpPr>
          <p:cNvPr id="12294" name="矩形 10"/>
          <p:cNvSpPr>
            <a:spLocks noChangeArrowheads="1"/>
          </p:cNvSpPr>
          <p:nvPr/>
        </p:nvSpPr>
        <p:spPr bwMode="auto">
          <a:xfrm>
            <a:off x="5943600" y="3124201"/>
            <a:ext cx="1828800" cy="2062163"/>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a:t>对怀孕女性像对待其他暂时不能工作的雇员一样：</a:t>
            </a:r>
            <a:endParaRPr lang="zh-CN" altLang="en-US" sz="1600"/>
          </a:p>
          <a:p>
            <a:pPr eaLnBrk="1" hangingPunct="1"/>
            <a:r>
              <a:rPr lang="zh-CN" altLang="en-US" sz="1600"/>
              <a:t>雇佣平等</a:t>
            </a:r>
            <a:endParaRPr lang="zh-CN" altLang="en-US" sz="1600"/>
          </a:p>
          <a:p>
            <a:pPr eaLnBrk="1" hangingPunct="1"/>
            <a:r>
              <a:rPr lang="zh-CN" altLang="en-US" sz="1600"/>
              <a:t>假期平等</a:t>
            </a:r>
            <a:endParaRPr lang="zh-CN" altLang="en-US" sz="1600"/>
          </a:p>
          <a:p>
            <a:pPr eaLnBrk="1" hangingPunct="1"/>
            <a:r>
              <a:rPr lang="zh-CN" altLang="en-US" sz="1600"/>
              <a:t>工作权利平等</a:t>
            </a:r>
            <a:endParaRPr lang="zh-CN" altLang="en-US" sz="1600"/>
          </a:p>
          <a:p>
            <a:pPr eaLnBrk="1" hangingPunct="1"/>
            <a:r>
              <a:rPr lang="zh-CN" altLang="en-US" sz="1600"/>
              <a:t>医疗费用平等</a:t>
            </a:r>
            <a:endParaRPr lang="zh-CN" altLang="en-US" sz="1600"/>
          </a:p>
          <a:p>
            <a:pPr eaLnBrk="1" hangingPunct="1"/>
            <a:r>
              <a:rPr lang="zh-CN" altLang="en-US" sz="1600"/>
              <a:t>福利补贴平等</a:t>
            </a:r>
            <a:endParaRPr lang="zh-CN" altLang="en-US" sz="1600"/>
          </a:p>
        </p:txBody>
      </p:sp>
      <p:sp>
        <p:nvSpPr>
          <p:cNvPr id="12295" name="矩形 11"/>
          <p:cNvSpPr>
            <a:spLocks noChangeArrowheads="1"/>
          </p:cNvSpPr>
          <p:nvPr/>
        </p:nvSpPr>
        <p:spPr bwMode="auto">
          <a:xfrm>
            <a:off x="1524000" y="5562600"/>
            <a:ext cx="3200400" cy="1169988"/>
          </a:xfrm>
          <a:prstGeom prst="rect">
            <a:avLst/>
          </a:prstGeom>
          <a:noFill/>
          <a:ln w="6350">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a:t>符合资格的雇员在其婴儿出生</a:t>
            </a:r>
            <a:r>
              <a:rPr lang="en-US" altLang="zh-CN" sz="1400"/>
              <a:t>12</a:t>
            </a:r>
            <a:r>
              <a:rPr lang="zh-CN" altLang="en-US" sz="1400"/>
              <a:t>月之内拥有申请长达</a:t>
            </a:r>
            <a:r>
              <a:rPr lang="en-US" altLang="zh-CN" sz="1400"/>
              <a:t>12</a:t>
            </a:r>
            <a:r>
              <a:rPr lang="zh-CN" altLang="en-US" sz="1400"/>
              <a:t>个工作周的停薪留职或适当的累积带薪休假的假期权利，以便照顾新出生的婴儿。</a:t>
            </a:r>
            <a:r>
              <a:rPr lang="en-US" altLang="zh-CN" sz="1400"/>
              <a:t>( 1993</a:t>
            </a:r>
            <a:r>
              <a:rPr lang="zh-CN" altLang="en-US" sz="1400"/>
              <a:t>家庭医疗休假法，第</a:t>
            </a:r>
            <a:r>
              <a:rPr lang="en-US" altLang="zh-CN" sz="1400"/>
              <a:t>1</a:t>
            </a:r>
            <a:r>
              <a:rPr lang="zh-CN" altLang="en-US" sz="1400"/>
              <a:t>条</a:t>
            </a:r>
            <a:r>
              <a:rPr lang="en-US" altLang="zh-CN" sz="1400"/>
              <a:t>a</a:t>
            </a:r>
            <a:r>
              <a:rPr lang="zh-CN" altLang="en-US" sz="1400"/>
              <a:t>款</a:t>
            </a:r>
            <a:r>
              <a:rPr lang="en-US" altLang="zh-CN" sz="1400"/>
              <a:t>)</a:t>
            </a:r>
            <a:endParaRPr lang="zh-CN" altLang="en-US" sz="1400"/>
          </a:p>
        </p:txBody>
      </p:sp>
      <p:sp>
        <p:nvSpPr>
          <p:cNvPr id="12296" name="矩形 13"/>
          <p:cNvSpPr>
            <a:spLocks noChangeArrowheads="1"/>
          </p:cNvSpPr>
          <p:nvPr/>
        </p:nvSpPr>
        <p:spPr bwMode="auto">
          <a:xfrm>
            <a:off x="5943600" y="5791200"/>
            <a:ext cx="1752600" cy="584200"/>
          </a:xfrm>
          <a:prstGeom prst="rect">
            <a:avLst/>
          </a:prstGeom>
          <a:noFill/>
          <a:ln w="6350">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a:t>怀孕休假</a:t>
            </a:r>
            <a:endParaRPr lang="zh-CN" altLang="en-US" sz="1600"/>
          </a:p>
          <a:p>
            <a:pPr eaLnBrk="1" hangingPunct="1"/>
            <a:r>
              <a:rPr lang="zh-CN" altLang="en-US" sz="1600"/>
              <a:t>照顾孩子</a:t>
            </a:r>
            <a:endParaRPr lang="zh-CN" altLang="en-US" sz="1600"/>
          </a:p>
        </p:txBody>
      </p:sp>
      <p:sp>
        <p:nvSpPr>
          <p:cNvPr id="12297" name="矩形 14"/>
          <p:cNvSpPr>
            <a:spLocks noChangeArrowheads="1"/>
          </p:cNvSpPr>
          <p:nvPr/>
        </p:nvSpPr>
        <p:spPr bwMode="auto">
          <a:xfrm>
            <a:off x="8458200" y="5715001"/>
            <a:ext cx="838200" cy="646113"/>
          </a:xfrm>
          <a:prstGeom prst="rect">
            <a:avLst/>
          </a:prstGeom>
          <a:noFill/>
          <a:ln w="6350">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a:t>生育保护</a:t>
            </a:r>
            <a:endParaRPr lang="zh-CN" altLang="en-US"/>
          </a:p>
        </p:txBody>
      </p:sp>
      <p:sp>
        <p:nvSpPr>
          <p:cNvPr id="12298" name="矩形 15"/>
          <p:cNvSpPr>
            <a:spLocks noChangeArrowheads="1"/>
          </p:cNvSpPr>
          <p:nvPr/>
        </p:nvSpPr>
        <p:spPr bwMode="auto">
          <a:xfrm>
            <a:off x="2286001" y="0"/>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a:solidFill>
                  <a:srgbClr val="FF0000"/>
                </a:solidFill>
              </a:rPr>
              <a:t>原条文举例</a:t>
            </a:r>
            <a:endParaRPr lang="zh-CN" altLang="en-US">
              <a:solidFill>
                <a:srgbClr val="FF0000"/>
              </a:solidFill>
            </a:endParaRPr>
          </a:p>
        </p:txBody>
      </p:sp>
      <p:sp>
        <p:nvSpPr>
          <p:cNvPr id="12299" name="矩形 16"/>
          <p:cNvSpPr>
            <a:spLocks noChangeArrowheads="1"/>
          </p:cNvSpPr>
          <p:nvPr/>
        </p:nvSpPr>
        <p:spPr bwMode="auto">
          <a:xfrm>
            <a:off x="6096001" y="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a:solidFill>
                  <a:srgbClr val="FF0000"/>
                </a:solidFill>
              </a:rPr>
              <a:t>初级编码</a:t>
            </a:r>
            <a:endParaRPr lang="zh-CN" altLang="en-US">
              <a:solidFill>
                <a:srgbClr val="FF0000"/>
              </a:solidFill>
            </a:endParaRPr>
          </a:p>
        </p:txBody>
      </p:sp>
      <p:sp>
        <p:nvSpPr>
          <p:cNvPr id="12300" name="矩形 17"/>
          <p:cNvSpPr>
            <a:spLocks noChangeArrowheads="1"/>
          </p:cNvSpPr>
          <p:nvPr/>
        </p:nvSpPr>
        <p:spPr bwMode="auto">
          <a:xfrm>
            <a:off x="8229601" y="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a:solidFill>
                  <a:srgbClr val="FF0000"/>
                </a:solidFill>
              </a:rPr>
              <a:t>二级编码</a:t>
            </a:r>
            <a:endParaRPr lang="zh-CN" altLang="en-US">
              <a:solidFill>
                <a:srgbClr val="FF0000"/>
              </a:solidFill>
            </a:endParaRPr>
          </a:p>
        </p:txBody>
      </p:sp>
      <p:cxnSp>
        <p:nvCxnSpPr>
          <p:cNvPr id="20" name="直接箭头连接符 19"/>
          <p:cNvCxnSpPr>
            <a:stCxn id="7" idx="3"/>
            <a:endCxn id="12291" idx="1"/>
          </p:cNvCxnSpPr>
          <p:nvPr/>
        </p:nvCxnSpPr>
        <p:spPr>
          <a:xfrm flipV="1">
            <a:off x="4724400" y="1611314"/>
            <a:ext cx="1219200" cy="15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1" name="直接箭头连接符 20"/>
          <p:cNvCxnSpPr>
            <a:stCxn id="12293" idx="3"/>
            <a:endCxn id="12294" idx="1"/>
          </p:cNvCxnSpPr>
          <p:nvPr/>
        </p:nvCxnSpPr>
        <p:spPr>
          <a:xfrm flipV="1">
            <a:off x="4724400" y="4154488"/>
            <a:ext cx="1219200" cy="3016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3" name="直接箭头连接符 22"/>
          <p:cNvCxnSpPr>
            <a:endCxn id="12296" idx="1"/>
          </p:cNvCxnSpPr>
          <p:nvPr/>
        </p:nvCxnSpPr>
        <p:spPr>
          <a:xfrm flipV="1">
            <a:off x="4724400" y="6083300"/>
            <a:ext cx="1219200" cy="381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直接箭头连接符 24"/>
          <p:cNvCxnSpPr>
            <a:stCxn id="12296" idx="3"/>
          </p:cNvCxnSpPr>
          <p:nvPr/>
        </p:nvCxnSpPr>
        <p:spPr>
          <a:xfrm>
            <a:off x="7696200" y="6083300"/>
            <a:ext cx="685800" cy="127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7" name="直接箭头连接符 26"/>
          <p:cNvCxnSpPr/>
          <p:nvPr/>
        </p:nvCxnSpPr>
        <p:spPr>
          <a:xfrm flipV="1">
            <a:off x="7772400" y="3505200"/>
            <a:ext cx="990600" cy="7112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9" name="直接箭头连接符 28"/>
          <p:cNvCxnSpPr>
            <a:endCxn id="12292" idx="0"/>
          </p:cNvCxnSpPr>
          <p:nvPr/>
        </p:nvCxnSpPr>
        <p:spPr>
          <a:xfrm>
            <a:off x="7467600" y="1600200"/>
            <a:ext cx="1371600" cy="914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2307" name="矩形 45"/>
          <p:cNvSpPr>
            <a:spLocks noChangeArrowheads="1"/>
          </p:cNvSpPr>
          <p:nvPr/>
        </p:nvSpPr>
        <p:spPr bwMode="auto">
          <a:xfrm>
            <a:off x="10134600" y="2667000"/>
            <a:ext cx="533400" cy="1754188"/>
          </a:xfrm>
          <a:prstGeom prst="rect">
            <a:avLst/>
          </a:prstGeom>
          <a:noFill/>
          <a:ln w="6350">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a:t>男女平等就业</a:t>
            </a:r>
            <a:endParaRPr lang="zh-CN" altLang="en-US"/>
          </a:p>
        </p:txBody>
      </p:sp>
      <p:cxnSp>
        <p:nvCxnSpPr>
          <p:cNvPr id="48" name="直接箭头连接符 47"/>
          <p:cNvCxnSpPr>
            <a:stCxn id="12292" idx="3"/>
            <a:endCxn id="12307" idx="1"/>
          </p:cNvCxnSpPr>
          <p:nvPr/>
        </p:nvCxnSpPr>
        <p:spPr>
          <a:xfrm>
            <a:off x="9296400" y="2976564"/>
            <a:ext cx="838200" cy="56832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0" name="直接箭头连接符 49"/>
          <p:cNvCxnSpPr/>
          <p:nvPr/>
        </p:nvCxnSpPr>
        <p:spPr>
          <a:xfrm rot="5400000" flipH="1" flipV="1">
            <a:off x="9067800" y="4800600"/>
            <a:ext cx="1524000" cy="914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1" name="矩形 50"/>
          <p:cNvSpPr/>
          <p:nvPr/>
        </p:nvSpPr>
        <p:spPr>
          <a:xfrm>
            <a:off x="9456738" y="6149976"/>
            <a:ext cx="1211262" cy="708025"/>
          </a:xfrm>
          <a:prstGeom prst="rect">
            <a:avLst/>
          </a:prstGeom>
        </p:spPr>
        <p:txBody>
          <a:bodyPr wrap="none">
            <a:spAutoFit/>
          </a:bodyPr>
          <a:lstStyle/>
          <a:p>
            <a:pPr>
              <a:defRPr/>
            </a:pPr>
            <a:r>
              <a:rPr lang="zh-CN" altLang="en-US" sz="4000" dirty="0">
                <a:solidFill>
                  <a:schemeClr val="accent5">
                    <a:lumMod val="50000"/>
                  </a:schemeClr>
                </a:solidFill>
              </a:rPr>
              <a:t>美国</a:t>
            </a:r>
            <a:endParaRPr lang="zh-CN" altLang="en-US" sz="4000" dirty="0">
              <a:solidFill>
                <a:schemeClr val="accent5">
                  <a:lumMod val="50000"/>
                </a:schemeClr>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24000" y="381000"/>
            <a:ext cx="3733800" cy="1384300"/>
          </a:xfrm>
          <a:prstGeom prst="rect">
            <a:avLst/>
          </a:prstGeom>
          <a:ln w="9525"/>
        </p:spPr>
        <p:style>
          <a:lnRef idx="2">
            <a:schemeClr val="dk1"/>
          </a:lnRef>
          <a:fillRef idx="1">
            <a:schemeClr val="lt1"/>
          </a:fillRef>
          <a:effectRef idx="0">
            <a:schemeClr val="dk1"/>
          </a:effectRef>
          <a:fontRef idx="minor">
            <a:schemeClr val="dk1"/>
          </a:fontRef>
        </p:style>
        <p:txBody>
          <a:bodyPr>
            <a:spAutoFit/>
          </a:bodyPr>
          <a:lstStyle/>
          <a:p>
            <a:pPr>
              <a:defRPr/>
            </a:pPr>
            <a:r>
              <a:rPr lang="zh-CN" altLang="en-US" sz="1400" dirty="0"/>
              <a:t>对于雇主来说，下述雇用实践将是非法的：</a:t>
            </a:r>
            <a:endParaRPr lang="zh-CN" altLang="en-US" sz="1400" dirty="0"/>
          </a:p>
          <a:p>
            <a:pPr>
              <a:defRPr/>
            </a:pPr>
            <a:r>
              <a:rPr lang="zh-CN" altLang="en-US" sz="1400" dirty="0"/>
              <a:t>（</a:t>
            </a:r>
            <a:r>
              <a:rPr lang="en-US" sz="1400" dirty="0"/>
              <a:t>1</a:t>
            </a:r>
            <a:r>
              <a:rPr lang="zh-CN" altLang="en-US" sz="1400" dirty="0"/>
              <a:t>）因为个人的种族、肤色、宗教信仰、性别或者国籍而不雇佣、拒绝雇佣、解雇该人，或者在有关赔偿金报酬、期限、条件或者雇佣权利方面歧视，或者以其他方式歧视该人。（美国</a:t>
            </a:r>
            <a:r>
              <a:rPr lang="en-US" sz="1400" dirty="0"/>
              <a:t>1964</a:t>
            </a:r>
            <a:r>
              <a:rPr lang="zh-CN" altLang="en-US" sz="1400" dirty="0"/>
              <a:t>年民权法案，第</a:t>
            </a:r>
            <a:r>
              <a:rPr lang="en-US" sz="1400" dirty="0"/>
              <a:t>703 a</a:t>
            </a:r>
            <a:r>
              <a:rPr lang="zh-CN" altLang="en-US" sz="1400" dirty="0"/>
              <a:t>条（</a:t>
            </a:r>
            <a:r>
              <a:rPr lang="en-US" sz="1400" dirty="0"/>
              <a:t>1</a:t>
            </a:r>
            <a:r>
              <a:rPr lang="zh-CN" altLang="en-US" sz="1400" dirty="0"/>
              <a:t>）款）</a:t>
            </a:r>
            <a:endParaRPr lang="zh-CN" altLang="en-US" sz="1400" dirty="0"/>
          </a:p>
        </p:txBody>
      </p:sp>
      <p:sp>
        <p:nvSpPr>
          <p:cNvPr id="13315" name="矩形 7"/>
          <p:cNvSpPr>
            <a:spLocks noChangeArrowheads="1"/>
          </p:cNvSpPr>
          <p:nvPr/>
        </p:nvSpPr>
        <p:spPr bwMode="auto">
          <a:xfrm>
            <a:off x="5715000" y="381000"/>
            <a:ext cx="2438400" cy="1570038"/>
          </a:xfrm>
          <a:prstGeom prst="rect">
            <a:avLst/>
          </a:prstGeom>
          <a:noFill/>
          <a:ln w="6350">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a:t>基于性别原因：</a:t>
            </a:r>
            <a:endParaRPr lang="zh-CN" altLang="en-US" sz="1600"/>
          </a:p>
          <a:p>
            <a:pPr eaLnBrk="1" hangingPunct="1"/>
            <a:r>
              <a:rPr lang="zh-CN" altLang="en-US" sz="1600"/>
              <a:t>不推荐或推荐就业；雇佣或不雇佣；解雇或裁员；升职或降职；限制雇员；隔离雇员；将人分等；薪酬待遇不同；培训不同</a:t>
            </a:r>
            <a:endParaRPr lang="zh-CN" altLang="en-US" sz="1600"/>
          </a:p>
        </p:txBody>
      </p:sp>
      <p:sp>
        <p:nvSpPr>
          <p:cNvPr id="13316" name="矩形 8"/>
          <p:cNvSpPr>
            <a:spLocks noChangeArrowheads="1"/>
          </p:cNvSpPr>
          <p:nvPr/>
        </p:nvSpPr>
        <p:spPr bwMode="auto">
          <a:xfrm>
            <a:off x="8839200" y="1905000"/>
            <a:ext cx="914400" cy="1200150"/>
          </a:xfrm>
          <a:prstGeom prst="rect">
            <a:avLst/>
          </a:prstGeom>
          <a:noFill/>
          <a:ln w="6350">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a:t>基于性别原因的区别对待</a:t>
            </a:r>
            <a:endParaRPr lang="zh-CN" altLang="en-US"/>
          </a:p>
        </p:txBody>
      </p:sp>
      <p:sp>
        <p:nvSpPr>
          <p:cNvPr id="13317" name="矩形 9"/>
          <p:cNvSpPr>
            <a:spLocks noChangeArrowheads="1"/>
          </p:cNvSpPr>
          <p:nvPr/>
        </p:nvSpPr>
        <p:spPr bwMode="auto">
          <a:xfrm>
            <a:off x="1524000" y="3886200"/>
            <a:ext cx="3810000" cy="1600200"/>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a:t>以下基于差别影响的雇佣实践是非法的：（</a:t>
            </a:r>
            <a:r>
              <a:rPr lang="en-US" altLang="zh-CN" sz="1400"/>
              <a:t>1</a:t>
            </a:r>
            <a:r>
              <a:rPr lang="zh-CN" altLang="en-US" sz="1400"/>
              <a:t>）雇员表明雇主使用的特殊雇佣实践造成的差别影响是基于种族、性别等因素，而雇主却未证明这种雇佣实践是与工作职位、商业需要相关的。（</a:t>
            </a:r>
            <a:r>
              <a:rPr lang="en-US" altLang="zh-CN" sz="1400"/>
              <a:t>2</a:t>
            </a:r>
            <a:r>
              <a:rPr lang="zh-CN" altLang="en-US" sz="1400"/>
              <a:t>）基于商业需要的雇佣实践证明不能被用来作为申诉或有意歧视的辩护。</a:t>
            </a:r>
            <a:r>
              <a:rPr lang="en-US" altLang="zh-CN" sz="1400"/>
              <a:t>(</a:t>
            </a:r>
            <a:r>
              <a:rPr lang="zh-CN" altLang="en-US" sz="1400"/>
              <a:t>美国</a:t>
            </a:r>
            <a:r>
              <a:rPr lang="en-US" altLang="zh-CN" sz="1400"/>
              <a:t>1964</a:t>
            </a:r>
            <a:r>
              <a:rPr lang="zh-CN" altLang="en-US" sz="1400"/>
              <a:t>年民权法案，第</a:t>
            </a:r>
            <a:r>
              <a:rPr lang="en-US" altLang="zh-CN" sz="1400"/>
              <a:t>703</a:t>
            </a:r>
            <a:r>
              <a:rPr lang="zh-CN" altLang="en-US" sz="1400"/>
              <a:t>条</a:t>
            </a:r>
            <a:r>
              <a:rPr lang="en-US" altLang="zh-CN" sz="1400"/>
              <a:t>k</a:t>
            </a:r>
            <a:r>
              <a:rPr lang="zh-CN" altLang="en-US" sz="1400"/>
              <a:t>款）</a:t>
            </a:r>
            <a:endParaRPr lang="zh-CN" altLang="en-US" sz="1400"/>
          </a:p>
        </p:txBody>
      </p:sp>
      <p:sp>
        <p:nvSpPr>
          <p:cNvPr id="13318" name="矩形 10"/>
          <p:cNvSpPr>
            <a:spLocks noChangeArrowheads="1"/>
          </p:cNvSpPr>
          <p:nvPr/>
        </p:nvSpPr>
        <p:spPr bwMode="auto">
          <a:xfrm>
            <a:off x="5791200" y="4419600"/>
            <a:ext cx="1981200" cy="584200"/>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a:t>带来差别影响的雇佣实践</a:t>
            </a:r>
            <a:endParaRPr lang="zh-CN" altLang="en-US" sz="1600"/>
          </a:p>
        </p:txBody>
      </p:sp>
      <p:sp>
        <p:nvSpPr>
          <p:cNvPr id="13319" name="矩形 11"/>
          <p:cNvSpPr>
            <a:spLocks noChangeArrowheads="1"/>
          </p:cNvSpPr>
          <p:nvPr/>
        </p:nvSpPr>
        <p:spPr bwMode="auto">
          <a:xfrm>
            <a:off x="1524000" y="1905000"/>
            <a:ext cx="3810000" cy="1816100"/>
          </a:xfrm>
          <a:prstGeom prst="rect">
            <a:avLst/>
          </a:prstGeom>
          <a:noFill/>
          <a:ln w="6350">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a:t>雇主、劳动组织、职介机构或劳工管理联合委员会的如下行为构成非法雇佣实践：印制、发布或致使他人印制、发布对个人进行分等分类或者为个人提供分类分等的雇佣机会、或将会员资格分等分类的广告或通知，并且在这种分类和雇佣广告或通知中体现了基于种族、肤色、宗教信仰、性别或民族的偏好、限制、分类或歧视。</a:t>
            </a:r>
            <a:r>
              <a:rPr lang="en-US" altLang="zh-CN" sz="1400"/>
              <a:t>(</a:t>
            </a:r>
            <a:r>
              <a:rPr lang="zh-CN" altLang="en-US" sz="1400"/>
              <a:t>美国</a:t>
            </a:r>
            <a:r>
              <a:rPr lang="en-US" altLang="zh-CN" sz="1400"/>
              <a:t>1964</a:t>
            </a:r>
            <a:r>
              <a:rPr lang="zh-CN" altLang="en-US" sz="1400"/>
              <a:t>年民权法案，第</a:t>
            </a:r>
            <a:r>
              <a:rPr lang="en-US" altLang="zh-CN" sz="1400"/>
              <a:t>704</a:t>
            </a:r>
            <a:r>
              <a:rPr lang="zh-CN" altLang="en-US" sz="1400"/>
              <a:t>条</a:t>
            </a:r>
            <a:r>
              <a:rPr lang="en-US" altLang="zh-CN" sz="1400"/>
              <a:t>b</a:t>
            </a:r>
            <a:r>
              <a:rPr lang="zh-CN" altLang="en-US" sz="1400"/>
              <a:t>款</a:t>
            </a:r>
            <a:r>
              <a:rPr lang="en-US" altLang="zh-CN" sz="1400"/>
              <a:t>)</a:t>
            </a:r>
            <a:endParaRPr lang="zh-CN" altLang="en-US" sz="1400"/>
          </a:p>
        </p:txBody>
      </p:sp>
      <p:sp>
        <p:nvSpPr>
          <p:cNvPr id="13320" name="矩形 13"/>
          <p:cNvSpPr>
            <a:spLocks noChangeArrowheads="1"/>
          </p:cNvSpPr>
          <p:nvPr/>
        </p:nvSpPr>
        <p:spPr bwMode="auto">
          <a:xfrm>
            <a:off x="5943600" y="2286001"/>
            <a:ext cx="1752600" cy="1077913"/>
          </a:xfrm>
          <a:prstGeom prst="rect">
            <a:avLst/>
          </a:prstGeom>
          <a:noFill/>
          <a:ln w="6350">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a:t>广告、通知、宣传有基于性别的：</a:t>
            </a:r>
            <a:endParaRPr lang="zh-CN" altLang="en-US" sz="1600"/>
          </a:p>
          <a:p>
            <a:pPr eaLnBrk="1" hangingPunct="1"/>
            <a:r>
              <a:rPr lang="zh-CN" altLang="en-US" sz="1600"/>
              <a:t>偏好；限制；分类或歧视</a:t>
            </a:r>
            <a:endParaRPr lang="zh-CN" altLang="en-US" sz="1600"/>
          </a:p>
        </p:txBody>
      </p:sp>
      <p:sp>
        <p:nvSpPr>
          <p:cNvPr id="13321" name="矩形 15"/>
          <p:cNvSpPr>
            <a:spLocks noChangeArrowheads="1"/>
          </p:cNvSpPr>
          <p:nvPr/>
        </p:nvSpPr>
        <p:spPr bwMode="auto">
          <a:xfrm>
            <a:off x="2286001" y="0"/>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a:solidFill>
                  <a:srgbClr val="FF0000"/>
                </a:solidFill>
              </a:rPr>
              <a:t>原条文举例</a:t>
            </a:r>
            <a:endParaRPr lang="zh-CN" altLang="en-US">
              <a:solidFill>
                <a:srgbClr val="FF0000"/>
              </a:solidFill>
            </a:endParaRPr>
          </a:p>
        </p:txBody>
      </p:sp>
      <p:sp>
        <p:nvSpPr>
          <p:cNvPr id="13322" name="矩形 16"/>
          <p:cNvSpPr>
            <a:spLocks noChangeArrowheads="1"/>
          </p:cNvSpPr>
          <p:nvPr/>
        </p:nvSpPr>
        <p:spPr bwMode="auto">
          <a:xfrm>
            <a:off x="6096001" y="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a:solidFill>
                  <a:srgbClr val="FF0000"/>
                </a:solidFill>
              </a:rPr>
              <a:t>初级编码</a:t>
            </a:r>
            <a:endParaRPr lang="zh-CN" altLang="en-US">
              <a:solidFill>
                <a:srgbClr val="FF0000"/>
              </a:solidFill>
            </a:endParaRPr>
          </a:p>
        </p:txBody>
      </p:sp>
      <p:sp>
        <p:nvSpPr>
          <p:cNvPr id="13323" name="矩形 17"/>
          <p:cNvSpPr>
            <a:spLocks noChangeArrowheads="1"/>
          </p:cNvSpPr>
          <p:nvPr/>
        </p:nvSpPr>
        <p:spPr bwMode="auto">
          <a:xfrm>
            <a:off x="8229601" y="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a:solidFill>
                  <a:srgbClr val="FF0000"/>
                </a:solidFill>
              </a:rPr>
              <a:t>二级编码</a:t>
            </a:r>
            <a:endParaRPr lang="zh-CN" altLang="en-US">
              <a:solidFill>
                <a:srgbClr val="FF0000"/>
              </a:solidFill>
            </a:endParaRPr>
          </a:p>
        </p:txBody>
      </p:sp>
      <p:cxnSp>
        <p:nvCxnSpPr>
          <p:cNvPr id="20" name="直接箭头连接符 19"/>
          <p:cNvCxnSpPr>
            <a:stCxn id="7" idx="3"/>
          </p:cNvCxnSpPr>
          <p:nvPr/>
        </p:nvCxnSpPr>
        <p:spPr>
          <a:xfrm flipV="1">
            <a:off x="5257800" y="1066800"/>
            <a:ext cx="457200" cy="63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1" name="直接箭头连接符 20"/>
          <p:cNvCxnSpPr>
            <a:endCxn id="13318" idx="1"/>
          </p:cNvCxnSpPr>
          <p:nvPr/>
        </p:nvCxnSpPr>
        <p:spPr>
          <a:xfrm flipV="1">
            <a:off x="5334000" y="4711700"/>
            <a:ext cx="457200" cy="127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3" name="直接箭头连接符 22"/>
          <p:cNvCxnSpPr>
            <a:stCxn id="13319" idx="3"/>
            <a:endCxn id="13320" idx="1"/>
          </p:cNvCxnSpPr>
          <p:nvPr/>
        </p:nvCxnSpPr>
        <p:spPr>
          <a:xfrm>
            <a:off x="5334000" y="2813051"/>
            <a:ext cx="609600" cy="1111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直接箭头连接符 24"/>
          <p:cNvCxnSpPr/>
          <p:nvPr/>
        </p:nvCxnSpPr>
        <p:spPr>
          <a:xfrm>
            <a:off x="7848600" y="4724400"/>
            <a:ext cx="914400" cy="127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7" name="直接箭头连接符 26"/>
          <p:cNvCxnSpPr>
            <a:endCxn id="13316" idx="1"/>
          </p:cNvCxnSpPr>
          <p:nvPr/>
        </p:nvCxnSpPr>
        <p:spPr>
          <a:xfrm flipV="1">
            <a:off x="7772400" y="2505076"/>
            <a:ext cx="1066800" cy="26352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9" name="直接箭头连接符 28"/>
          <p:cNvCxnSpPr>
            <a:endCxn id="13316" idx="0"/>
          </p:cNvCxnSpPr>
          <p:nvPr/>
        </p:nvCxnSpPr>
        <p:spPr>
          <a:xfrm>
            <a:off x="8229600" y="1143000"/>
            <a:ext cx="1066800" cy="762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3330" name="矩形 45"/>
          <p:cNvSpPr>
            <a:spLocks noChangeArrowheads="1"/>
          </p:cNvSpPr>
          <p:nvPr/>
        </p:nvSpPr>
        <p:spPr bwMode="auto">
          <a:xfrm>
            <a:off x="10134600" y="2667000"/>
            <a:ext cx="533400" cy="1200150"/>
          </a:xfrm>
          <a:prstGeom prst="rect">
            <a:avLst/>
          </a:prstGeom>
          <a:noFill/>
          <a:ln w="6350">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a:t>性别歧视</a:t>
            </a:r>
            <a:endParaRPr lang="zh-CN" altLang="en-US"/>
          </a:p>
        </p:txBody>
      </p:sp>
      <p:cxnSp>
        <p:nvCxnSpPr>
          <p:cNvPr id="48" name="直接箭头连接符 47"/>
          <p:cNvCxnSpPr>
            <a:stCxn id="13316" idx="3"/>
            <a:endCxn id="13330" idx="1"/>
          </p:cNvCxnSpPr>
          <p:nvPr/>
        </p:nvCxnSpPr>
        <p:spPr>
          <a:xfrm>
            <a:off x="9753600" y="2505075"/>
            <a:ext cx="381000" cy="762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0" name="直接箭头连接符 49"/>
          <p:cNvCxnSpPr>
            <a:stCxn id="13338" idx="3"/>
            <a:endCxn id="13330" idx="2"/>
          </p:cNvCxnSpPr>
          <p:nvPr/>
        </p:nvCxnSpPr>
        <p:spPr>
          <a:xfrm flipV="1">
            <a:off x="9677400" y="3867150"/>
            <a:ext cx="723900" cy="21082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1" name="矩形 50"/>
          <p:cNvSpPr/>
          <p:nvPr/>
        </p:nvSpPr>
        <p:spPr>
          <a:xfrm>
            <a:off x="9456738" y="6149976"/>
            <a:ext cx="1211262" cy="708025"/>
          </a:xfrm>
          <a:prstGeom prst="rect">
            <a:avLst/>
          </a:prstGeom>
        </p:spPr>
        <p:txBody>
          <a:bodyPr wrap="none">
            <a:spAutoFit/>
          </a:bodyPr>
          <a:lstStyle/>
          <a:p>
            <a:pPr>
              <a:defRPr/>
            </a:pPr>
            <a:r>
              <a:rPr lang="zh-CN" altLang="en-US" sz="4000" dirty="0">
                <a:solidFill>
                  <a:schemeClr val="accent5">
                    <a:lumMod val="50000"/>
                  </a:schemeClr>
                </a:solidFill>
              </a:rPr>
              <a:t>美国</a:t>
            </a:r>
            <a:endParaRPr lang="zh-CN" altLang="en-US" sz="4000" dirty="0">
              <a:solidFill>
                <a:schemeClr val="accent5">
                  <a:lumMod val="50000"/>
                </a:schemeClr>
              </a:solidFill>
            </a:endParaRPr>
          </a:p>
        </p:txBody>
      </p:sp>
      <p:sp>
        <p:nvSpPr>
          <p:cNvPr id="13334" name="矩形 46"/>
          <p:cNvSpPr>
            <a:spLocks noChangeArrowheads="1"/>
          </p:cNvSpPr>
          <p:nvPr/>
        </p:nvSpPr>
        <p:spPr bwMode="auto">
          <a:xfrm>
            <a:off x="8763000" y="4419601"/>
            <a:ext cx="914400" cy="646113"/>
          </a:xfrm>
          <a:prstGeom prst="rect">
            <a:avLst/>
          </a:prstGeom>
          <a:noFill/>
          <a:ln w="6350">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a:t>造成差别影响</a:t>
            </a:r>
            <a:endParaRPr lang="zh-CN" altLang="en-US"/>
          </a:p>
        </p:txBody>
      </p:sp>
      <p:sp>
        <p:nvSpPr>
          <p:cNvPr id="49" name="矩形 48"/>
          <p:cNvSpPr/>
          <p:nvPr/>
        </p:nvSpPr>
        <p:spPr>
          <a:xfrm>
            <a:off x="1524000" y="5688014"/>
            <a:ext cx="4572000" cy="11699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CN" altLang="en-US" sz="1400" dirty="0"/>
              <a:t>不受欢迎的性接近、性要求和其他与性有关的语言或行动，在顺从或拒绝这种行为明确地或暗示性地影响个人的就业，不适当地干扰个人工作表现，或者造成恐吓性，歧视性或令人生厌的工作环境时，则构成性骚扰。（关于性骚扰的情况说明）</a:t>
            </a:r>
            <a:endParaRPr lang="zh-CN" altLang="en-US" sz="1400" dirty="0"/>
          </a:p>
        </p:txBody>
      </p:sp>
      <p:sp>
        <p:nvSpPr>
          <p:cNvPr id="13336" name="矩形 51"/>
          <p:cNvSpPr>
            <a:spLocks noChangeArrowheads="1"/>
          </p:cNvSpPr>
          <p:nvPr/>
        </p:nvSpPr>
        <p:spPr bwMode="auto">
          <a:xfrm>
            <a:off x="6324600" y="5638801"/>
            <a:ext cx="1828800" cy="1077913"/>
          </a:xfrm>
          <a:prstGeom prst="rect">
            <a:avLst/>
          </a:prstGeom>
          <a:noFill/>
          <a:ln w="6350">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a:t>不受欢迎，性接近，性要求，性语言，性行动，影响个人，影响工作环境</a:t>
            </a:r>
            <a:endParaRPr lang="zh-CN" altLang="en-US" sz="1600"/>
          </a:p>
        </p:txBody>
      </p:sp>
      <p:cxnSp>
        <p:nvCxnSpPr>
          <p:cNvPr id="55" name="直接箭头连接符 54"/>
          <p:cNvCxnSpPr>
            <a:endCxn id="13336" idx="1"/>
          </p:cNvCxnSpPr>
          <p:nvPr/>
        </p:nvCxnSpPr>
        <p:spPr>
          <a:xfrm>
            <a:off x="6096000" y="6172201"/>
            <a:ext cx="228600" cy="476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3338" name="矩形 60"/>
          <p:cNvSpPr>
            <a:spLocks noChangeArrowheads="1"/>
          </p:cNvSpPr>
          <p:nvPr/>
        </p:nvSpPr>
        <p:spPr bwMode="auto">
          <a:xfrm>
            <a:off x="8458200" y="5791200"/>
            <a:ext cx="1219200" cy="369888"/>
          </a:xfrm>
          <a:prstGeom prst="rect">
            <a:avLst/>
          </a:prstGeom>
          <a:noFill/>
          <a:ln w="6350">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a:t>性骚扰</a:t>
            </a:r>
            <a:endParaRPr lang="zh-CN" altLang="en-US"/>
          </a:p>
        </p:txBody>
      </p:sp>
      <p:cxnSp>
        <p:nvCxnSpPr>
          <p:cNvPr id="70" name="直接箭头连接符 69"/>
          <p:cNvCxnSpPr/>
          <p:nvPr/>
        </p:nvCxnSpPr>
        <p:spPr>
          <a:xfrm rot="5400000" flipH="1" flipV="1">
            <a:off x="9583738" y="3979863"/>
            <a:ext cx="796925" cy="609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2" name="直接箭头连接符 71"/>
          <p:cNvCxnSpPr/>
          <p:nvPr/>
        </p:nvCxnSpPr>
        <p:spPr>
          <a:xfrm>
            <a:off x="8229600" y="6019801"/>
            <a:ext cx="228600" cy="476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138" name="Group 370"/>
          <p:cNvGraphicFramePr>
            <a:graphicFrameLocks noGrp="1"/>
          </p:cNvGraphicFramePr>
          <p:nvPr>
            <p:ph/>
          </p:nvPr>
        </p:nvGraphicFramePr>
        <p:xfrm>
          <a:off x="1981200" y="990600"/>
          <a:ext cx="8229600" cy="5181600"/>
        </p:xfrm>
        <a:graphic>
          <a:graphicData uri="http://schemas.openxmlformats.org/drawingml/2006/table">
            <a:tbl>
              <a:tblPr/>
              <a:tblGrid>
                <a:gridCol w="1741488"/>
                <a:gridCol w="3482975"/>
                <a:gridCol w="750887"/>
                <a:gridCol w="752475"/>
                <a:gridCol w="750888"/>
                <a:gridCol w="750887"/>
              </a:tblGrid>
              <a:tr h="527050">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美国</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欧盟</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国际</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中国</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9750">
                <a:tc rowSpan="5">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男女平等就业</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共同的权利</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8325">
                <a:tc vMerge="1">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基本的自由</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vMerge="1">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与性别因素无关（平等对待）</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9600">
                <a:tc vMerge="1">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无差别的影响（无间接歧视）</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vMerge="1">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女性保护</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rgbClr val="808080"/>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5475">
                <a:tc rowSpan="3">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性别歧视</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基于性别原因的区别对待</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5000">
                <a:tc vMerge="1">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造成差别影响</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9600">
                <a:tc vMerge="1">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性骚扰</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 typeface="Wingdings" panose="05000000000000000000" pitchFamily="2" charset="2"/>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0548" name="Rectangle 366"/>
          <p:cNvSpPr>
            <a:spLocks noChangeArrowheads="1"/>
          </p:cNvSpPr>
          <p:nvPr/>
        </p:nvSpPr>
        <p:spPr bwMode="auto">
          <a:xfrm>
            <a:off x="2733676" y="151091"/>
            <a:ext cx="74542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a:t>不同国家或地区法规文本中“男女平等就业”与“性别歧视”概念比较</a:t>
            </a:r>
            <a:r>
              <a:rPr lang="zh-CN" altLang="en-US"/>
              <a:t> </a:t>
            </a:r>
            <a:endParaRPr lang="zh-CN" altLang="en-US"/>
          </a:p>
        </p:txBody>
      </p:sp>
    </p:spTree>
  </p:cSld>
  <p:clrMapOvr>
    <a:masterClrMapping/>
  </p:clrMapOvr>
  <p:transition spd="slow">
    <p:wipe di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内容占位符 3"/>
          <p:cNvSpPr>
            <a:spLocks noGrp="1"/>
          </p:cNvSpPr>
          <p:nvPr>
            <p:ph idx="4294967295"/>
          </p:nvPr>
        </p:nvSpPr>
        <p:spPr>
          <a:xfrm>
            <a:off x="1523999" y="76202"/>
            <a:ext cx="9510445" cy="540247"/>
          </a:xfrm>
        </p:spPr>
        <p:txBody>
          <a:bodyPr/>
          <a:lstStyle/>
          <a:p>
            <a:pPr>
              <a:buFont typeface="Wingdings" panose="05000000000000000000" pitchFamily="2" charset="2"/>
              <a:buNone/>
            </a:pPr>
            <a:r>
              <a:rPr lang="zh-CN" altLang="en-US" dirty="0"/>
              <a:t>二、</a:t>
            </a:r>
            <a:r>
              <a:rPr lang="zh-CN" altLang="zh-CN" dirty="0"/>
              <a:t>雇主和求职者对男女平等就业与就业中的歧视的理解</a:t>
            </a:r>
            <a:endParaRPr lang="zh-CN" altLang="en-US" dirty="0"/>
          </a:p>
        </p:txBody>
      </p:sp>
      <p:graphicFrame>
        <p:nvGraphicFramePr>
          <p:cNvPr id="5" name="表格 4"/>
          <p:cNvGraphicFramePr>
            <a:graphicFrameLocks noGrp="1"/>
          </p:cNvGraphicFramePr>
          <p:nvPr/>
        </p:nvGraphicFramePr>
        <p:xfrm>
          <a:off x="1972637" y="1068513"/>
          <a:ext cx="8435083" cy="5721482"/>
        </p:xfrm>
        <a:graphic>
          <a:graphicData uri="http://schemas.openxmlformats.org/drawingml/2006/table">
            <a:tbl>
              <a:tblPr/>
              <a:tblGrid>
                <a:gridCol w="2928659"/>
                <a:gridCol w="5506424"/>
              </a:tblGrid>
              <a:tr h="383973">
                <a:tc>
                  <a:txBody>
                    <a:bodyPr/>
                    <a:lstStyle/>
                    <a:p>
                      <a:pPr algn="just">
                        <a:spcAft>
                          <a:spcPts val="0"/>
                        </a:spcAft>
                      </a:pPr>
                      <a:r>
                        <a:rPr lang="zh-CN" altLang="en-US" sz="1600" kern="100" dirty="0">
                          <a:solidFill>
                            <a:srgbClr val="FF0000"/>
                          </a:solidFill>
                          <a:latin typeface="Calibri" panose="020F0502020204030204"/>
                          <a:ea typeface="宋体" panose="02010600030101010101" pitchFamily="2" charset="-122"/>
                          <a:cs typeface="Times New Roman" panose="02020603050405020304"/>
                        </a:rPr>
                        <a:t>初级编码</a:t>
                      </a:r>
                      <a:endParaRPr lang="en-US" sz="1600" kern="100" dirty="0">
                        <a:solidFill>
                          <a:srgbClr val="FF0000"/>
                        </a:solidFill>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600" kern="100" dirty="0">
                          <a:solidFill>
                            <a:srgbClr val="FF0000"/>
                          </a:solidFill>
                          <a:latin typeface="Calibri" panose="020F0502020204030204"/>
                          <a:ea typeface="宋体" panose="02010600030101010101" pitchFamily="2" charset="-122"/>
                          <a:cs typeface="Times New Roman" panose="02020603050405020304"/>
                        </a:rPr>
                        <a:t>访谈举例</a:t>
                      </a:r>
                      <a:endParaRPr lang="zh-CN" sz="1600" kern="100" dirty="0">
                        <a:solidFill>
                          <a:srgbClr val="FF0000"/>
                        </a:solidFill>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7946">
                <a:tc>
                  <a:txBody>
                    <a:bodyPr/>
                    <a:lstStyle/>
                    <a:p>
                      <a:pPr algn="just">
                        <a:spcAft>
                          <a:spcPts val="0"/>
                        </a:spcAft>
                      </a:pPr>
                      <a:r>
                        <a:rPr lang="zh-CN" sz="1600" kern="100">
                          <a:latin typeface="Calibri" panose="020F0502020204030204"/>
                          <a:ea typeface="宋体" panose="02010600030101010101" pitchFamily="2" charset="-122"/>
                          <a:cs typeface="Times New Roman" panose="02020603050405020304"/>
                        </a:rPr>
                        <a:t>招聘机会平等（根据能力而非性别公平竞争）</a:t>
                      </a:r>
                      <a:r>
                        <a:rPr lang="en-US" sz="1600" kern="100">
                          <a:latin typeface="Calibri" panose="020F0502020204030204"/>
                          <a:ea typeface="宋体" panose="02010600030101010101" pitchFamily="2" charset="-122"/>
                          <a:cs typeface="Times New Roman" panose="02020603050405020304"/>
                        </a:rPr>
                        <a:t>12</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kern="100" dirty="0">
                          <a:latin typeface="Calibri" panose="020F0502020204030204"/>
                          <a:ea typeface="宋体" panose="02010600030101010101" pitchFamily="2" charset="-122"/>
                          <a:cs typeface="Times New Roman" panose="02020603050405020304"/>
                        </a:rPr>
                        <a:t>g019</a:t>
                      </a:r>
                      <a:r>
                        <a:rPr lang="zh-CN" sz="1600" kern="100" dirty="0">
                          <a:latin typeface="Calibri" panose="020F0502020204030204"/>
                          <a:ea typeface="宋体" panose="02010600030101010101" pitchFamily="2" charset="-122"/>
                          <a:cs typeface="Times New Roman" panose="02020603050405020304"/>
                        </a:rPr>
                        <a:t>：男女公平就业就是有一个岗位，不管男的女的，靠你的能力竞争，而不是性别</a:t>
                      </a:r>
                      <a:endParaRPr lang="zh-CN" sz="16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1921">
                <a:tc>
                  <a:txBody>
                    <a:bodyPr/>
                    <a:lstStyle/>
                    <a:p>
                      <a:pPr algn="just">
                        <a:spcAft>
                          <a:spcPts val="0"/>
                        </a:spcAft>
                      </a:pPr>
                      <a:r>
                        <a:rPr lang="zh-CN" sz="1600" kern="100">
                          <a:latin typeface="Calibri" panose="020F0502020204030204"/>
                          <a:ea typeface="宋体" panose="02010600030101010101" pitchFamily="2" charset="-122"/>
                          <a:cs typeface="Times New Roman" panose="02020603050405020304"/>
                        </a:rPr>
                        <a:t>一定范围内的招聘机会平等（男女都适合的工作，根据能力而非性别公平竞争）</a:t>
                      </a:r>
                      <a:r>
                        <a:rPr lang="en-US" sz="1600" kern="100">
                          <a:latin typeface="Calibri" panose="020F0502020204030204"/>
                          <a:ea typeface="宋体" panose="02010600030101010101" pitchFamily="2" charset="-122"/>
                          <a:cs typeface="Times New Roman" panose="02020603050405020304"/>
                        </a:rPr>
                        <a:t>7</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kern="100">
                          <a:latin typeface="Calibri" panose="020F0502020204030204"/>
                          <a:ea typeface="宋体" panose="02010600030101010101" pitchFamily="2" charset="-122"/>
                          <a:cs typeface="Times New Roman" panose="02020603050405020304"/>
                        </a:rPr>
                        <a:t>g020</a:t>
                      </a:r>
                      <a:r>
                        <a:rPr lang="zh-CN" sz="1600" kern="100">
                          <a:latin typeface="Calibri" panose="020F0502020204030204"/>
                          <a:ea typeface="宋体" panose="02010600030101010101" pitchFamily="2" charset="-122"/>
                          <a:cs typeface="Times New Roman" panose="02020603050405020304"/>
                        </a:rPr>
                        <a:t>：</a:t>
                      </a:r>
                      <a:r>
                        <a:rPr lang="zh-CN" sz="1600" kern="0">
                          <a:latin typeface="Calibri" panose="020F0502020204030204"/>
                          <a:ea typeface="宋体" panose="02010600030101010101" pitchFamily="2" charset="-122"/>
                          <a:cs typeface="宋体" panose="02010600030101010101" pitchFamily="2" charset="-122"/>
                        </a:rPr>
                        <a:t>如果说这个岗位又可以男同志做，又可以女同志做……应该是一视同仁嘛。当然岗位的不同，那必然男性、女性适合的不同，这是很正常的事情。</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7946">
                <a:tc>
                  <a:txBody>
                    <a:bodyPr/>
                    <a:lstStyle/>
                    <a:p>
                      <a:pPr algn="just">
                        <a:spcAft>
                          <a:spcPts val="0"/>
                        </a:spcAft>
                      </a:pPr>
                      <a:r>
                        <a:rPr lang="zh-CN" sz="1600" kern="0">
                          <a:latin typeface="Calibri" panose="020F0502020204030204"/>
                          <a:ea typeface="宋体" panose="02010600030101010101" pitchFamily="2" charset="-122"/>
                          <a:cs typeface="宋体" panose="02010600030101010101" pitchFamily="2" charset="-122"/>
                        </a:rPr>
                        <a:t>同工同酬</a:t>
                      </a:r>
                      <a:r>
                        <a:rPr lang="zh-CN" sz="1600" kern="100">
                          <a:latin typeface="Calibri" panose="020F0502020204030204"/>
                          <a:ea typeface="宋体" panose="02010600030101010101" pitchFamily="2" charset="-122"/>
                          <a:cs typeface="Times New Roman" panose="02020603050405020304"/>
                        </a:rPr>
                        <a:t>，相同待遇</a:t>
                      </a:r>
                      <a:r>
                        <a:rPr lang="en-US" sz="1600" kern="100">
                          <a:latin typeface="Calibri" panose="020F0502020204030204"/>
                          <a:ea typeface="宋体" panose="02010600030101010101" pitchFamily="2" charset="-122"/>
                          <a:cs typeface="Times New Roman" panose="02020603050405020304"/>
                        </a:rPr>
                        <a:t>6</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kern="100">
                          <a:latin typeface="Calibri" panose="020F0502020204030204"/>
                          <a:ea typeface="宋体" panose="02010600030101010101" pitchFamily="2" charset="-122"/>
                          <a:cs typeface="Times New Roman" panose="02020603050405020304"/>
                        </a:rPr>
                        <a:t>g021</a:t>
                      </a:r>
                      <a:r>
                        <a:rPr lang="zh-CN" sz="1600" kern="0">
                          <a:latin typeface="Calibri" panose="020F0502020204030204"/>
                          <a:ea typeface="宋体" panose="02010600030101010101" pitchFamily="2" charset="-122"/>
                          <a:cs typeface="宋体" panose="02010600030101010101" pitchFamily="2" charset="-122"/>
                        </a:rPr>
                        <a:t>：同工同酬。什么样的岗位不能因为是女性就歧视她，工资方面、待遇方面</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7946">
                <a:tc>
                  <a:txBody>
                    <a:bodyPr/>
                    <a:lstStyle/>
                    <a:p>
                      <a:pPr algn="just">
                        <a:spcAft>
                          <a:spcPts val="0"/>
                        </a:spcAft>
                      </a:pPr>
                      <a:r>
                        <a:rPr lang="zh-CN" sz="1600" kern="100">
                          <a:latin typeface="Calibri" panose="020F0502020204030204"/>
                          <a:ea typeface="宋体" panose="02010600030101010101" pitchFamily="2" charset="-122"/>
                          <a:cs typeface="Times New Roman" panose="02020603050405020304"/>
                        </a:rPr>
                        <a:t>工作中一视同仁含平等的晋升发展空间</a:t>
                      </a:r>
                      <a:r>
                        <a:rPr lang="en-US" sz="1600" kern="100">
                          <a:latin typeface="Calibri" panose="020F0502020204030204"/>
                          <a:ea typeface="宋体" panose="02010600030101010101" pitchFamily="2" charset="-122"/>
                          <a:cs typeface="Times New Roman" panose="02020603050405020304"/>
                        </a:rPr>
                        <a:t>3</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kern="100">
                          <a:latin typeface="Calibri" panose="020F0502020204030204"/>
                          <a:ea typeface="宋体" panose="02010600030101010101" pitchFamily="2" charset="-122"/>
                          <a:cs typeface="Times New Roman" panose="02020603050405020304"/>
                        </a:rPr>
                        <a:t>g029</a:t>
                      </a:r>
                      <a:r>
                        <a:rPr lang="zh-CN" sz="1600" kern="100">
                          <a:latin typeface="Calibri" panose="020F0502020204030204"/>
                          <a:ea typeface="宋体" panose="02010600030101010101" pitchFamily="2" charset="-122"/>
                          <a:cs typeface="Times New Roman" panose="02020603050405020304"/>
                        </a:rPr>
                        <a:t>：在求职时都有平等的选择权，入职后享有平等的晋升、发展空间。</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464">
                <a:tc>
                  <a:txBody>
                    <a:bodyPr/>
                    <a:lstStyle/>
                    <a:p>
                      <a:pPr algn="just">
                        <a:spcAft>
                          <a:spcPts val="0"/>
                        </a:spcAft>
                      </a:pPr>
                      <a:r>
                        <a:rPr lang="zh-CN" sz="1600" kern="100">
                          <a:latin typeface="Calibri" panose="020F0502020204030204"/>
                          <a:ea typeface="宋体" panose="02010600030101010101" pitchFamily="2" charset="-122"/>
                          <a:cs typeface="Times New Roman" panose="02020603050405020304"/>
                        </a:rPr>
                        <a:t>不因女性生育而减少机会</a:t>
                      </a:r>
                      <a:r>
                        <a:rPr lang="en-US" sz="1600" kern="100">
                          <a:latin typeface="Calibri" panose="020F0502020204030204"/>
                          <a:ea typeface="宋体" panose="02010600030101010101" pitchFamily="2" charset="-122"/>
                          <a:cs typeface="Times New Roman" panose="02020603050405020304"/>
                        </a:rPr>
                        <a:t>2</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kern="100">
                          <a:latin typeface="Calibri" panose="020F0502020204030204"/>
                          <a:ea typeface="宋体" panose="02010600030101010101" pitchFamily="2" charset="-122"/>
                          <a:cs typeface="Times New Roman" panose="02020603050405020304"/>
                        </a:rPr>
                        <a:t>g031</a:t>
                      </a:r>
                      <a:r>
                        <a:rPr lang="zh-CN" sz="1600" kern="100">
                          <a:latin typeface="Calibri" panose="020F0502020204030204"/>
                          <a:ea typeface="宋体" panose="02010600030101010101" pitchFamily="2" charset="-122"/>
                          <a:cs typeface="Times New Roman" panose="02020603050405020304"/>
                        </a:rPr>
                        <a:t>相等条件下就业机会平等，就是一男一女去应聘，两个人条件差不多，不会因为女的以后会有生育假期而不录用她</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7643">
                <a:tc>
                  <a:txBody>
                    <a:bodyPr/>
                    <a:lstStyle/>
                    <a:p>
                      <a:pPr algn="just">
                        <a:spcAft>
                          <a:spcPts val="0"/>
                        </a:spcAft>
                      </a:pPr>
                      <a:r>
                        <a:rPr lang="zh-CN" sz="1600" kern="100">
                          <a:latin typeface="Calibri" panose="020F0502020204030204"/>
                          <a:ea typeface="宋体" panose="02010600030101010101" pitchFamily="2" charset="-122"/>
                          <a:cs typeface="Times New Roman" panose="02020603050405020304"/>
                        </a:rPr>
                        <a:t>区别就业，各司其职</a:t>
                      </a:r>
                      <a:r>
                        <a:rPr lang="en-US" sz="1600" kern="100">
                          <a:latin typeface="Calibri" panose="020F0502020204030204"/>
                          <a:ea typeface="宋体" panose="02010600030101010101" pitchFamily="2" charset="-122"/>
                          <a:cs typeface="Times New Roman" panose="02020603050405020304"/>
                        </a:rPr>
                        <a:t>5</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kern="100">
                          <a:latin typeface="Calibri" panose="020F0502020204030204"/>
                          <a:ea typeface="宋体" panose="02010600030101010101" pitchFamily="2" charset="-122"/>
                          <a:cs typeface="Times New Roman" panose="02020603050405020304"/>
                        </a:rPr>
                        <a:t>g016</a:t>
                      </a:r>
                      <a:r>
                        <a:rPr lang="zh-CN" sz="1600" kern="100">
                          <a:latin typeface="Calibri" panose="020F0502020204030204"/>
                          <a:ea typeface="宋体" panose="02010600030101010101" pitchFamily="2" charset="-122"/>
                          <a:cs typeface="Times New Roman" panose="02020603050405020304"/>
                        </a:rPr>
                        <a:t>：我认为公平就业就是男的干男的行业，女的干女的行业。</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7643">
                <a:tc>
                  <a:txBody>
                    <a:bodyPr/>
                    <a:lstStyle/>
                    <a:p>
                      <a:pPr algn="just">
                        <a:spcAft>
                          <a:spcPts val="0"/>
                        </a:spcAft>
                      </a:pPr>
                      <a:r>
                        <a:rPr lang="zh-CN" sz="1600" kern="100" dirty="0">
                          <a:latin typeface="Calibri" panose="020F0502020204030204"/>
                          <a:ea typeface="宋体" panose="02010600030101010101" pitchFamily="2" charset="-122"/>
                          <a:cs typeface="Times New Roman" panose="02020603050405020304"/>
                        </a:rPr>
                        <a:t>适合自己的</a:t>
                      </a:r>
                      <a:r>
                        <a:rPr lang="en-US" sz="1600" kern="100" dirty="0">
                          <a:latin typeface="Calibri" panose="020F0502020204030204"/>
                          <a:ea typeface="宋体" panose="02010600030101010101" pitchFamily="2" charset="-122"/>
                          <a:cs typeface="Times New Roman" panose="02020603050405020304"/>
                        </a:rPr>
                        <a:t>3</a:t>
                      </a:r>
                      <a:endParaRPr lang="zh-CN" sz="16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kern="100" dirty="0">
                          <a:latin typeface="Calibri" panose="020F0502020204030204"/>
                          <a:ea typeface="宋体" panose="02010600030101010101" pitchFamily="2" charset="-122"/>
                          <a:cs typeface="Times New Roman" panose="02020603050405020304"/>
                        </a:rPr>
                        <a:t>g032</a:t>
                      </a:r>
                      <a:r>
                        <a:rPr lang="zh-CN" sz="1600" kern="100" dirty="0">
                          <a:latin typeface="Calibri" panose="020F0502020204030204"/>
                          <a:ea typeface="宋体" panose="02010600030101010101" pitchFamily="2" charset="-122"/>
                          <a:cs typeface="Times New Roman" panose="02020603050405020304"/>
                        </a:rPr>
                        <a:t>：根据个人能力、脑力、劳动力，选择适合自己的岗位</a:t>
                      </a:r>
                      <a:endParaRPr lang="zh-CN" sz="16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2560" name="矩形 5"/>
          <p:cNvSpPr>
            <a:spLocks noChangeArrowheads="1"/>
          </p:cNvSpPr>
          <p:nvPr/>
        </p:nvSpPr>
        <p:spPr bwMode="auto">
          <a:xfrm>
            <a:off x="4144168" y="616449"/>
            <a:ext cx="3903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dirty="0"/>
              <a:t>35</a:t>
            </a:r>
            <a:r>
              <a:rPr lang="zh-CN" altLang="en-US" dirty="0"/>
              <a:t>名雇主对“男女平等就业”的理解</a:t>
            </a:r>
            <a:endParaRPr lang="zh-CN" alt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4294967295"/>
          </p:nvPr>
        </p:nvGraphicFramePr>
        <p:xfrm>
          <a:off x="1592494" y="616449"/>
          <a:ext cx="9075506" cy="5906589"/>
        </p:xfrm>
        <a:graphic>
          <a:graphicData uri="http://schemas.openxmlformats.org/drawingml/2006/table">
            <a:tbl>
              <a:tblPr/>
              <a:tblGrid>
                <a:gridCol w="1856847"/>
                <a:gridCol w="7218659"/>
              </a:tblGrid>
              <a:tr h="256808">
                <a:tc>
                  <a:txBody>
                    <a:bodyPr/>
                    <a:lstStyle/>
                    <a:p>
                      <a:pPr algn="just">
                        <a:spcAft>
                          <a:spcPts val="0"/>
                        </a:spcAft>
                      </a:pPr>
                      <a:r>
                        <a:rPr lang="zh-CN" sz="1600" kern="100" dirty="0">
                          <a:latin typeface="Calibri" panose="020F0502020204030204"/>
                          <a:ea typeface="宋体" panose="02010600030101010101" pitchFamily="2" charset="-122"/>
                          <a:cs typeface="Times New Roman" panose="02020603050405020304"/>
                        </a:rPr>
                        <a:t>初级编码</a:t>
                      </a:r>
                      <a:endParaRPr lang="zh-CN" sz="16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600" kern="100">
                          <a:latin typeface="Calibri" panose="020F0502020204030204"/>
                          <a:ea typeface="宋体" panose="02010600030101010101" pitchFamily="2" charset="-122"/>
                          <a:cs typeface="Times New Roman" panose="02020603050405020304"/>
                        </a:rPr>
                        <a:t>访谈举例</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0424">
                <a:tc>
                  <a:txBody>
                    <a:bodyPr/>
                    <a:lstStyle/>
                    <a:p>
                      <a:pPr algn="just">
                        <a:spcAft>
                          <a:spcPts val="0"/>
                        </a:spcAft>
                      </a:pPr>
                      <a:r>
                        <a:rPr lang="zh-CN" sz="1600" kern="100">
                          <a:latin typeface="Calibri" panose="020F0502020204030204"/>
                          <a:ea typeface="宋体" panose="02010600030101010101" pitchFamily="2" charset="-122"/>
                          <a:cs typeface="Times New Roman" panose="02020603050405020304"/>
                        </a:rPr>
                        <a:t>求职机会平等（根据能力而非性别公平竞争）</a:t>
                      </a:r>
                      <a:r>
                        <a:rPr lang="en-US" sz="1600" kern="100">
                          <a:latin typeface="Calibri" panose="020F0502020204030204"/>
                          <a:ea typeface="宋体" panose="02010600030101010101" pitchFamily="2" charset="-122"/>
                          <a:cs typeface="Times New Roman" panose="02020603050405020304"/>
                        </a:rPr>
                        <a:t>28</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kern="100" dirty="0">
                          <a:latin typeface="Calibri" panose="020F0502020204030204"/>
                          <a:ea typeface="宋体" panose="02010600030101010101" pitchFamily="2" charset="-122"/>
                          <a:cs typeface="Times New Roman" panose="02020603050405020304"/>
                        </a:rPr>
                        <a:t>Y007</a:t>
                      </a:r>
                      <a:r>
                        <a:rPr lang="zh-CN" sz="1600" kern="100" dirty="0">
                          <a:latin typeface="Calibri" panose="020F0502020204030204"/>
                          <a:ea typeface="宋体" panose="02010600030101010101" pitchFamily="2" charset="-122"/>
                          <a:cs typeface="宋体" panose="02010600030101010101" pitchFamily="2" charset="-122"/>
                        </a:rPr>
                        <a:t>：我认为啊，如果要是现在社会求职的话，你不管是男的女的，我觉得应该看重的是工作能力，而不是说从性别来上看</a:t>
                      </a:r>
                      <a:endParaRPr lang="zh-CN" sz="16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7233">
                <a:tc>
                  <a:txBody>
                    <a:bodyPr/>
                    <a:lstStyle/>
                    <a:p>
                      <a:pPr algn="just">
                        <a:spcAft>
                          <a:spcPts val="0"/>
                        </a:spcAft>
                      </a:pPr>
                      <a:r>
                        <a:rPr lang="zh-CN" sz="1600" kern="100">
                          <a:latin typeface="Calibri" panose="020F0502020204030204"/>
                          <a:ea typeface="宋体" panose="02010600030101010101" pitchFamily="2" charset="-122"/>
                          <a:cs typeface="Times New Roman" panose="02020603050405020304"/>
                        </a:rPr>
                        <a:t>一定范围内的求职机会平等（男女都适合的工作不考虑性别）</a:t>
                      </a:r>
                      <a:r>
                        <a:rPr lang="en-US" sz="1600" kern="100">
                          <a:latin typeface="Calibri" panose="020F0502020204030204"/>
                          <a:ea typeface="宋体" panose="02010600030101010101" pitchFamily="2" charset="-122"/>
                          <a:cs typeface="Times New Roman" panose="02020603050405020304"/>
                        </a:rPr>
                        <a:t>7</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kern="100">
                          <a:latin typeface="Calibri" panose="020F0502020204030204"/>
                          <a:ea typeface="宋体" panose="02010600030101010101" pitchFamily="2" charset="-122"/>
                          <a:cs typeface="Times New Roman" panose="02020603050405020304"/>
                        </a:rPr>
                        <a:t>Y002</a:t>
                      </a:r>
                      <a:r>
                        <a:rPr lang="zh-CN" sz="1600" kern="100">
                          <a:latin typeface="Calibri" panose="020F0502020204030204"/>
                          <a:ea typeface="宋体" panose="02010600030101010101" pitchFamily="2" charset="-122"/>
                          <a:cs typeface="宋体" panose="02010600030101010101" pitchFamily="2" charset="-122"/>
                        </a:rPr>
                        <a:t>：男女平等就业就是说，同样的工作，男女都可以去做的时候，都可以去做，这样的工作就不要以那种我非要男生，不要考虑到女生以后会生孩子啊之类的，不要考虑这些情况下来去招聘。</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6808">
                <a:tc>
                  <a:txBody>
                    <a:bodyPr/>
                    <a:lstStyle/>
                    <a:p>
                      <a:pPr algn="just">
                        <a:spcAft>
                          <a:spcPts val="0"/>
                        </a:spcAft>
                      </a:pPr>
                      <a:r>
                        <a:rPr lang="zh-CN" sz="1600" kern="100">
                          <a:latin typeface="Calibri" panose="020F0502020204030204"/>
                          <a:ea typeface="宋体" panose="02010600030101010101" pitchFamily="2" charset="-122"/>
                          <a:cs typeface="宋体" panose="02010600030101010101" pitchFamily="2" charset="-122"/>
                        </a:rPr>
                        <a:t>同工同酬</a:t>
                      </a:r>
                      <a:r>
                        <a:rPr lang="en-US" sz="1600" kern="100">
                          <a:latin typeface="Calibri" panose="020F0502020204030204"/>
                          <a:ea typeface="宋体" panose="02010600030101010101" pitchFamily="2" charset="-122"/>
                          <a:cs typeface="宋体" panose="02010600030101010101" pitchFamily="2" charset="-122"/>
                        </a:rPr>
                        <a:t>13</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kern="100">
                          <a:latin typeface="Calibri" panose="020F0502020204030204"/>
                          <a:ea typeface="宋体" panose="02010600030101010101" pitchFamily="2" charset="-122"/>
                          <a:cs typeface="Times New Roman" panose="02020603050405020304"/>
                        </a:rPr>
                        <a:t>Y012</a:t>
                      </a:r>
                      <a:r>
                        <a:rPr lang="zh-CN" sz="1600" kern="100">
                          <a:latin typeface="Calibri" panose="020F0502020204030204"/>
                          <a:ea typeface="宋体" panose="02010600030101010101" pitchFamily="2" charset="-122"/>
                          <a:cs typeface="Times New Roman" panose="02020603050405020304"/>
                        </a:rPr>
                        <a:t>：</a:t>
                      </a:r>
                      <a:r>
                        <a:rPr lang="zh-CN" sz="1600" kern="100">
                          <a:latin typeface="Calibri" panose="020F0502020204030204"/>
                          <a:ea typeface="宋体" panose="02010600030101010101" pitchFamily="2" charset="-122"/>
                          <a:cs typeface="宋体" panose="02010600030101010101" pitchFamily="2" charset="-122"/>
                        </a:rPr>
                        <a:t>就按报酬来说吧，要同岗同酬。</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3617">
                <a:tc>
                  <a:txBody>
                    <a:bodyPr/>
                    <a:lstStyle/>
                    <a:p>
                      <a:pPr algn="just">
                        <a:spcAft>
                          <a:spcPts val="0"/>
                        </a:spcAft>
                      </a:pPr>
                      <a:r>
                        <a:rPr lang="zh-CN" sz="1600" kern="100">
                          <a:latin typeface="Calibri" panose="020F0502020204030204"/>
                          <a:ea typeface="宋体" panose="02010600030101010101" pitchFamily="2" charset="-122"/>
                          <a:cs typeface="宋体" panose="02010600030101010101" pitchFamily="2" charset="-122"/>
                        </a:rPr>
                        <a:t>平等培训与晋升机会</a:t>
                      </a:r>
                      <a:r>
                        <a:rPr lang="en-US" sz="1600" kern="100">
                          <a:latin typeface="Calibri" panose="020F0502020204030204"/>
                          <a:ea typeface="宋体" panose="02010600030101010101" pitchFamily="2" charset="-122"/>
                          <a:cs typeface="宋体" panose="02010600030101010101" pitchFamily="2" charset="-122"/>
                        </a:rPr>
                        <a:t>4</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kern="100">
                          <a:latin typeface="Calibri" panose="020F0502020204030204"/>
                          <a:ea typeface="宋体" panose="02010600030101010101" pitchFamily="2" charset="-122"/>
                          <a:cs typeface="Times New Roman" panose="02020603050405020304"/>
                        </a:rPr>
                        <a:t>Y037</a:t>
                      </a:r>
                      <a:r>
                        <a:rPr lang="zh-CN" sz="1600" kern="100">
                          <a:latin typeface="Calibri" panose="020F0502020204030204"/>
                          <a:ea typeface="宋体" panose="02010600030101010101" pitchFamily="2" charset="-122"/>
                          <a:cs typeface="宋体" panose="02010600030101010101" pitchFamily="2" charset="-122"/>
                        </a:rPr>
                        <a:t>：就业机会平等</a:t>
                      </a:r>
                      <a:r>
                        <a:rPr lang="zh-CN" sz="1600" kern="100">
                          <a:latin typeface="Calibri" panose="020F0502020204030204"/>
                          <a:ea typeface="宋体" panose="02010600030101010101" pitchFamily="2" charset="-122"/>
                          <a:cs typeface="Times New Roman" panose="02020603050405020304"/>
                        </a:rPr>
                        <a:t> </a:t>
                      </a:r>
                      <a:r>
                        <a:rPr lang="zh-CN" sz="1600" kern="100">
                          <a:latin typeface="Calibri" panose="020F0502020204030204"/>
                          <a:ea typeface="宋体" panose="02010600030101010101" pitchFamily="2" charset="-122"/>
                          <a:cs typeface="宋体" panose="02010600030101010101" pitchFamily="2" charset="-122"/>
                        </a:rPr>
                        <a:t>工作过程中晋升机会平等</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3617">
                <a:tc>
                  <a:txBody>
                    <a:bodyPr/>
                    <a:lstStyle/>
                    <a:p>
                      <a:pPr algn="just">
                        <a:spcAft>
                          <a:spcPts val="0"/>
                        </a:spcAft>
                      </a:pPr>
                      <a:r>
                        <a:rPr lang="zh-CN" sz="1600" kern="100">
                          <a:latin typeface="Calibri" panose="020F0502020204030204"/>
                          <a:ea typeface="宋体" panose="02010600030101010101" pitchFamily="2" charset="-122"/>
                          <a:cs typeface="宋体" panose="02010600030101010101" pitchFamily="2" charset="-122"/>
                        </a:rPr>
                        <a:t>各就其位各司其职</a:t>
                      </a:r>
                      <a:r>
                        <a:rPr lang="en-US" sz="1600" kern="100">
                          <a:latin typeface="Calibri" panose="020F0502020204030204"/>
                          <a:ea typeface="宋体" panose="02010600030101010101" pitchFamily="2" charset="-122"/>
                          <a:cs typeface="宋体" panose="02010600030101010101" pitchFamily="2" charset="-122"/>
                        </a:rPr>
                        <a:t>5</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kern="100">
                          <a:latin typeface="Calibri" panose="020F0502020204030204"/>
                          <a:ea typeface="宋体" panose="02010600030101010101" pitchFamily="2" charset="-122"/>
                          <a:cs typeface="Times New Roman" panose="02020603050405020304"/>
                        </a:rPr>
                        <a:t>Y082</a:t>
                      </a:r>
                      <a:r>
                        <a:rPr lang="zh-CN" sz="1600" kern="100">
                          <a:latin typeface="Calibri" panose="020F0502020204030204"/>
                          <a:ea typeface="宋体" panose="02010600030101010101" pitchFamily="2" charset="-122"/>
                          <a:cs typeface="Times New Roman" panose="02020603050405020304"/>
                        </a:rPr>
                        <a:t>：男女平等就业哈？就是各司其职嘛！我就觉得男女要定位好自己的位置，你说女的去找男的（工作被拒），就说人家歧视的，这是你自己找错位置了。</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3617">
                <a:tc>
                  <a:txBody>
                    <a:bodyPr/>
                    <a:lstStyle/>
                    <a:p>
                      <a:pPr algn="just">
                        <a:spcAft>
                          <a:spcPts val="0"/>
                        </a:spcAft>
                      </a:pPr>
                      <a:r>
                        <a:rPr lang="zh-CN" sz="1600" kern="100">
                          <a:latin typeface="Calibri" panose="020F0502020204030204"/>
                          <a:ea typeface="宋体" panose="02010600030101010101" pitchFamily="2" charset="-122"/>
                          <a:cs typeface="宋体" panose="02010600030101010101" pitchFamily="2" charset="-122"/>
                        </a:rPr>
                        <a:t>不因女性生育照顾家庭而减少机会</a:t>
                      </a:r>
                      <a:r>
                        <a:rPr lang="en-US" sz="1600" kern="100">
                          <a:latin typeface="Calibri" panose="020F0502020204030204"/>
                          <a:ea typeface="宋体" panose="02010600030101010101" pitchFamily="2" charset="-122"/>
                          <a:cs typeface="宋体" panose="02010600030101010101" pitchFamily="2" charset="-122"/>
                        </a:rPr>
                        <a:t>6</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kern="100">
                          <a:latin typeface="Calibri" panose="020F0502020204030204"/>
                          <a:ea typeface="宋体" panose="02010600030101010101" pitchFamily="2" charset="-122"/>
                          <a:cs typeface="Times New Roman" panose="02020603050405020304"/>
                        </a:rPr>
                        <a:t>Y005</a:t>
                      </a:r>
                      <a:r>
                        <a:rPr lang="zh-CN" sz="1600" kern="100">
                          <a:latin typeface="Calibri" panose="020F0502020204030204"/>
                          <a:ea typeface="宋体" panose="02010600030101010101" pitchFamily="2" charset="-122"/>
                          <a:cs typeface="宋体" panose="02010600030101010101" pitchFamily="2" charset="-122"/>
                        </a:rPr>
                        <a:t>：我觉得把不要考虑女的照顾家庭而让女性少很多提升自己的机会</a:t>
                      </a:r>
                      <a:endParaRPr lang="zh-CN" sz="1600" kern="100">
                        <a:latin typeface="Calibri" panose="020F0502020204030204"/>
                        <a:ea typeface="宋体" panose="02010600030101010101" pitchFamily="2" charset="-122"/>
                        <a:cs typeface="Times New Roman" panose="02020603050405020304"/>
                      </a:endParaRPr>
                    </a:p>
                    <a:p>
                      <a:pPr algn="just">
                        <a:spcAft>
                          <a:spcPts val="0"/>
                        </a:spcAft>
                      </a:pPr>
                      <a:r>
                        <a:rPr lang="en-US" sz="1600" kern="100">
                          <a:latin typeface="Calibri" panose="020F0502020204030204"/>
                          <a:ea typeface="宋体" panose="02010600030101010101" pitchFamily="2" charset="-122"/>
                          <a:cs typeface="Times New Roman" panose="02020603050405020304"/>
                        </a:rPr>
                        <a:t>Y063</a:t>
                      </a:r>
                      <a:r>
                        <a:rPr lang="zh-CN" sz="1600" kern="100">
                          <a:latin typeface="Calibri" panose="020F0502020204030204"/>
                          <a:ea typeface="宋体" panose="02010600030101010101" pitchFamily="2" charset="-122"/>
                          <a:cs typeface="Times New Roman" panose="02020603050405020304"/>
                        </a:rPr>
                        <a:t>：</a:t>
                      </a:r>
                      <a:r>
                        <a:rPr lang="zh-CN" sz="1600" kern="100">
                          <a:latin typeface="Calibri" panose="020F0502020204030204"/>
                          <a:ea typeface="宋体" panose="02010600030101010101" pitchFamily="2" charset="-122"/>
                          <a:cs typeface="宋体" panose="02010600030101010101" pitchFamily="2" charset="-122"/>
                        </a:rPr>
                        <a:t>不能有因为女性怀孕等特殊原因辞退、降职的情况</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0424">
                <a:tc>
                  <a:txBody>
                    <a:bodyPr/>
                    <a:lstStyle/>
                    <a:p>
                      <a:pPr algn="just">
                        <a:spcAft>
                          <a:spcPts val="0"/>
                        </a:spcAft>
                      </a:pPr>
                      <a:r>
                        <a:rPr lang="zh-CN" sz="1600" kern="100">
                          <a:latin typeface="Calibri" panose="020F0502020204030204"/>
                          <a:ea typeface="宋体" panose="02010600030101010101" pitchFamily="2" charset="-122"/>
                          <a:cs typeface="Times New Roman" panose="02020603050405020304"/>
                        </a:rPr>
                        <a:t>做自己喜欢、擅长的、发挥自己价值的事</a:t>
                      </a:r>
                      <a:r>
                        <a:rPr lang="en-US" sz="1600" kern="100">
                          <a:latin typeface="Calibri" panose="020F0502020204030204"/>
                          <a:ea typeface="宋体" panose="02010600030101010101" pitchFamily="2" charset="-122"/>
                          <a:cs typeface="Times New Roman" panose="02020603050405020304"/>
                        </a:rPr>
                        <a:t>2</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kern="100">
                          <a:latin typeface="Calibri" panose="020F0502020204030204"/>
                          <a:ea typeface="宋体" panose="02010600030101010101" pitchFamily="2" charset="-122"/>
                          <a:cs typeface="Times New Roman" panose="02020603050405020304"/>
                        </a:rPr>
                        <a:t>Y056</a:t>
                      </a:r>
                      <a:r>
                        <a:rPr lang="zh-CN" sz="1600" kern="100">
                          <a:latin typeface="Calibri" panose="020F0502020204030204"/>
                          <a:ea typeface="宋体" panose="02010600030101010101" pitchFamily="2" charset="-122"/>
                          <a:cs typeface="Times New Roman" panose="02020603050405020304"/>
                        </a:rPr>
                        <a:t>：</a:t>
                      </a:r>
                      <a:r>
                        <a:rPr lang="zh-CN" sz="1600" kern="100">
                          <a:latin typeface="Calibri" panose="020F0502020204030204"/>
                          <a:ea typeface="宋体" panose="02010600030101010101" pitchFamily="2" charset="-122"/>
                          <a:cs typeface="宋体" panose="02010600030101010101" pitchFamily="2" charset="-122"/>
                        </a:rPr>
                        <a:t>平等就业，即能力得到最大发挥</a:t>
                      </a:r>
                      <a:endParaRPr lang="zh-CN" sz="1600" kern="100">
                        <a:latin typeface="Calibri" panose="020F0502020204030204"/>
                        <a:ea typeface="宋体" panose="02010600030101010101" pitchFamily="2" charset="-122"/>
                        <a:cs typeface="Times New Roman" panose="02020603050405020304"/>
                      </a:endParaRPr>
                    </a:p>
                    <a:p>
                      <a:pPr algn="just">
                        <a:spcAft>
                          <a:spcPts val="0"/>
                        </a:spcAft>
                      </a:pPr>
                      <a:r>
                        <a:rPr lang="en-US" sz="1600" kern="100">
                          <a:latin typeface="Calibri" panose="020F0502020204030204"/>
                          <a:ea typeface="宋体" panose="02010600030101010101" pitchFamily="2" charset="-122"/>
                          <a:cs typeface="Times New Roman" panose="02020603050405020304"/>
                        </a:rPr>
                        <a:t>Y081</a:t>
                      </a:r>
                      <a:r>
                        <a:rPr lang="zh-CN" sz="1600" kern="100">
                          <a:latin typeface="Calibri" panose="020F0502020204030204"/>
                          <a:ea typeface="宋体" panose="02010600030101010101" pitchFamily="2" charset="-122"/>
                          <a:cs typeface="Times New Roman" panose="02020603050405020304"/>
                        </a:rPr>
                        <a:t>：不管男生还是女生，干他自己比较喜欢干的就可以了。干他喜欢干的，而且有特长的事情就好</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7233">
                <a:tc>
                  <a:txBody>
                    <a:bodyPr/>
                    <a:lstStyle/>
                    <a:p>
                      <a:pPr algn="just">
                        <a:spcAft>
                          <a:spcPts val="0"/>
                        </a:spcAft>
                      </a:pPr>
                      <a:r>
                        <a:rPr lang="zh-CN" sz="1600" kern="100">
                          <a:latin typeface="Calibri" panose="020F0502020204030204"/>
                          <a:ea typeface="宋体" panose="02010600030101010101" pitchFamily="2" charset="-122"/>
                          <a:cs typeface="宋体" panose="02010600030101010101" pitchFamily="2" charset="-122"/>
                        </a:rPr>
                        <a:t>给女性选择的机会</a:t>
                      </a:r>
                      <a:r>
                        <a:rPr lang="en-US" sz="1600" kern="100">
                          <a:latin typeface="Calibri" panose="020F0502020204030204"/>
                          <a:ea typeface="宋体" panose="02010600030101010101" pitchFamily="2" charset="-122"/>
                          <a:cs typeface="宋体" panose="02010600030101010101" pitchFamily="2" charset="-122"/>
                        </a:rPr>
                        <a:t>1</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kern="100">
                          <a:latin typeface="Calibri" panose="020F0502020204030204"/>
                          <a:ea typeface="宋体" panose="02010600030101010101" pitchFamily="2" charset="-122"/>
                          <a:cs typeface="Times New Roman" panose="02020603050405020304"/>
                        </a:rPr>
                        <a:t>Y048</a:t>
                      </a:r>
                      <a:r>
                        <a:rPr lang="zh-CN" sz="1600" kern="100">
                          <a:latin typeface="Calibri" panose="020F0502020204030204"/>
                          <a:ea typeface="宋体" panose="02010600030101010101" pitchFamily="2" charset="-122"/>
                          <a:cs typeface="Times New Roman" panose="02020603050405020304"/>
                        </a:rPr>
                        <a:t>：</a:t>
                      </a:r>
                      <a:r>
                        <a:rPr lang="zh-CN" sz="1600" kern="100">
                          <a:latin typeface="Calibri" panose="020F0502020204030204"/>
                          <a:ea typeface="宋体" panose="02010600030101010101" pitchFamily="2" charset="-122"/>
                          <a:cs typeface="宋体" panose="02010600030101010101" pitchFamily="2" charset="-122"/>
                        </a:rPr>
                        <a:t>给女性一个选择的机会，就是说我不支持你从事一些危险的行业或者怎么样，但是你可以做选择，如果你非常喜欢、非常热爱这个行业，那么你也可以选择去操作，从事这个行业。相应带来的一些不利的一些反映的话，也是要自己去承担，去接受的，所以政策制定上可以给女性更多的空间吧。</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6808">
                <a:tc>
                  <a:txBody>
                    <a:bodyPr/>
                    <a:lstStyle/>
                    <a:p>
                      <a:pPr algn="just">
                        <a:spcAft>
                          <a:spcPts val="0"/>
                        </a:spcAft>
                      </a:pPr>
                      <a:r>
                        <a:rPr lang="zh-CN" sz="1600" kern="100">
                          <a:latin typeface="Calibri" panose="020F0502020204030204"/>
                          <a:ea typeface="宋体" panose="02010600030101010101" pitchFamily="2" charset="-122"/>
                          <a:cs typeface="宋体" panose="02010600030101010101" pitchFamily="2" charset="-122"/>
                        </a:rPr>
                        <a:t>量力而行</a:t>
                      </a:r>
                      <a:r>
                        <a:rPr lang="en-US" sz="1600" kern="100">
                          <a:latin typeface="Calibri" panose="020F0502020204030204"/>
                          <a:ea typeface="宋体" panose="02010600030101010101" pitchFamily="2" charset="-122"/>
                          <a:cs typeface="宋体" panose="02010600030101010101" pitchFamily="2" charset="-122"/>
                        </a:rPr>
                        <a:t>1</a:t>
                      </a:r>
                      <a:endParaRPr lang="zh-CN" sz="16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kern="100" dirty="0">
                          <a:latin typeface="Calibri" panose="020F0502020204030204"/>
                          <a:ea typeface="宋体" panose="02010600030101010101" pitchFamily="2" charset="-122"/>
                          <a:cs typeface="Times New Roman" panose="02020603050405020304"/>
                        </a:rPr>
                        <a:t>Y038</a:t>
                      </a:r>
                      <a:r>
                        <a:rPr lang="zh-CN" sz="1600" kern="100" dirty="0">
                          <a:latin typeface="Calibri" panose="020F0502020204030204"/>
                          <a:ea typeface="宋体" panose="02010600030101010101" pitchFamily="2" charset="-122"/>
                          <a:cs typeface="宋体" panose="02010600030101010101" pitchFamily="2" charset="-122"/>
                        </a:rPr>
                        <a:t>：每个人都量力而行就好了。</a:t>
                      </a:r>
                      <a:endParaRPr lang="zh-CN" sz="16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3589" name="矩形 4"/>
          <p:cNvSpPr>
            <a:spLocks noChangeArrowheads="1"/>
          </p:cNvSpPr>
          <p:nvPr/>
        </p:nvSpPr>
        <p:spPr bwMode="auto">
          <a:xfrm>
            <a:off x="3851097" y="150018"/>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a:t> </a:t>
            </a:r>
            <a:r>
              <a:rPr lang="en-US" altLang="zh-CN"/>
              <a:t>92</a:t>
            </a:r>
            <a:r>
              <a:rPr lang="zh-CN" altLang="en-US"/>
              <a:t>名女性求职者对“男女平等就业”的理解</a:t>
            </a:r>
            <a:endParaRPr lang="zh-CN"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756881" y="1232899"/>
          <a:ext cx="8969340" cy="5003514"/>
        </p:xfrm>
        <a:graphic>
          <a:graphicData uri="http://schemas.openxmlformats.org/drawingml/2006/table">
            <a:tbl>
              <a:tblPr/>
              <a:tblGrid>
                <a:gridCol w="1457585"/>
                <a:gridCol w="6278398"/>
                <a:gridCol w="562752"/>
                <a:gridCol w="670605"/>
              </a:tblGrid>
              <a:tr h="672499">
                <a:tc>
                  <a:txBody>
                    <a:bodyPr/>
                    <a:lstStyle/>
                    <a:p>
                      <a:pPr algn="just">
                        <a:spcAft>
                          <a:spcPts val="0"/>
                        </a:spcAft>
                      </a:pPr>
                      <a:r>
                        <a:rPr lang="zh-CN" sz="1800" kern="100">
                          <a:latin typeface="Calibri" panose="020F0502020204030204"/>
                          <a:ea typeface="宋体" panose="02010600030101010101" pitchFamily="2" charset="-122"/>
                          <a:cs typeface="Times New Roman" panose="02020603050405020304"/>
                        </a:rPr>
                        <a:t>二级编码</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800" kern="100">
                          <a:latin typeface="Calibri" panose="020F0502020204030204"/>
                          <a:ea typeface="宋体" panose="02010600030101010101" pitchFamily="2" charset="-122"/>
                          <a:cs typeface="Times New Roman" panose="02020603050405020304"/>
                        </a:rPr>
                        <a:t>初级编码</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800" kern="100">
                          <a:latin typeface="Calibri" panose="020F0502020204030204"/>
                          <a:ea typeface="宋体" panose="02010600030101010101" pitchFamily="2" charset="-122"/>
                          <a:cs typeface="Times New Roman" panose="02020603050405020304"/>
                        </a:rPr>
                        <a:t>雇主</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800" kern="100">
                          <a:latin typeface="Calibri" panose="020F0502020204030204"/>
                          <a:ea typeface="宋体" panose="02010600030101010101" pitchFamily="2" charset="-122"/>
                          <a:cs typeface="Times New Roman" panose="02020603050405020304"/>
                        </a:rPr>
                        <a:t>求职者</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401">
                <a:tc rowSpan="3">
                  <a:txBody>
                    <a:bodyPr/>
                    <a:lstStyle/>
                    <a:p>
                      <a:pPr algn="just">
                        <a:spcAft>
                          <a:spcPts val="0"/>
                        </a:spcAft>
                      </a:pPr>
                      <a:r>
                        <a:rPr lang="zh-CN" sz="1800" kern="100">
                          <a:latin typeface="Calibri" panose="020F0502020204030204"/>
                          <a:ea typeface="宋体" panose="02010600030101010101" pitchFamily="2" charset="-122"/>
                          <a:cs typeface="Times New Roman" panose="02020603050405020304"/>
                        </a:rPr>
                        <a:t>平等对待</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800" kern="100">
                          <a:latin typeface="Calibri" panose="020F0502020204030204"/>
                          <a:ea typeface="宋体" panose="02010600030101010101" pitchFamily="2" charset="-122"/>
                          <a:cs typeface="Times New Roman" panose="02020603050405020304"/>
                        </a:rPr>
                        <a:t>招聘机会平等（根据能力而非性别公平竞争）</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kern="100">
                          <a:latin typeface="Calibri" panose="020F0502020204030204"/>
                          <a:ea typeface="宋体" panose="02010600030101010101" pitchFamily="2" charset="-122"/>
                          <a:cs typeface="Times New Roman" panose="02020603050405020304"/>
                        </a:rPr>
                        <a:t>12</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kern="100">
                          <a:latin typeface="Calibri" panose="020F0502020204030204"/>
                          <a:ea typeface="宋体" panose="02010600030101010101" pitchFamily="2" charset="-122"/>
                          <a:cs typeface="Times New Roman" panose="02020603050405020304"/>
                        </a:rPr>
                        <a:t>28</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401">
                <a:tc vMerge="1">
                  <a:tcPr/>
                </a:tc>
                <a:tc>
                  <a:txBody>
                    <a:bodyPr/>
                    <a:lstStyle/>
                    <a:p>
                      <a:pPr algn="just">
                        <a:spcAft>
                          <a:spcPts val="0"/>
                        </a:spcAft>
                      </a:pPr>
                      <a:r>
                        <a:rPr lang="zh-CN" sz="1800" kern="0">
                          <a:latin typeface="Calibri" panose="020F0502020204030204"/>
                          <a:ea typeface="宋体" panose="02010600030101010101" pitchFamily="2" charset="-122"/>
                          <a:cs typeface="宋体" panose="02010600030101010101" pitchFamily="2" charset="-122"/>
                        </a:rPr>
                        <a:t>同工同酬</a:t>
                      </a:r>
                      <a:r>
                        <a:rPr lang="zh-CN" sz="1800" kern="100">
                          <a:latin typeface="Calibri" panose="020F0502020204030204"/>
                          <a:ea typeface="宋体" panose="02010600030101010101" pitchFamily="2" charset="-122"/>
                          <a:cs typeface="Times New Roman" panose="02020603050405020304"/>
                        </a:rPr>
                        <a:t>，相同待遇</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kern="100">
                          <a:latin typeface="Calibri" panose="020F0502020204030204"/>
                          <a:ea typeface="宋体" panose="02010600030101010101" pitchFamily="2" charset="-122"/>
                          <a:cs typeface="Times New Roman" panose="02020603050405020304"/>
                        </a:rPr>
                        <a:t>6</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kern="100">
                          <a:latin typeface="Calibri" panose="020F0502020204030204"/>
                          <a:ea typeface="宋体" panose="02010600030101010101" pitchFamily="2" charset="-122"/>
                          <a:cs typeface="宋体" panose="02010600030101010101" pitchFamily="2" charset="-122"/>
                        </a:rPr>
                        <a:t>13</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401">
                <a:tc vMerge="1">
                  <a:tcPr/>
                </a:tc>
                <a:tc>
                  <a:txBody>
                    <a:bodyPr/>
                    <a:lstStyle/>
                    <a:p>
                      <a:pPr algn="just">
                        <a:spcAft>
                          <a:spcPts val="0"/>
                        </a:spcAft>
                      </a:pPr>
                      <a:r>
                        <a:rPr lang="zh-CN" sz="1800" kern="100">
                          <a:latin typeface="Calibri" panose="020F0502020204030204"/>
                          <a:ea typeface="宋体" panose="02010600030101010101" pitchFamily="2" charset="-122"/>
                          <a:cs typeface="Times New Roman" panose="02020603050405020304"/>
                        </a:rPr>
                        <a:t>工作中一视同仁含平等的晋升发展空间</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kern="100">
                          <a:latin typeface="Calibri" panose="020F0502020204030204"/>
                          <a:ea typeface="宋体" panose="02010600030101010101" pitchFamily="2" charset="-122"/>
                          <a:cs typeface="Times New Roman" panose="02020603050405020304"/>
                        </a:rPr>
                        <a:t>3</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kern="100">
                          <a:latin typeface="Calibri" panose="020F0502020204030204"/>
                          <a:ea typeface="宋体" panose="02010600030101010101" pitchFamily="2" charset="-122"/>
                          <a:cs typeface="宋体" panose="02010600030101010101" pitchFamily="2" charset="-122"/>
                        </a:rPr>
                        <a:t>4</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3261">
                <a:tc rowSpan="2">
                  <a:txBody>
                    <a:bodyPr/>
                    <a:lstStyle/>
                    <a:p>
                      <a:pPr algn="just">
                        <a:spcAft>
                          <a:spcPts val="0"/>
                        </a:spcAft>
                      </a:pPr>
                      <a:r>
                        <a:rPr lang="zh-CN" sz="1800" kern="100">
                          <a:latin typeface="Calibri" panose="020F0502020204030204"/>
                          <a:ea typeface="宋体" panose="02010600030101010101" pitchFamily="2" charset="-122"/>
                          <a:cs typeface="Times New Roman" panose="02020603050405020304"/>
                        </a:rPr>
                        <a:t>各司其职</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800" kern="100">
                          <a:latin typeface="Calibri" panose="020F0502020204030204"/>
                          <a:ea typeface="宋体" panose="02010600030101010101" pitchFamily="2" charset="-122"/>
                          <a:cs typeface="Times New Roman" panose="02020603050405020304"/>
                        </a:rPr>
                        <a:t>一定范围内的机会平等（男女都适合的工作，根据能力而非性别公平竞争）</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kern="100">
                          <a:latin typeface="Calibri" panose="020F0502020204030204"/>
                          <a:ea typeface="宋体" panose="02010600030101010101" pitchFamily="2" charset="-122"/>
                          <a:cs typeface="Times New Roman" panose="02020603050405020304"/>
                        </a:rPr>
                        <a:t>7</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kern="100">
                          <a:latin typeface="Calibri" panose="020F0502020204030204"/>
                          <a:ea typeface="宋体" panose="02010600030101010101" pitchFamily="2" charset="-122"/>
                          <a:cs typeface="Times New Roman" panose="02020603050405020304"/>
                        </a:rPr>
                        <a:t>7</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1630">
                <a:tc vMerge="1">
                  <a:tcPr/>
                </a:tc>
                <a:tc>
                  <a:txBody>
                    <a:bodyPr/>
                    <a:lstStyle/>
                    <a:p>
                      <a:pPr algn="just">
                        <a:spcAft>
                          <a:spcPts val="0"/>
                        </a:spcAft>
                      </a:pPr>
                      <a:r>
                        <a:rPr lang="zh-CN" sz="1800" kern="100">
                          <a:latin typeface="Calibri" panose="020F0502020204030204"/>
                          <a:ea typeface="宋体" panose="02010600030101010101" pitchFamily="2" charset="-122"/>
                          <a:cs typeface="Times New Roman" panose="02020603050405020304"/>
                        </a:rPr>
                        <a:t>区别就业，各司其职</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kern="100">
                          <a:latin typeface="Calibri" panose="020F0502020204030204"/>
                          <a:ea typeface="宋体" panose="02010600030101010101" pitchFamily="2" charset="-122"/>
                          <a:cs typeface="Times New Roman" panose="02020603050405020304"/>
                        </a:rPr>
                        <a:t>5</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kern="100">
                          <a:latin typeface="Calibri" panose="020F0502020204030204"/>
                          <a:ea typeface="宋体" panose="02010600030101010101" pitchFamily="2" charset="-122"/>
                          <a:cs typeface="Times New Roman" panose="02020603050405020304"/>
                        </a:rPr>
                        <a:t>5</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1630">
                <a:tc>
                  <a:txBody>
                    <a:bodyPr/>
                    <a:lstStyle/>
                    <a:p>
                      <a:pPr algn="just">
                        <a:spcAft>
                          <a:spcPts val="0"/>
                        </a:spcAft>
                      </a:pPr>
                      <a:r>
                        <a:rPr lang="zh-CN" sz="1800" kern="100">
                          <a:latin typeface="Calibri" panose="020F0502020204030204"/>
                          <a:ea typeface="宋体" panose="02010600030101010101" pitchFamily="2" charset="-122"/>
                          <a:cs typeface="Times New Roman" panose="02020603050405020304"/>
                        </a:rPr>
                        <a:t>女性保护</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800" kern="100">
                          <a:latin typeface="Calibri" panose="020F0502020204030204"/>
                          <a:ea typeface="宋体" panose="02010600030101010101" pitchFamily="2" charset="-122"/>
                          <a:cs typeface="Times New Roman" panose="02020603050405020304"/>
                        </a:rPr>
                        <a:t>不因女性生育而减少机会</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kern="100">
                          <a:latin typeface="Calibri" panose="020F0502020204030204"/>
                          <a:ea typeface="宋体" panose="02010600030101010101" pitchFamily="2" charset="-122"/>
                          <a:cs typeface="Times New Roman" panose="02020603050405020304"/>
                        </a:rPr>
                        <a:t>2</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kern="100">
                          <a:latin typeface="Calibri" panose="020F0502020204030204"/>
                          <a:ea typeface="宋体" panose="02010600030101010101" pitchFamily="2" charset="-122"/>
                          <a:cs typeface="Times New Roman" panose="02020603050405020304"/>
                        </a:rPr>
                        <a:t>6</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401">
                <a:tc rowSpan="4">
                  <a:txBody>
                    <a:bodyPr/>
                    <a:lstStyle/>
                    <a:p>
                      <a:pPr algn="just">
                        <a:spcAft>
                          <a:spcPts val="0"/>
                        </a:spcAft>
                      </a:pPr>
                      <a:r>
                        <a:rPr lang="zh-CN" sz="1800" kern="100">
                          <a:latin typeface="Calibri" panose="020F0502020204030204"/>
                          <a:ea typeface="宋体" panose="02010600030101010101" pitchFamily="2" charset="-122"/>
                          <a:cs typeface="Times New Roman" panose="02020603050405020304"/>
                        </a:rPr>
                        <a:t>自由选择</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800" kern="100">
                          <a:latin typeface="Calibri" panose="020F0502020204030204"/>
                          <a:ea typeface="宋体" panose="02010600030101010101" pitchFamily="2" charset="-122"/>
                          <a:cs typeface="Times New Roman" panose="02020603050405020304"/>
                        </a:rPr>
                        <a:t>做自己喜欢、擅长的、发挥自己价值的事</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kern="100">
                          <a:latin typeface="Calibri" panose="020F0502020204030204"/>
                          <a:ea typeface="宋体" panose="02010600030101010101" pitchFamily="2" charset="-122"/>
                          <a:cs typeface="Times New Roman" panose="02020603050405020304"/>
                        </a:rPr>
                        <a:t>2</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1630">
                <a:tc vMerge="1">
                  <a:tcPr/>
                </a:tc>
                <a:tc>
                  <a:txBody>
                    <a:bodyPr/>
                    <a:lstStyle/>
                    <a:p>
                      <a:pPr algn="just">
                        <a:spcAft>
                          <a:spcPts val="0"/>
                        </a:spcAft>
                      </a:pPr>
                      <a:r>
                        <a:rPr lang="zh-CN" sz="1800" kern="100">
                          <a:latin typeface="Calibri" panose="020F0502020204030204"/>
                          <a:ea typeface="宋体" panose="02010600030101010101" pitchFamily="2" charset="-122"/>
                          <a:cs typeface="宋体" panose="02010600030101010101" pitchFamily="2" charset="-122"/>
                        </a:rPr>
                        <a:t>给女性选择的机会</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kern="100">
                          <a:latin typeface="Calibri" panose="020F0502020204030204"/>
                          <a:ea typeface="宋体" panose="02010600030101010101" pitchFamily="2" charset="-122"/>
                          <a:cs typeface="宋体" panose="02010600030101010101" pitchFamily="2" charset="-122"/>
                        </a:rPr>
                        <a:t>1</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1630">
                <a:tc vMerge="1">
                  <a:tcPr/>
                </a:tc>
                <a:tc>
                  <a:txBody>
                    <a:bodyPr/>
                    <a:lstStyle/>
                    <a:p>
                      <a:pPr algn="just">
                        <a:spcAft>
                          <a:spcPts val="0"/>
                        </a:spcAft>
                      </a:pPr>
                      <a:r>
                        <a:rPr lang="zh-CN" sz="1800" kern="100">
                          <a:latin typeface="Calibri" panose="020F0502020204030204"/>
                          <a:ea typeface="宋体" panose="02010600030101010101" pitchFamily="2" charset="-122"/>
                          <a:cs typeface="宋体" panose="02010600030101010101" pitchFamily="2" charset="-122"/>
                        </a:rPr>
                        <a:t>量力而行</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kern="100">
                          <a:latin typeface="Calibri" panose="020F0502020204030204"/>
                          <a:ea typeface="宋体" panose="02010600030101010101" pitchFamily="2" charset="-122"/>
                          <a:cs typeface="宋体" panose="02010600030101010101" pitchFamily="2" charset="-122"/>
                        </a:rPr>
                        <a:t>1</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1630">
                <a:tc vMerge="1">
                  <a:tcPr/>
                </a:tc>
                <a:tc>
                  <a:txBody>
                    <a:bodyPr/>
                    <a:lstStyle/>
                    <a:p>
                      <a:pPr algn="just">
                        <a:spcAft>
                          <a:spcPts val="0"/>
                        </a:spcAft>
                      </a:pPr>
                      <a:r>
                        <a:rPr lang="zh-CN" sz="1800" kern="100">
                          <a:latin typeface="Calibri" panose="020F0502020204030204"/>
                          <a:ea typeface="宋体" panose="02010600030101010101" pitchFamily="2" charset="-122"/>
                          <a:cs typeface="Times New Roman" panose="02020603050405020304"/>
                        </a:rPr>
                        <a:t>选择适合自己的</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kern="100">
                          <a:latin typeface="Calibri" panose="020F0502020204030204"/>
                          <a:ea typeface="宋体" panose="02010600030101010101" pitchFamily="2" charset="-122"/>
                          <a:cs typeface="Times New Roman" panose="02020603050405020304"/>
                        </a:rPr>
                        <a:t>3</a:t>
                      </a:r>
                      <a:endParaRPr lang="zh-CN" sz="1800" kern="10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800" kern="100" dirty="0">
                        <a:latin typeface="Calibri" panose="020F0502020204030204"/>
                        <a:ea typeface="宋体" panose="02010600030101010101" pitchFamily="2" charset="-122"/>
                        <a:cs typeface="Times New Roman" panose="02020603050405020304"/>
                      </a:endParaRPr>
                    </a:p>
                  </a:txBody>
                  <a:tcPr marL="68395" marR="6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4634" name="矩形 4"/>
          <p:cNvSpPr>
            <a:spLocks noChangeArrowheads="1"/>
          </p:cNvSpPr>
          <p:nvPr/>
        </p:nvSpPr>
        <p:spPr bwMode="auto">
          <a:xfrm>
            <a:off x="3543300" y="534256"/>
            <a:ext cx="502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b="1" dirty="0"/>
              <a:t>雇主和女性求职者的“男女平等就业”概念比较</a:t>
            </a:r>
            <a:endParaRPr lang="zh-CN" altLang="en-US" b="1"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内容占位符 2"/>
          <p:cNvSpPr>
            <a:spLocks noGrp="1"/>
          </p:cNvSpPr>
          <p:nvPr>
            <p:ph idx="4294967295"/>
          </p:nvPr>
        </p:nvSpPr>
        <p:spPr>
          <a:xfrm>
            <a:off x="1055440" y="0"/>
            <a:ext cx="10729192" cy="457200"/>
          </a:xfrm>
        </p:spPr>
        <p:txBody>
          <a:bodyPr/>
          <a:lstStyle/>
          <a:p>
            <a:pPr>
              <a:buFont typeface="Wingdings" panose="05000000000000000000" pitchFamily="2" charset="2"/>
              <a:buNone/>
            </a:pPr>
            <a:r>
              <a:rPr lang="zh-CN" altLang="en-US" dirty="0"/>
              <a:t>三、</a:t>
            </a:r>
            <a:r>
              <a:rPr lang="zh-CN" altLang="zh-CN" dirty="0"/>
              <a:t>雇主和女性求职者实践中</a:t>
            </a:r>
            <a:r>
              <a:rPr lang="zh-CN" altLang="en-US" dirty="0"/>
              <a:t>对</a:t>
            </a:r>
            <a:r>
              <a:rPr lang="zh-CN" altLang="zh-CN" dirty="0"/>
              <a:t>“男女平等就业”</a:t>
            </a:r>
            <a:r>
              <a:rPr lang="zh-CN" altLang="en-US" dirty="0"/>
              <a:t>态度</a:t>
            </a:r>
            <a:endParaRPr lang="zh-CN" altLang="en-US" dirty="0"/>
          </a:p>
        </p:txBody>
      </p:sp>
      <p:graphicFrame>
        <p:nvGraphicFramePr>
          <p:cNvPr id="4" name="表格 3"/>
          <p:cNvGraphicFramePr>
            <a:graphicFrameLocks noGrp="1"/>
          </p:cNvGraphicFramePr>
          <p:nvPr/>
        </p:nvGraphicFramePr>
        <p:xfrm>
          <a:off x="1524000" y="762000"/>
          <a:ext cx="8991600" cy="6064276"/>
        </p:xfrm>
        <a:graphic>
          <a:graphicData uri="http://schemas.openxmlformats.org/drawingml/2006/table">
            <a:tbl>
              <a:tblPr/>
              <a:tblGrid>
                <a:gridCol w="762000"/>
                <a:gridCol w="1371600"/>
                <a:gridCol w="6858000"/>
              </a:tblGrid>
              <a:tr h="189537">
                <a:tc>
                  <a:txBody>
                    <a:bodyPr/>
                    <a:lstStyle/>
                    <a:p>
                      <a:pPr algn="just">
                        <a:spcAft>
                          <a:spcPts val="0"/>
                        </a:spcAft>
                      </a:pPr>
                      <a:endParaRPr lang="en-US" sz="1200" kern="100" dirty="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做法与态度</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200" kern="100" dirty="0">
                          <a:latin typeface="Calibri" panose="020F0502020204030204"/>
                          <a:ea typeface="宋体" panose="02010600030101010101" pitchFamily="2" charset="-122"/>
                          <a:cs typeface="Times New Roman" panose="02020603050405020304"/>
                        </a:rPr>
                        <a:t>访谈举例</a:t>
                      </a:r>
                      <a:endParaRPr lang="zh-CN" sz="1200" kern="100" dirty="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537">
                <a:tc rowSpan="3">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招聘中的性别要求</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200" kern="100" dirty="0">
                          <a:latin typeface="Calibri" panose="020F0502020204030204"/>
                          <a:ea typeface="宋体" panose="02010600030101010101" pitchFamily="2" charset="-122"/>
                          <a:cs typeface="Times New Roman" panose="02020603050405020304"/>
                        </a:rPr>
                        <a:t>无要求</a:t>
                      </a:r>
                      <a:r>
                        <a:rPr lang="en-US" sz="1200" kern="100" dirty="0">
                          <a:latin typeface="Calibri" panose="020F0502020204030204"/>
                          <a:ea typeface="宋体" panose="02010600030101010101" pitchFamily="2" charset="-122"/>
                          <a:cs typeface="Times New Roman" panose="02020603050405020304"/>
                        </a:rPr>
                        <a:t>13</a:t>
                      </a:r>
                      <a:endParaRPr lang="zh-CN" sz="1200" kern="100" dirty="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dirty="0">
                          <a:latin typeface="宋体" panose="02010600030101010101" pitchFamily="2" charset="-122"/>
                          <a:ea typeface="宋体" panose="02010600030101010101" pitchFamily="2" charset="-122"/>
                          <a:cs typeface="Times New Roman" panose="02020603050405020304"/>
                        </a:rPr>
                        <a:t>g005</a:t>
                      </a:r>
                      <a:r>
                        <a:rPr lang="zh-CN" sz="1200" kern="100" dirty="0">
                          <a:latin typeface="Calibri" panose="020F0502020204030204"/>
                          <a:ea typeface="宋体" panose="02010600030101010101" pitchFamily="2" charset="-122"/>
                          <a:cs typeface="Times New Roman" panose="02020603050405020304"/>
                        </a:rPr>
                        <a:t>：没有特别的性别规定</a:t>
                      </a:r>
                      <a:endParaRPr lang="zh-CN" sz="1200" kern="100" dirty="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537">
                <a:tc vMerge="1">
                  <a:tcPr/>
                </a:tc>
                <a:tc>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根据岗位要求</a:t>
                      </a:r>
                      <a:r>
                        <a:rPr lang="en-US" sz="1200" kern="100">
                          <a:latin typeface="Calibri" panose="020F0502020204030204"/>
                          <a:ea typeface="宋体" panose="02010600030101010101" pitchFamily="2" charset="-122"/>
                          <a:cs typeface="Times New Roman" panose="02020603050405020304"/>
                        </a:rPr>
                        <a:t>19</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latin typeface="Calibri" panose="020F0502020204030204"/>
                          <a:ea typeface="宋体" panose="02010600030101010101" pitchFamily="2" charset="-122"/>
                          <a:cs typeface="Times New Roman" panose="02020603050405020304"/>
                        </a:rPr>
                        <a:t>g016</a:t>
                      </a:r>
                      <a:r>
                        <a:rPr lang="zh-CN" sz="1200" kern="100">
                          <a:latin typeface="Calibri" panose="020F0502020204030204"/>
                          <a:ea typeface="宋体" panose="02010600030101010101" pitchFamily="2" charset="-122"/>
                          <a:cs typeface="Times New Roman" panose="02020603050405020304"/>
                        </a:rPr>
                        <a:t>：不同的岗位，不同的性别</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075">
                <a:tc vMerge="1">
                  <a:tcPr/>
                </a:tc>
                <a:tc>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偏向男性</a:t>
                      </a:r>
                      <a:r>
                        <a:rPr lang="en-US" sz="1200" kern="100">
                          <a:latin typeface="Calibri" panose="020F0502020204030204"/>
                          <a:ea typeface="宋体" panose="02010600030101010101" pitchFamily="2" charset="-122"/>
                          <a:cs typeface="Times New Roman" panose="02020603050405020304"/>
                        </a:rPr>
                        <a:t>3</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latin typeface="宋体" panose="02010600030101010101" pitchFamily="2" charset="-122"/>
                          <a:ea typeface="宋体" panose="02010600030101010101" pitchFamily="2" charset="-122"/>
                          <a:cs typeface="Times New Roman" panose="02020603050405020304"/>
                        </a:rPr>
                        <a:t>g004</a:t>
                      </a:r>
                      <a:r>
                        <a:rPr lang="zh-CN" sz="1200" kern="100">
                          <a:latin typeface="Calibri" panose="020F0502020204030204"/>
                          <a:ea typeface="宋体" panose="02010600030101010101" pitchFamily="2" charset="-122"/>
                          <a:cs typeface="Times New Roman" panose="02020603050405020304"/>
                        </a:rPr>
                        <a:t>：在发布招聘启事的时候不会注明的，但具体人选上，如果同等条件，会优先考虑男的</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8612">
                <a:tc>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薪酬方面的性别考虑</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按岗位与绩效，不考虑性别</a:t>
                      </a:r>
                      <a:r>
                        <a:rPr lang="en-US" sz="1200" kern="100">
                          <a:latin typeface="Calibri" panose="020F0502020204030204"/>
                          <a:ea typeface="宋体" panose="02010600030101010101" pitchFamily="2" charset="-122"/>
                          <a:cs typeface="Times New Roman" panose="02020603050405020304"/>
                        </a:rPr>
                        <a:t>35</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latin typeface="Calibri" panose="020F0502020204030204"/>
                          <a:ea typeface="宋体" panose="02010600030101010101" pitchFamily="2" charset="-122"/>
                          <a:cs typeface="Times New Roman" panose="02020603050405020304"/>
                        </a:rPr>
                        <a:t>g010</a:t>
                      </a:r>
                      <a:r>
                        <a:rPr lang="zh-CN" sz="1200" kern="100">
                          <a:latin typeface="Calibri" panose="020F0502020204030204"/>
                          <a:ea typeface="宋体" panose="02010600030101010101" pitchFamily="2" charset="-122"/>
                          <a:cs typeface="Times New Roman" panose="02020603050405020304"/>
                        </a:rPr>
                        <a:t>：完全一视同仁，对岗不对人</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537">
                <a:tc rowSpan="3">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晋升培训的性别考虑</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不考虑</a:t>
                      </a:r>
                      <a:r>
                        <a:rPr lang="en-US" sz="1200" kern="100">
                          <a:latin typeface="Calibri" panose="020F0502020204030204"/>
                          <a:ea typeface="宋体" panose="02010600030101010101" pitchFamily="2" charset="-122"/>
                          <a:cs typeface="Times New Roman" panose="02020603050405020304"/>
                        </a:rPr>
                        <a:t>24</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latin typeface="Calibri" panose="020F0502020204030204"/>
                          <a:ea typeface="宋体" panose="02010600030101010101" pitchFamily="2" charset="-122"/>
                          <a:cs typeface="Times New Roman" panose="02020603050405020304"/>
                        </a:rPr>
                        <a:t>g018</a:t>
                      </a:r>
                      <a:r>
                        <a:rPr lang="zh-CN" sz="1200" kern="100">
                          <a:latin typeface="Calibri" panose="020F0502020204030204"/>
                          <a:ea typeface="宋体" panose="02010600030101010101" pitchFamily="2" charset="-122"/>
                          <a:cs typeface="Times New Roman" panose="02020603050405020304"/>
                        </a:rPr>
                        <a:t>：都有晋升机会，都是平等的，而且都是一致的，这个跟性别没有关</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075">
                <a:tc vMerge="1">
                  <a:tcPr/>
                </a:tc>
                <a:tc>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考虑或实际上会考虑</a:t>
                      </a:r>
                      <a:r>
                        <a:rPr lang="en-US" sz="1200" kern="100">
                          <a:latin typeface="Calibri" panose="020F0502020204030204"/>
                          <a:ea typeface="宋体" panose="02010600030101010101" pitchFamily="2" charset="-122"/>
                          <a:cs typeface="Times New Roman" panose="02020603050405020304"/>
                        </a:rPr>
                        <a:t>9</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latin typeface="宋体" panose="02010600030101010101" pitchFamily="2" charset="-122"/>
                          <a:ea typeface="宋体" panose="02010600030101010101" pitchFamily="2" charset="-122"/>
                          <a:cs typeface="Times New Roman" panose="02020603050405020304"/>
                        </a:rPr>
                        <a:t>g004</a:t>
                      </a:r>
                      <a:r>
                        <a:rPr lang="zh-CN" sz="1200" kern="100">
                          <a:latin typeface="Calibri" panose="020F0502020204030204"/>
                          <a:ea typeface="宋体" panose="02010600030101010101" pitchFamily="2" charset="-122"/>
                          <a:cs typeface="Times New Roman" panose="02020603050405020304"/>
                        </a:rPr>
                        <a:t>：在晋升、培训等对个人发展有利的机会上，同等条件下，男同志肯定比女同志优先，因为男同志工作年限比女同志长，从对企业的贡献来讲，愿意把机会给男同志。</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537">
                <a:tc vMerge="1">
                  <a:tcPr/>
                </a:tc>
                <a:tc>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未回答</a:t>
                      </a:r>
                      <a:r>
                        <a:rPr lang="en-US" sz="1200" kern="100">
                          <a:latin typeface="Calibri" panose="020F0502020204030204"/>
                          <a:ea typeface="宋体" panose="02010600030101010101" pitchFamily="2" charset="-122"/>
                          <a:cs typeface="Times New Roman" panose="02020603050405020304"/>
                        </a:rPr>
                        <a:t>2</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8151">
                <a:tc rowSpan="4">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对结婚生育方面的限制</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没有限制</a:t>
                      </a:r>
                      <a:r>
                        <a:rPr lang="en-US" sz="1200" kern="100">
                          <a:latin typeface="Calibri" panose="020F0502020204030204"/>
                          <a:ea typeface="宋体" panose="02010600030101010101" pitchFamily="2" charset="-122"/>
                          <a:cs typeface="Times New Roman" panose="02020603050405020304"/>
                        </a:rPr>
                        <a:t>18</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latin typeface="Calibri" panose="020F0502020204030204"/>
                          <a:ea typeface="宋体" panose="02010600030101010101" pitchFamily="2" charset="-122"/>
                          <a:cs typeface="Times New Roman" panose="02020603050405020304"/>
                        </a:rPr>
                        <a:t>g025</a:t>
                      </a:r>
                      <a:r>
                        <a:rPr lang="zh-CN" sz="1200" kern="100">
                          <a:latin typeface="Calibri" panose="020F0502020204030204"/>
                          <a:ea typeface="宋体" panose="02010600030101010101" pitchFamily="2" charset="-122"/>
                          <a:cs typeface="Times New Roman" panose="02020603050405020304"/>
                        </a:rPr>
                        <a:t>：</a:t>
                      </a:r>
                      <a:r>
                        <a:rPr lang="zh-CN" sz="1200" kern="0">
                          <a:solidFill>
                            <a:srgbClr val="000000"/>
                          </a:solidFill>
                          <a:latin typeface="Calibri" panose="020F0502020204030204"/>
                          <a:ea typeface="宋体" panose="02010600030101010101" pitchFamily="2" charset="-122"/>
                          <a:cs typeface="宋体" panose="02010600030101010101" pitchFamily="2" charset="-122"/>
                        </a:rPr>
                        <a:t>像我们这样一个商业企业，女同志不是主要的，不是主要的岗位。文员，可以说你来，你明天走，明天换人，对我们公司不影响。我们有人传、帮、代。女员工怀孕期间，我们会不断地有人员储备，就算那个岗位有人，我们也会来招聘的，我们要在内部形成一个竞争机制，让每一个人不要翘尾巴</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66737">
                <a:tc vMerge="1">
                  <a:tcPr/>
                </a:tc>
                <a:tc>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无限制但会影响录用和工作安排</a:t>
                      </a:r>
                      <a:r>
                        <a:rPr lang="en-US" sz="1200" kern="100">
                          <a:latin typeface="Calibri" panose="020F0502020204030204"/>
                          <a:ea typeface="宋体" panose="02010600030101010101" pitchFamily="2" charset="-122"/>
                          <a:cs typeface="Times New Roman" panose="02020603050405020304"/>
                        </a:rPr>
                        <a:t>11</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latin typeface="宋体" panose="02010600030101010101" pitchFamily="2" charset="-122"/>
                          <a:ea typeface="宋体" panose="02010600030101010101" pitchFamily="2" charset="-122"/>
                          <a:cs typeface="Times New Roman" panose="02020603050405020304"/>
                        </a:rPr>
                        <a:t>g002</a:t>
                      </a:r>
                      <a:r>
                        <a:rPr lang="zh-CN" sz="1200" kern="100">
                          <a:latin typeface="Calibri" panose="020F0502020204030204"/>
                          <a:ea typeface="宋体" panose="02010600030101010101" pitchFamily="2" charset="-122"/>
                          <a:cs typeface="Times New Roman" panose="02020603050405020304"/>
                        </a:rPr>
                        <a:t>：</a:t>
                      </a:r>
                      <a:r>
                        <a:rPr lang="zh-CN" sz="1200" kern="0">
                          <a:latin typeface="Calibri" panose="020F0502020204030204"/>
                          <a:ea typeface="宋体" panose="02010600030101010101" pitchFamily="2" charset="-122"/>
                          <a:cs typeface="宋体" panose="02010600030101010101" pitchFamily="2" charset="-122"/>
                        </a:rPr>
                        <a:t>我们没有严格要求。如果感觉应聘者可塑性较强，可以招入。对于刚毕业的女孩子，一般情况下，不可能立即结婚。如果等两三年后再考虑婚嫁问题，我们会对她大力培养，尽快让她上手。对已婚，或刚结婚就来找工作的女性，如果感觉合适，我们就会问她们什么时候要小孩，尊重她们个人意见，如果短期内（半年内、一年内）就要小孩，我们暂时安排她一些轻松的工作，但这种情况下，我们在招聘的过程一般会回避。</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8151">
                <a:tc vMerge="1">
                  <a:tcPr/>
                </a:tc>
                <a:tc>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有要求</a:t>
                      </a:r>
                      <a:r>
                        <a:rPr lang="en-US" sz="1200" kern="100">
                          <a:latin typeface="Calibri" panose="020F0502020204030204"/>
                          <a:ea typeface="宋体" panose="02010600030101010101" pitchFamily="2" charset="-122"/>
                          <a:cs typeface="Times New Roman" panose="02020603050405020304"/>
                        </a:rPr>
                        <a:t>4</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latin typeface="Calibri" panose="020F0502020204030204"/>
                          <a:ea typeface="宋体" panose="02010600030101010101" pitchFamily="2" charset="-122"/>
                          <a:cs typeface="Times New Roman" panose="02020603050405020304"/>
                        </a:rPr>
                        <a:t>g006</a:t>
                      </a:r>
                      <a:r>
                        <a:rPr lang="zh-CN" sz="1200" kern="100">
                          <a:latin typeface="Calibri" panose="020F0502020204030204"/>
                          <a:ea typeface="宋体" panose="02010600030101010101" pitchFamily="2" charset="-122"/>
                          <a:cs typeface="Times New Roman" panose="02020603050405020304"/>
                        </a:rPr>
                        <a:t>：我们是不希望在从业务员发展到经理这个阶段，结婚生育啊等情况出现。要生育要得到经理的批准，看他给不给你这机会。因为像我们这个工作，主要做的就是年轻的工作……如果你刚来没多久（就怀孕），那我们就开除。如果时间长，都渴望有一个平台来发展的，可能就会对她的要求啊什么的放松一点。</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537">
                <a:tc vMerge="1">
                  <a:tcPr/>
                </a:tc>
                <a:tc>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未回答</a:t>
                      </a:r>
                      <a:r>
                        <a:rPr lang="en-US" sz="1200" kern="100">
                          <a:latin typeface="Calibri" panose="020F0502020204030204"/>
                          <a:ea typeface="宋体" panose="02010600030101010101" pitchFamily="2" charset="-122"/>
                          <a:cs typeface="Times New Roman" panose="02020603050405020304"/>
                        </a:rPr>
                        <a:t>2</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8614">
                <a:tc>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对按岗位要求性别的看法</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所有人都认同按岗位要求性别</a:t>
                      </a:r>
                      <a:r>
                        <a:rPr lang="en-US" sz="1200" kern="100">
                          <a:latin typeface="Calibri" panose="020F0502020204030204"/>
                          <a:ea typeface="宋体" panose="02010600030101010101" pitchFamily="2" charset="-122"/>
                          <a:cs typeface="Times New Roman" panose="02020603050405020304"/>
                        </a:rPr>
                        <a:t>35</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latin typeface="Calibri" panose="020F0502020204030204"/>
                          <a:ea typeface="宋体" panose="02010600030101010101" pitchFamily="2" charset="-122"/>
                          <a:cs typeface="Times New Roman" panose="02020603050405020304"/>
                        </a:rPr>
                        <a:t>g020</a:t>
                      </a:r>
                      <a:r>
                        <a:rPr lang="zh-CN" sz="1200" kern="100">
                          <a:latin typeface="Calibri" panose="020F0502020204030204"/>
                          <a:ea typeface="宋体" panose="02010600030101010101" pitchFamily="2" charset="-122"/>
                          <a:cs typeface="Times New Roman" panose="02020603050405020304"/>
                        </a:rPr>
                        <a:t>：应该说根据岗位不同的需要，有的需要男性，有的需要女性，这个是很正常的事情</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537">
                <a:tc rowSpan="3">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对限招女性的看法</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理解</a:t>
                      </a:r>
                      <a:r>
                        <a:rPr lang="en-US" sz="1200" kern="100">
                          <a:latin typeface="Calibri" panose="020F0502020204030204"/>
                          <a:ea typeface="宋体" panose="02010600030101010101" pitchFamily="2" charset="-122"/>
                          <a:cs typeface="Times New Roman" panose="02020603050405020304"/>
                        </a:rPr>
                        <a:t>24</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0">
                          <a:latin typeface="Calibri" panose="020F0502020204030204"/>
                          <a:ea typeface="宋体" panose="02010600030101010101" pitchFamily="2" charset="-122"/>
                          <a:cs typeface="Times New Roman" panose="02020603050405020304"/>
                        </a:rPr>
                        <a:t>g030</a:t>
                      </a:r>
                      <a:r>
                        <a:rPr lang="zh-CN" sz="1200" kern="0">
                          <a:latin typeface="Calibri" panose="020F0502020204030204"/>
                          <a:ea typeface="宋体" panose="02010600030101010101" pitchFamily="2" charset="-122"/>
                          <a:cs typeface="Times New Roman" panose="02020603050405020304"/>
                        </a:rPr>
                        <a:t>：因为女生会面临生育的问题，单位从自己的利益出发</a:t>
                      </a:r>
                      <a:r>
                        <a:rPr lang="en-US" sz="1200" kern="0">
                          <a:latin typeface="Calibri" panose="020F0502020204030204"/>
                          <a:ea typeface="宋体" panose="02010600030101010101" pitchFamily="2" charset="-122"/>
                          <a:cs typeface="Times New Roman" panose="02020603050405020304"/>
                        </a:rPr>
                        <a:t> </a:t>
                      </a:r>
                      <a:r>
                        <a:rPr lang="zh-CN" sz="1200" kern="0">
                          <a:latin typeface="Calibri" panose="020F0502020204030204"/>
                          <a:ea typeface="宋体" panose="02010600030101010101" pitchFamily="2" charset="-122"/>
                          <a:cs typeface="Times New Roman" panose="02020603050405020304"/>
                        </a:rPr>
                        <a:t>是可以理解的</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537">
                <a:tc vMerge="1">
                  <a:tcPr/>
                </a:tc>
                <a:tc>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不合理</a:t>
                      </a:r>
                      <a:r>
                        <a:rPr lang="en-US" sz="1200" kern="100">
                          <a:latin typeface="Calibri" panose="020F0502020204030204"/>
                          <a:ea typeface="宋体" panose="02010600030101010101" pitchFamily="2" charset="-122"/>
                          <a:cs typeface="Times New Roman" panose="02020603050405020304"/>
                        </a:rPr>
                        <a:t>3</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latin typeface="Calibri" panose="020F0502020204030204"/>
                          <a:ea typeface="宋体" panose="02010600030101010101" pitchFamily="2" charset="-122"/>
                          <a:cs typeface="Times New Roman" panose="02020603050405020304"/>
                        </a:rPr>
                        <a:t>g024</a:t>
                      </a:r>
                      <a:r>
                        <a:rPr lang="zh-CN" sz="1200" kern="100">
                          <a:latin typeface="Calibri" panose="020F0502020204030204"/>
                          <a:ea typeface="宋体" panose="02010600030101010101" pitchFamily="2" charset="-122"/>
                          <a:cs typeface="Times New Roman" panose="02020603050405020304"/>
                        </a:rPr>
                        <a:t>：这个现象不合理，应该给予女生更多的关爱。</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537">
                <a:tc vMerge="1">
                  <a:tcPr/>
                </a:tc>
                <a:tc>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未回答</a:t>
                      </a:r>
                      <a:r>
                        <a:rPr lang="en-US" sz="1200" kern="100">
                          <a:latin typeface="Calibri" panose="020F0502020204030204"/>
                          <a:ea typeface="宋体" panose="02010600030101010101" pitchFamily="2" charset="-122"/>
                          <a:cs typeface="Times New Roman" panose="02020603050405020304"/>
                        </a:rPr>
                        <a:t>8</a:t>
                      </a:r>
                      <a:endParaRPr lang="zh-CN" sz="1200" kern="10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200" kern="100" dirty="0">
                        <a:latin typeface="Calibri" panose="020F0502020204030204"/>
                        <a:ea typeface="宋体" panose="02010600030101010101" pitchFamily="2" charset="-122"/>
                        <a:cs typeface="Times New Roman" panose="02020603050405020304"/>
                      </a:endParaRPr>
                    </a:p>
                  </a:txBody>
                  <a:tcPr marL="6967" marR="6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6688" name="矩形 4"/>
          <p:cNvSpPr>
            <a:spLocks noChangeArrowheads="1"/>
          </p:cNvSpPr>
          <p:nvPr/>
        </p:nvSpPr>
        <p:spPr bwMode="auto">
          <a:xfrm>
            <a:off x="3733801" y="457200"/>
            <a:ext cx="4595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t>35</a:t>
            </a:r>
            <a:r>
              <a:rPr lang="zh-CN" altLang="en-US"/>
              <a:t>名雇主在实际工作中对性别的要求与态度</a:t>
            </a:r>
            <a:endParaRPr lang="zh-CN"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524000" y="685800"/>
          <a:ext cx="9144000" cy="5974080"/>
        </p:xfrm>
        <a:graphic>
          <a:graphicData uri="http://schemas.openxmlformats.org/drawingml/2006/table">
            <a:tbl>
              <a:tblPr/>
              <a:tblGrid>
                <a:gridCol w="762000"/>
                <a:gridCol w="322881"/>
                <a:gridCol w="1394847"/>
                <a:gridCol w="6664272"/>
              </a:tblGrid>
              <a:tr h="213349">
                <a:tc>
                  <a:txBody>
                    <a:bodyPr/>
                    <a:lstStyle/>
                    <a:p>
                      <a:pPr algn="just">
                        <a:spcAft>
                          <a:spcPts val="0"/>
                        </a:spcAft>
                      </a:pPr>
                      <a:endParaRPr lang="en-US" sz="1400" kern="100" dirty="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zh-CN" sz="1400" kern="100">
                          <a:latin typeface="Calibri" panose="020F0502020204030204"/>
                          <a:ea typeface="宋体" panose="02010600030101010101" pitchFamily="2" charset="-122"/>
                          <a:cs typeface="Times New Roman" panose="02020603050405020304"/>
                        </a:rPr>
                        <a:t>经历与态度</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a:txBody>
                    <a:bodyPr/>
                    <a:lstStyle/>
                    <a:p>
                      <a:pPr algn="just">
                        <a:spcAft>
                          <a:spcPts val="0"/>
                        </a:spcAft>
                      </a:pPr>
                      <a:r>
                        <a:rPr lang="zh-CN" sz="1400" kern="100">
                          <a:latin typeface="Calibri" panose="020F0502020204030204"/>
                          <a:ea typeface="宋体" panose="02010600030101010101" pitchFamily="2" charset="-122"/>
                          <a:cs typeface="Times New Roman" panose="02020603050405020304"/>
                        </a:rPr>
                        <a:t>访谈举例</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49">
                <a:tc rowSpan="8">
                  <a:txBody>
                    <a:bodyPr/>
                    <a:lstStyle/>
                    <a:p>
                      <a:pPr algn="just">
                        <a:spcAft>
                          <a:spcPts val="0"/>
                        </a:spcAft>
                      </a:pPr>
                      <a:r>
                        <a:rPr lang="zh-CN" sz="1400" kern="100">
                          <a:latin typeface="Calibri" panose="020F0502020204030204"/>
                          <a:ea typeface="宋体" panose="02010600030101010101" pitchFamily="2" charset="-122"/>
                          <a:cs typeface="Times New Roman" panose="02020603050405020304"/>
                        </a:rPr>
                        <a:t>是否遭遇性别歧视</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zh-CN" sz="1400" kern="100">
                          <a:latin typeface="Calibri" panose="020F0502020204030204"/>
                          <a:ea typeface="宋体" panose="02010600030101010101" pitchFamily="2" charset="-122"/>
                          <a:cs typeface="Times New Roman" panose="02020603050405020304"/>
                        </a:rPr>
                        <a:t>是</a:t>
                      </a:r>
                      <a:r>
                        <a:rPr lang="en-US" sz="1400" kern="100">
                          <a:latin typeface="Calibri" panose="020F0502020204030204"/>
                          <a:ea typeface="宋体" panose="02010600030101010101" pitchFamily="2" charset="-122"/>
                          <a:cs typeface="Times New Roman" panose="02020603050405020304"/>
                        </a:rPr>
                        <a:t>23</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a:txBody>
                    <a:bodyPr/>
                    <a:lstStyle/>
                    <a:p>
                      <a:pPr algn="just">
                        <a:spcAft>
                          <a:spcPts val="0"/>
                        </a:spcAft>
                      </a:pPr>
                      <a:r>
                        <a:rPr lang="en-US" sz="1400" kern="100">
                          <a:latin typeface="Calibri" panose="020F0502020204030204"/>
                          <a:ea typeface="宋体" panose="02010600030101010101" pitchFamily="2" charset="-122"/>
                          <a:cs typeface="Times New Roman" panose="02020603050405020304"/>
                        </a:rPr>
                        <a:t>Y018</a:t>
                      </a:r>
                      <a:r>
                        <a:rPr lang="zh-CN" sz="1400" kern="100">
                          <a:latin typeface="Calibri" panose="020F0502020204030204"/>
                          <a:ea typeface="宋体" panose="02010600030101010101" pitchFamily="2" charset="-122"/>
                          <a:cs typeface="宋体" panose="02010600030101010101" pitchFamily="2" charset="-122"/>
                        </a:rPr>
                        <a:t>：那个招聘的人就说，如果你们是男的，我们就招你了。</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697">
                <a:tc vMerge="1">
                  <a:tcPr/>
                </a:tc>
                <a:tc rowSpan="6">
                  <a:txBody>
                    <a:bodyPr/>
                    <a:lstStyle/>
                    <a:p>
                      <a:pPr algn="just">
                        <a:spcAft>
                          <a:spcPts val="0"/>
                        </a:spcAft>
                      </a:pPr>
                      <a:r>
                        <a:rPr lang="zh-CN" sz="1400" kern="100" dirty="0">
                          <a:latin typeface="Calibri" panose="020F0502020204030204"/>
                          <a:ea typeface="宋体" panose="02010600030101010101" pitchFamily="2" charset="-122"/>
                          <a:cs typeface="Times New Roman" panose="02020603050405020304"/>
                        </a:rPr>
                        <a:t>否</a:t>
                      </a:r>
                      <a:r>
                        <a:rPr lang="en-US" sz="1400" kern="100" dirty="0">
                          <a:latin typeface="Calibri" panose="020F0502020204030204"/>
                          <a:ea typeface="宋体" panose="02010600030101010101" pitchFamily="2" charset="-122"/>
                          <a:cs typeface="Times New Roman" panose="02020603050405020304"/>
                        </a:rPr>
                        <a:t>66</a:t>
                      </a:r>
                      <a:endParaRPr lang="zh-CN" sz="1400" kern="100" dirty="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400" kern="100">
                          <a:latin typeface="Calibri" panose="020F0502020204030204"/>
                          <a:ea typeface="宋体" panose="02010600030101010101" pitchFamily="2" charset="-122"/>
                          <a:cs typeface="Times New Roman" panose="02020603050405020304"/>
                        </a:rPr>
                        <a:t>遭遇过不要女生</a:t>
                      </a:r>
                      <a:r>
                        <a:rPr lang="en-US" sz="1400" kern="100">
                          <a:latin typeface="Calibri" panose="020F0502020204030204"/>
                          <a:ea typeface="宋体" panose="02010600030101010101" pitchFamily="2" charset="-122"/>
                          <a:cs typeface="Times New Roman" panose="02020603050405020304"/>
                        </a:rPr>
                        <a:t>11</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kern="100">
                          <a:latin typeface="Calibri" panose="020F0502020204030204"/>
                          <a:ea typeface="宋体" panose="02010600030101010101" pitchFamily="2" charset="-122"/>
                          <a:cs typeface="Times New Roman" panose="02020603050405020304"/>
                        </a:rPr>
                        <a:t>Y028</a:t>
                      </a:r>
                      <a:r>
                        <a:rPr lang="zh-CN" sz="1400" kern="100">
                          <a:latin typeface="Calibri" panose="020F0502020204030204"/>
                          <a:ea typeface="宋体" panose="02010600030101010101" pitchFamily="2" charset="-122"/>
                          <a:cs typeface="Times New Roman" panose="02020603050405020304"/>
                        </a:rPr>
                        <a:t>：</a:t>
                      </a:r>
                      <a:r>
                        <a:rPr lang="zh-CN" sz="1400" kern="100">
                          <a:latin typeface="Calibri" panose="020F0502020204030204"/>
                          <a:ea typeface="宋体" panose="02010600030101010101" pitchFamily="2" charset="-122"/>
                          <a:cs typeface="宋体" panose="02010600030101010101" pitchFamily="2" charset="-122"/>
                        </a:rPr>
                        <a:t>我遇到过一次，觉得还蛮好的，工作还蛮符合我的，我去面试，我还没讲，他就跟我讲，我招的是男生。</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697">
                <a:tc vMerge="1">
                  <a:tcPr/>
                </a:tc>
                <a:tc vMerge="1">
                  <a:tcPr/>
                </a:tc>
                <a:tc>
                  <a:txBody>
                    <a:bodyPr/>
                    <a:lstStyle/>
                    <a:p>
                      <a:pPr algn="just">
                        <a:spcAft>
                          <a:spcPts val="0"/>
                        </a:spcAft>
                      </a:pPr>
                      <a:r>
                        <a:rPr lang="zh-CN" sz="1400" kern="100">
                          <a:latin typeface="Calibri" panose="020F0502020204030204"/>
                          <a:ea typeface="宋体" panose="02010600030101010101" pitchFamily="2" charset="-122"/>
                          <a:cs typeface="Times New Roman" panose="02020603050405020304"/>
                        </a:rPr>
                        <a:t>发现男生找工作比女生有优势</a:t>
                      </a:r>
                      <a:r>
                        <a:rPr lang="en-US" sz="1400" kern="100">
                          <a:latin typeface="Calibri" panose="020F0502020204030204"/>
                          <a:ea typeface="宋体" panose="02010600030101010101" pitchFamily="2" charset="-122"/>
                          <a:cs typeface="Times New Roman" panose="02020603050405020304"/>
                        </a:rPr>
                        <a:t>10</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kern="100">
                          <a:latin typeface="Calibri" panose="020F0502020204030204"/>
                          <a:ea typeface="宋体" panose="02010600030101010101" pitchFamily="2" charset="-122"/>
                          <a:cs typeface="Times New Roman" panose="02020603050405020304"/>
                        </a:rPr>
                        <a:t>Y002</a:t>
                      </a:r>
                      <a:r>
                        <a:rPr lang="zh-CN" sz="1400" kern="100">
                          <a:latin typeface="Calibri" panose="020F0502020204030204"/>
                          <a:ea typeface="宋体" panose="02010600030101010101" pitchFamily="2" charset="-122"/>
                          <a:cs typeface="Times New Roman" panose="02020603050405020304"/>
                        </a:rPr>
                        <a:t>：</a:t>
                      </a:r>
                      <a:r>
                        <a:rPr lang="zh-CN" sz="1400" kern="100">
                          <a:latin typeface="Calibri" panose="020F0502020204030204"/>
                          <a:ea typeface="宋体" panose="02010600030101010101" pitchFamily="2" charset="-122"/>
                          <a:cs typeface="宋体" panose="02010600030101010101" pitchFamily="2" charset="-122"/>
                        </a:rPr>
                        <a:t>男生比女生有优势</a:t>
                      </a:r>
                      <a:r>
                        <a:rPr lang="zh-CN" sz="1400" kern="100">
                          <a:latin typeface="Calibri" panose="020F0502020204030204"/>
                          <a:ea typeface="宋体" panose="02010600030101010101" pitchFamily="2" charset="-122"/>
                          <a:cs typeface="Times New Roman" panose="02020603050405020304"/>
                        </a:rPr>
                        <a:t>……就说我们这个财务把，很多企业首先想要男生，也不是说歧视女生，很多企业说我们这个男女比例失调，所以想多要点男生</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697">
                <a:tc vMerge="1">
                  <a:tcPr/>
                </a:tc>
                <a:tc vMerge="1">
                  <a:tcPr/>
                </a:tc>
                <a:tc>
                  <a:txBody>
                    <a:bodyPr/>
                    <a:lstStyle/>
                    <a:p>
                      <a:pPr algn="just">
                        <a:spcAft>
                          <a:spcPts val="0"/>
                        </a:spcAft>
                      </a:pPr>
                      <a:r>
                        <a:rPr lang="zh-CN" sz="1400" kern="100">
                          <a:latin typeface="Calibri" panose="020F0502020204030204"/>
                          <a:ea typeface="宋体" panose="02010600030101010101" pitchFamily="2" charset="-122"/>
                          <a:cs typeface="Times New Roman" panose="02020603050405020304"/>
                        </a:rPr>
                        <a:t>有因生育怀孕受歧视的经历</a:t>
                      </a:r>
                      <a:r>
                        <a:rPr lang="en-US" sz="1400" kern="100">
                          <a:latin typeface="Calibri" panose="020F0502020204030204"/>
                          <a:ea typeface="宋体" panose="02010600030101010101" pitchFamily="2" charset="-122"/>
                          <a:cs typeface="Times New Roman" panose="02020603050405020304"/>
                        </a:rPr>
                        <a:t>19</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kern="100">
                          <a:latin typeface="Calibri" panose="020F0502020204030204"/>
                          <a:ea typeface="宋体" panose="02010600030101010101" pitchFamily="2" charset="-122"/>
                          <a:cs typeface="Times New Roman" panose="02020603050405020304"/>
                        </a:rPr>
                        <a:t>Y043</a:t>
                      </a:r>
                      <a:r>
                        <a:rPr lang="zh-CN" sz="1400" kern="100">
                          <a:latin typeface="Calibri" panose="020F0502020204030204"/>
                          <a:ea typeface="宋体" panose="02010600030101010101" pitchFamily="2" charset="-122"/>
                          <a:cs typeface="Times New Roman" panose="02020603050405020304"/>
                        </a:rPr>
                        <a:t>：</a:t>
                      </a:r>
                      <a:r>
                        <a:rPr lang="zh-CN" sz="1400" kern="100">
                          <a:latin typeface="Calibri" panose="020F0502020204030204"/>
                          <a:ea typeface="宋体" panose="02010600030101010101" pitchFamily="2" charset="-122"/>
                          <a:cs typeface="宋体" panose="02010600030101010101" pitchFamily="2" charset="-122"/>
                        </a:rPr>
                        <a:t>我那个厂不是正规的，生孩子不放假的。生孩子的话就不做了。</a:t>
                      </a:r>
                      <a:endParaRPr lang="zh-CN" sz="1400" kern="100">
                        <a:latin typeface="Calibri" panose="020F0502020204030204"/>
                        <a:ea typeface="宋体" panose="02010600030101010101" pitchFamily="2" charset="-122"/>
                        <a:cs typeface="Times New Roman" panose="02020603050405020304"/>
                      </a:endParaRPr>
                    </a:p>
                    <a:p>
                      <a:pPr algn="just">
                        <a:spcAft>
                          <a:spcPts val="0"/>
                        </a:spcAft>
                      </a:pPr>
                      <a:r>
                        <a:rPr lang="en-US" sz="1400" kern="100">
                          <a:latin typeface="Calibri" panose="020F0502020204030204"/>
                          <a:ea typeface="宋体" panose="02010600030101010101" pitchFamily="2" charset="-122"/>
                          <a:cs typeface="Times New Roman" panose="02020603050405020304"/>
                        </a:rPr>
                        <a:t>Y068</a:t>
                      </a:r>
                      <a:r>
                        <a:rPr lang="zh-CN" sz="1400" kern="100">
                          <a:latin typeface="Calibri" panose="020F0502020204030204"/>
                          <a:ea typeface="宋体" panose="02010600030101010101" pitchFamily="2" charset="-122"/>
                          <a:cs typeface="Times New Roman" panose="02020603050405020304"/>
                        </a:rPr>
                        <a:t>：</a:t>
                      </a:r>
                      <a:r>
                        <a:rPr lang="zh-CN" sz="1400" kern="100">
                          <a:latin typeface="Calibri" panose="020F0502020204030204"/>
                          <a:ea typeface="宋体" panose="02010600030101010101" pitchFamily="2" charset="-122"/>
                          <a:cs typeface="宋体" panose="02010600030101010101" pitchFamily="2" charset="-122"/>
                        </a:rPr>
                        <a:t>我们后来还签了那种像协议一样的（文件），保证两年之内不会怀孕。</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697">
                <a:tc vMerge="1">
                  <a:tcPr/>
                </a:tc>
                <a:tc vMerge="1">
                  <a:tcPr/>
                </a:tc>
                <a:tc>
                  <a:txBody>
                    <a:bodyPr/>
                    <a:lstStyle/>
                    <a:p>
                      <a:pPr algn="just">
                        <a:spcAft>
                          <a:spcPts val="0"/>
                        </a:spcAft>
                      </a:pPr>
                      <a:r>
                        <a:rPr lang="zh-CN" sz="1400" kern="100">
                          <a:latin typeface="Calibri" panose="020F0502020204030204"/>
                          <a:ea typeface="宋体" panose="02010600030101010101" pitchFamily="2" charset="-122"/>
                          <a:cs typeface="Times New Roman" panose="02020603050405020304"/>
                        </a:rPr>
                        <a:t>发现男性升职空间更大</a:t>
                      </a:r>
                      <a:r>
                        <a:rPr lang="en-US" sz="1400" kern="100">
                          <a:latin typeface="Calibri" panose="020F0502020204030204"/>
                          <a:ea typeface="宋体" panose="02010600030101010101" pitchFamily="2" charset="-122"/>
                          <a:cs typeface="Times New Roman" panose="02020603050405020304"/>
                        </a:rPr>
                        <a:t>12</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kern="100">
                          <a:latin typeface="Calibri" panose="020F0502020204030204"/>
                          <a:ea typeface="宋体" panose="02010600030101010101" pitchFamily="2" charset="-122"/>
                          <a:cs typeface="Times New Roman" panose="02020603050405020304"/>
                        </a:rPr>
                        <a:t>Y046</a:t>
                      </a:r>
                      <a:r>
                        <a:rPr lang="zh-CN" sz="1400" kern="100">
                          <a:latin typeface="Calibri" panose="020F0502020204030204"/>
                          <a:ea typeface="宋体" panose="02010600030101010101" pitchFamily="2" charset="-122"/>
                          <a:cs typeface="Times New Roman" panose="02020603050405020304"/>
                        </a:rPr>
                        <a:t>：</a:t>
                      </a:r>
                      <a:r>
                        <a:rPr lang="zh-CN" sz="1400" kern="100">
                          <a:latin typeface="Calibri" panose="020F0502020204030204"/>
                          <a:ea typeface="宋体" panose="02010600030101010101" pitchFamily="2" charset="-122"/>
                          <a:cs typeface="宋体" panose="02010600030101010101" pitchFamily="2" charset="-122"/>
                        </a:rPr>
                        <a:t>影响的话就是一些升职啦，对于你的培养啊可能会差一点。</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697">
                <a:tc vMerge="1">
                  <a:tcPr/>
                </a:tc>
                <a:tc vMerge="1">
                  <a:tcPr/>
                </a:tc>
                <a:tc>
                  <a:txBody>
                    <a:bodyPr/>
                    <a:lstStyle/>
                    <a:p>
                      <a:pPr algn="just">
                        <a:spcAft>
                          <a:spcPts val="0"/>
                        </a:spcAft>
                      </a:pPr>
                      <a:r>
                        <a:rPr lang="zh-CN" sz="1400" kern="100">
                          <a:latin typeface="Calibri" panose="020F0502020204030204"/>
                          <a:ea typeface="宋体" panose="02010600030101010101" pitchFamily="2" charset="-122"/>
                          <a:cs typeface="Times New Roman" panose="02020603050405020304"/>
                        </a:rPr>
                        <a:t>有性骚扰经历</a:t>
                      </a:r>
                      <a:r>
                        <a:rPr lang="en-US" sz="1400" kern="100">
                          <a:latin typeface="Calibri" panose="020F0502020204030204"/>
                          <a:ea typeface="宋体" panose="02010600030101010101" pitchFamily="2" charset="-122"/>
                          <a:cs typeface="Times New Roman" panose="02020603050405020304"/>
                        </a:rPr>
                        <a:t>2</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kern="100">
                          <a:latin typeface="Calibri" panose="020F0502020204030204"/>
                          <a:ea typeface="宋体" panose="02010600030101010101" pitchFamily="2" charset="-122"/>
                          <a:cs typeface="Times New Roman" panose="02020603050405020304"/>
                        </a:rPr>
                        <a:t>Y090</a:t>
                      </a:r>
                      <a:r>
                        <a:rPr lang="zh-CN" sz="1400" kern="100">
                          <a:latin typeface="Calibri" panose="020F0502020204030204"/>
                          <a:ea typeface="宋体" panose="02010600030101010101" pitchFamily="2" charset="-122"/>
                          <a:cs typeface="Times New Roman" panose="02020603050405020304"/>
                        </a:rPr>
                        <a:t>：就我自己的切身经历吧，我有一个客户，说晚上如果你过来陪我一个晚上，我这个单子就给你。</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0046">
                <a:tc vMerge="1">
                  <a:tcPr/>
                </a:tc>
                <a:tc vMerge="1">
                  <a:tcPr/>
                </a:tc>
                <a:tc>
                  <a:txBody>
                    <a:bodyPr/>
                    <a:lstStyle/>
                    <a:p>
                      <a:pPr algn="just">
                        <a:spcAft>
                          <a:spcPts val="0"/>
                        </a:spcAft>
                      </a:pPr>
                      <a:r>
                        <a:rPr lang="zh-CN" sz="1400" kern="100">
                          <a:latin typeface="Calibri" panose="020F0502020204030204"/>
                          <a:ea typeface="宋体" panose="02010600030101010101" pitchFamily="2" charset="-122"/>
                          <a:cs typeface="Times New Roman" panose="02020603050405020304"/>
                        </a:rPr>
                        <a:t>只找适合女性的工作</a:t>
                      </a:r>
                      <a:r>
                        <a:rPr lang="en-US" sz="1400" kern="100">
                          <a:latin typeface="Calibri" panose="020F0502020204030204"/>
                          <a:ea typeface="宋体" panose="02010600030101010101" pitchFamily="2" charset="-122"/>
                          <a:cs typeface="Times New Roman" panose="02020603050405020304"/>
                        </a:rPr>
                        <a:t>26</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kern="100">
                          <a:latin typeface="Calibri" panose="020F0502020204030204"/>
                          <a:ea typeface="宋体" panose="02010600030101010101" pitchFamily="2" charset="-122"/>
                          <a:cs typeface="Times New Roman" panose="02020603050405020304"/>
                        </a:rPr>
                        <a:t>Y033</a:t>
                      </a:r>
                      <a:r>
                        <a:rPr lang="zh-CN" sz="1400" kern="100">
                          <a:latin typeface="Calibri" panose="020F0502020204030204"/>
                          <a:ea typeface="宋体" panose="02010600030101010101" pitchFamily="2" charset="-122"/>
                          <a:cs typeface="Times New Roman" panose="02020603050405020304"/>
                        </a:rPr>
                        <a:t>：</a:t>
                      </a:r>
                      <a:r>
                        <a:rPr lang="zh-CN" sz="1400" kern="100">
                          <a:latin typeface="Calibri" panose="020F0502020204030204"/>
                          <a:ea typeface="宋体" panose="02010600030101010101" pitchFamily="2" charset="-122"/>
                          <a:cs typeface="宋体" panose="02010600030101010101" pitchFamily="2" charset="-122"/>
                        </a:rPr>
                        <a:t>虽然有的说要男的，但那个活儿女的也能干，但即便这样，我也不会去找这个工作的……他们要男的，肯定是不需要女的，女的不合适。男女是有差别的，反正我觉得男女是平等的</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49">
                <a:tc vMerge="1">
                  <a:tcPr/>
                </a:tc>
                <a:tc gridSpan="2">
                  <a:txBody>
                    <a:bodyPr/>
                    <a:lstStyle/>
                    <a:p>
                      <a:pPr algn="just">
                        <a:spcAft>
                          <a:spcPts val="0"/>
                        </a:spcAft>
                      </a:pPr>
                      <a:r>
                        <a:rPr lang="zh-CN" sz="1400" kern="100">
                          <a:latin typeface="Calibri" panose="020F0502020204030204"/>
                          <a:ea typeface="宋体" panose="02010600030101010101" pitchFamily="2" charset="-122"/>
                          <a:cs typeface="Times New Roman" panose="02020603050405020304"/>
                        </a:rPr>
                        <a:t>未回答</a:t>
                      </a:r>
                      <a:r>
                        <a:rPr lang="en-US" sz="1400" kern="100">
                          <a:latin typeface="Calibri" panose="020F0502020204030204"/>
                          <a:ea typeface="宋体" panose="02010600030101010101" pitchFamily="2" charset="-122"/>
                          <a:cs typeface="Times New Roman" panose="02020603050405020304"/>
                        </a:rPr>
                        <a:t>3</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a:txBody>
                    <a:bodyPr/>
                    <a:lstStyle/>
                    <a:p>
                      <a:pPr algn="just">
                        <a:spcAft>
                          <a:spcPts val="0"/>
                        </a:spcAft>
                      </a:pPr>
                      <a:endParaRPr lang="en-US"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0046">
                <a:tc>
                  <a:txBody>
                    <a:bodyPr/>
                    <a:lstStyle/>
                    <a:p>
                      <a:pPr algn="just">
                        <a:spcAft>
                          <a:spcPts val="0"/>
                        </a:spcAft>
                      </a:pPr>
                      <a:r>
                        <a:rPr lang="zh-CN" sz="1400" kern="100">
                          <a:latin typeface="Calibri" panose="020F0502020204030204"/>
                          <a:ea typeface="宋体" panose="02010600030101010101" pitchFamily="2" charset="-122"/>
                          <a:cs typeface="Times New Roman" panose="02020603050405020304"/>
                        </a:rPr>
                        <a:t>认可男性优先或只招男性</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en-US" sz="1400" kern="100">
                          <a:latin typeface="Calibri" panose="020F0502020204030204"/>
                          <a:ea typeface="宋体" panose="02010600030101010101" pitchFamily="2" charset="-122"/>
                          <a:cs typeface="Times New Roman" panose="02020603050405020304"/>
                        </a:rPr>
                        <a:t>17</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a:txBody>
                    <a:bodyPr/>
                    <a:lstStyle/>
                    <a:p>
                      <a:pPr algn="just">
                        <a:spcAft>
                          <a:spcPts val="0"/>
                        </a:spcAft>
                      </a:pPr>
                      <a:r>
                        <a:rPr lang="en-US" sz="1400" kern="100">
                          <a:latin typeface="Calibri" panose="020F0502020204030204"/>
                          <a:ea typeface="宋体" panose="02010600030101010101" pitchFamily="2" charset="-122"/>
                          <a:cs typeface="Times New Roman" panose="02020603050405020304"/>
                        </a:rPr>
                        <a:t>Y087</a:t>
                      </a:r>
                      <a:r>
                        <a:rPr lang="zh-CN" sz="1400" kern="100">
                          <a:latin typeface="Calibri" panose="020F0502020204030204"/>
                          <a:ea typeface="宋体" panose="02010600030101010101" pitchFamily="2" charset="-122"/>
                          <a:cs typeface="Times New Roman" panose="02020603050405020304"/>
                        </a:rPr>
                        <a:t>：如果我是老板我也不愿意要女的，就是这样还没结婚还没生孩子的女的。我觉得我是老板我就是不要女的，而且我觉得这个其实也不是歧视，我只是从我自身的利益出发</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0046">
                <a:tc>
                  <a:txBody>
                    <a:bodyPr/>
                    <a:lstStyle/>
                    <a:p>
                      <a:pPr algn="just">
                        <a:spcAft>
                          <a:spcPts val="0"/>
                        </a:spcAft>
                      </a:pPr>
                      <a:r>
                        <a:rPr lang="zh-CN" sz="1400" kern="100" dirty="0">
                          <a:latin typeface="Calibri" panose="020F0502020204030204"/>
                          <a:ea typeface="宋体" panose="02010600030101010101" pitchFamily="2" charset="-122"/>
                          <a:cs typeface="Times New Roman" panose="02020603050405020304"/>
                        </a:rPr>
                        <a:t>认可招聘的性别分工</a:t>
                      </a:r>
                      <a:endParaRPr lang="zh-CN" sz="1400" kern="100" dirty="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en-US" sz="1400" kern="100">
                          <a:latin typeface="Calibri" panose="020F0502020204030204"/>
                          <a:ea typeface="宋体" panose="02010600030101010101" pitchFamily="2" charset="-122"/>
                          <a:cs typeface="Times New Roman" panose="02020603050405020304"/>
                        </a:rPr>
                        <a:t>21</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a:txBody>
                    <a:bodyPr/>
                    <a:lstStyle/>
                    <a:p>
                      <a:pPr algn="just">
                        <a:spcAft>
                          <a:spcPts val="0"/>
                        </a:spcAft>
                      </a:pPr>
                      <a:r>
                        <a:rPr lang="en-US" sz="1400" kern="100">
                          <a:latin typeface="Calibri" panose="020F0502020204030204"/>
                          <a:ea typeface="宋体" panose="02010600030101010101" pitchFamily="2" charset="-122"/>
                          <a:cs typeface="Times New Roman" panose="02020603050405020304"/>
                        </a:rPr>
                        <a:t>Y017</a:t>
                      </a:r>
                      <a:r>
                        <a:rPr lang="zh-CN" sz="1400" kern="100">
                          <a:latin typeface="Calibri" panose="020F0502020204030204"/>
                          <a:ea typeface="宋体" panose="02010600030101010101" pitchFamily="2" charset="-122"/>
                          <a:cs typeface="Times New Roman" panose="02020603050405020304"/>
                        </a:rPr>
                        <a:t>：</a:t>
                      </a:r>
                      <a:r>
                        <a:rPr lang="zh-CN" sz="1400" kern="100">
                          <a:latin typeface="Calibri" panose="020F0502020204030204"/>
                          <a:ea typeface="宋体" panose="02010600030101010101" pitchFamily="2" charset="-122"/>
                          <a:cs typeface="宋体" panose="02010600030101010101" pitchFamily="2" charset="-122"/>
                        </a:rPr>
                        <a:t>我觉得人家有人家的道理吧。需要男的时候，可能女的干的不合适就不要。这个不应该强求的。</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0046">
                <a:tc>
                  <a:txBody>
                    <a:bodyPr/>
                    <a:lstStyle/>
                    <a:p>
                      <a:pPr algn="just">
                        <a:spcAft>
                          <a:spcPts val="0"/>
                        </a:spcAft>
                      </a:pPr>
                      <a:r>
                        <a:rPr lang="zh-CN" sz="1400" kern="100">
                          <a:latin typeface="Calibri" panose="020F0502020204030204"/>
                          <a:ea typeface="宋体" panose="02010600030101010101" pitchFamily="2" charset="-122"/>
                          <a:cs typeface="Times New Roman" panose="02020603050405020304"/>
                        </a:rPr>
                        <a:t>认可女性从事低层次工作</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en-US" sz="1400" kern="100">
                          <a:latin typeface="Calibri" panose="020F0502020204030204"/>
                          <a:ea typeface="宋体" panose="02010600030101010101" pitchFamily="2" charset="-122"/>
                          <a:cs typeface="Times New Roman" panose="02020603050405020304"/>
                        </a:rPr>
                        <a:t>13</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a:txBody>
                    <a:bodyPr/>
                    <a:lstStyle/>
                    <a:p>
                      <a:pPr algn="just">
                        <a:spcAft>
                          <a:spcPts val="0"/>
                        </a:spcAft>
                      </a:pPr>
                      <a:r>
                        <a:rPr lang="en-US" sz="1400" kern="100">
                          <a:latin typeface="Calibri" panose="020F0502020204030204"/>
                          <a:ea typeface="宋体" panose="02010600030101010101" pitchFamily="2" charset="-122"/>
                          <a:cs typeface="Times New Roman" panose="02020603050405020304"/>
                        </a:rPr>
                        <a:t>Y073</a:t>
                      </a:r>
                      <a:r>
                        <a:rPr lang="zh-CN" sz="1400" kern="100">
                          <a:latin typeface="Calibri" panose="020F0502020204030204"/>
                          <a:ea typeface="宋体" panose="02010600030101010101" pitchFamily="2" charset="-122"/>
                          <a:cs typeface="Times New Roman" panose="02020603050405020304"/>
                        </a:rPr>
                        <a:t>：我的职业定位就是说我想做行政人士，在这方面的话，社会对这方面的定性是倾向女性的，女性比较偏多，像些比较初级的；可能到行政主管，行政经理就可能偏向于男性，但是目前比较底阶段的时候反而对女性的要求（需求）比较多</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0046">
                <a:tc>
                  <a:txBody>
                    <a:bodyPr/>
                    <a:lstStyle/>
                    <a:p>
                      <a:pPr algn="just">
                        <a:spcAft>
                          <a:spcPts val="0"/>
                        </a:spcAft>
                      </a:pPr>
                      <a:r>
                        <a:rPr lang="zh-CN" sz="1400" kern="100">
                          <a:latin typeface="Calibri" panose="020F0502020204030204"/>
                          <a:ea typeface="宋体" panose="02010600030101010101" pitchFamily="2" charset="-122"/>
                          <a:cs typeface="Times New Roman" panose="02020603050405020304"/>
                        </a:rPr>
                        <a:t>认可不平等</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en-US" sz="1400" kern="100">
                          <a:latin typeface="Calibri" panose="020F0502020204030204"/>
                          <a:ea typeface="宋体" panose="02010600030101010101" pitchFamily="2" charset="-122"/>
                          <a:cs typeface="Times New Roman" panose="02020603050405020304"/>
                        </a:rPr>
                        <a:t>6</a:t>
                      </a:r>
                      <a:endParaRPr lang="zh-CN" sz="1400" kern="10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a:txBody>
                    <a:bodyPr/>
                    <a:lstStyle/>
                    <a:p>
                      <a:pPr algn="just">
                        <a:spcAft>
                          <a:spcPts val="0"/>
                        </a:spcAft>
                      </a:pPr>
                      <a:r>
                        <a:rPr lang="en-US" sz="1400" kern="100" dirty="0">
                          <a:latin typeface="Calibri" panose="020F0502020204030204"/>
                          <a:ea typeface="宋体" panose="02010600030101010101" pitchFamily="2" charset="-122"/>
                          <a:cs typeface="Times New Roman" panose="02020603050405020304"/>
                        </a:rPr>
                        <a:t>Y017</a:t>
                      </a:r>
                      <a:r>
                        <a:rPr lang="zh-CN" sz="1400" kern="100" dirty="0">
                          <a:latin typeface="Calibri" panose="020F0502020204030204"/>
                          <a:ea typeface="宋体" panose="02010600030101010101" pitchFamily="2" charset="-122"/>
                          <a:cs typeface="Times New Roman" panose="02020603050405020304"/>
                        </a:rPr>
                        <a:t>：</a:t>
                      </a:r>
                      <a:r>
                        <a:rPr lang="zh-CN" sz="1400" kern="100" dirty="0">
                          <a:latin typeface="Calibri" panose="020F0502020204030204"/>
                          <a:ea typeface="宋体" panose="02010600030101010101" pitchFamily="2" charset="-122"/>
                          <a:cs typeface="宋体" panose="02010600030101010101" pitchFamily="2" charset="-122"/>
                        </a:rPr>
                        <a:t>几千年来的历史的发展规律，王者肯定是男人。</a:t>
                      </a:r>
                      <a:endParaRPr lang="zh-CN" sz="1400" kern="100" dirty="0">
                        <a:latin typeface="Calibri" panose="020F0502020204030204"/>
                        <a:ea typeface="宋体" panose="02010600030101010101" pitchFamily="2" charset="-122"/>
                        <a:cs typeface="Times New Roman" panose="02020603050405020304"/>
                      </a:endParaRPr>
                    </a:p>
                    <a:p>
                      <a:pPr algn="just">
                        <a:spcAft>
                          <a:spcPts val="0"/>
                        </a:spcAft>
                      </a:pPr>
                      <a:r>
                        <a:rPr lang="en-US" sz="1400" kern="100" dirty="0">
                          <a:latin typeface="Calibri" panose="020F0502020204030204"/>
                          <a:ea typeface="宋体" panose="02010600030101010101" pitchFamily="2" charset="-122"/>
                          <a:cs typeface="Times New Roman" panose="02020603050405020304"/>
                        </a:rPr>
                        <a:t>Y039</a:t>
                      </a:r>
                      <a:r>
                        <a:rPr lang="zh-CN" sz="1400" kern="100" dirty="0">
                          <a:latin typeface="Calibri" panose="020F0502020204030204"/>
                          <a:ea typeface="宋体" panose="02010600030101010101" pitchFamily="2" charset="-122"/>
                          <a:cs typeface="Times New Roman" panose="02020603050405020304"/>
                        </a:rPr>
                        <a:t>：</a:t>
                      </a:r>
                      <a:r>
                        <a:rPr lang="zh-CN" sz="1400" kern="100" dirty="0">
                          <a:latin typeface="Calibri" panose="020F0502020204030204"/>
                          <a:ea typeface="宋体" panose="02010600030101010101" pitchFamily="2" charset="-122"/>
                          <a:cs typeface="宋体" panose="02010600030101010101" pitchFamily="2" charset="-122"/>
                        </a:rPr>
                        <a:t>其实只要给我钱多，歧视也无所谓，就是说说而已，不是很过分很明显就行。那个只要不是性骚扰就行</a:t>
                      </a:r>
                      <a:endParaRPr lang="zh-CN" sz="1400" kern="100" dirty="0">
                        <a:latin typeface="Calibri" panose="020F0502020204030204"/>
                        <a:ea typeface="宋体" panose="02010600030101010101" pitchFamily="2" charset="-122"/>
                        <a:cs typeface="Times New Roman" panose="02020603050405020304"/>
                      </a:endParaRPr>
                    </a:p>
                  </a:txBody>
                  <a:tcPr marL="2506" marR="25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7703" name="矩形 4"/>
          <p:cNvSpPr>
            <a:spLocks noChangeArrowheads="1"/>
          </p:cNvSpPr>
          <p:nvPr/>
        </p:nvSpPr>
        <p:spPr bwMode="auto">
          <a:xfrm>
            <a:off x="2667000" y="152400"/>
            <a:ext cx="701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a:t>92</a:t>
            </a:r>
            <a:r>
              <a:rPr lang="zh-CN" altLang="en-US" b="1"/>
              <a:t>名女性求职者在求职或工作中关于“性别歧视”的经历与态度</a:t>
            </a:r>
            <a:endParaRPr lang="zh-CN" altLang="en-US"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yu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1" y="-38100"/>
            <a:ext cx="576262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5"/>
          <p:cNvSpPr>
            <a:spLocks noChangeArrowheads="1"/>
          </p:cNvSpPr>
          <p:nvPr/>
        </p:nvSpPr>
        <p:spPr bwMode="auto">
          <a:xfrm>
            <a:off x="7543800" y="685800"/>
            <a:ext cx="25908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lstStyle>
            <a:lvl1pPr marL="914400">
              <a:spcBef>
                <a:spcPct val="20000"/>
              </a:spcBef>
              <a:buChar char="•"/>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har char="•"/>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9pPr>
          </a:lstStyle>
          <a:p>
            <a:pPr eaLnBrk="1" hangingPunct="1">
              <a:spcBef>
                <a:spcPct val="0"/>
              </a:spcBef>
              <a:buFontTx/>
              <a:buNone/>
            </a:pPr>
            <a:endParaRPr lang="zh-CN" altLang="zh-CN" sz="1800"/>
          </a:p>
        </p:txBody>
      </p:sp>
      <p:sp>
        <p:nvSpPr>
          <p:cNvPr id="36868" name="Rectangle 8"/>
          <p:cNvSpPr>
            <a:spLocks noChangeArrowheads="1"/>
          </p:cNvSpPr>
          <p:nvPr/>
        </p:nvSpPr>
        <p:spPr bwMode="auto">
          <a:xfrm>
            <a:off x="7200900" y="25649"/>
            <a:ext cx="327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4000" rIns="54000" anchorCtr="1"/>
          <a:lstStyle>
            <a:lvl1pPr marL="914400">
              <a:spcBef>
                <a:spcPct val="20000"/>
              </a:spcBef>
              <a:buChar char="•"/>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har char="•"/>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9pPr>
          </a:lstStyle>
          <a:p>
            <a:pPr eaLnBrk="1" hangingPunct="1">
              <a:spcBef>
                <a:spcPct val="0"/>
              </a:spcBef>
              <a:buFontTx/>
              <a:buNone/>
            </a:pPr>
            <a:r>
              <a:rPr lang="zh-CN" altLang="en-US" sz="1800" dirty="0"/>
              <a:t>问题：备考时间长短与考试成绩</a:t>
            </a:r>
            <a:endParaRPr lang="zh-CN" altLang="en-US" sz="1800" dirty="0"/>
          </a:p>
          <a:p>
            <a:pPr eaLnBrk="1" hangingPunct="1">
              <a:spcBef>
                <a:spcPct val="0"/>
              </a:spcBef>
              <a:buFontTx/>
              <a:buNone/>
            </a:pPr>
            <a:r>
              <a:rPr lang="zh-CN" altLang="en-US" sz="1800" dirty="0"/>
              <a:t>的关系</a:t>
            </a:r>
            <a:endParaRPr lang="zh-CN" altLang="en-US" sz="1800" dirty="0"/>
          </a:p>
          <a:p>
            <a:pPr eaLnBrk="1" hangingPunct="1">
              <a:spcBef>
                <a:spcPct val="0"/>
              </a:spcBef>
              <a:buFontTx/>
              <a:buNone/>
            </a:pPr>
            <a:endParaRPr lang="zh-CN" altLang="en-US" sz="1800" dirty="0"/>
          </a:p>
          <a:p>
            <a:pPr eaLnBrk="1" hangingPunct="1">
              <a:spcBef>
                <a:spcPct val="0"/>
              </a:spcBef>
              <a:buFontTx/>
              <a:buNone/>
            </a:pPr>
            <a:r>
              <a:rPr lang="zh-CN" altLang="en-US" sz="1800" dirty="0"/>
              <a:t>演绎法</a:t>
            </a:r>
            <a:r>
              <a:rPr lang="zh-CN" altLang="en-US" sz="1800" dirty="0">
                <a:sym typeface="Wingdings" panose="05000000000000000000" pitchFamily="2" charset="2"/>
              </a:rPr>
              <a:t>（</a:t>
            </a:r>
            <a:r>
              <a:rPr lang="en-US" altLang="zh-CN" sz="1800" dirty="0">
                <a:sym typeface="Wingdings" panose="05000000000000000000" pitchFamily="2" charset="2"/>
              </a:rPr>
              <a:t>1</a:t>
            </a:r>
            <a:r>
              <a:rPr lang="zh-CN" altLang="en-US" sz="1800" dirty="0">
                <a:sym typeface="Wingdings" panose="05000000000000000000" pitchFamily="2" charset="2"/>
              </a:rPr>
              <a:t>）</a:t>
            </a:r>
            <a:r>
              <a:rPr lang="zh-CN" altLang="en-US" sz="1800" dirty="0"/>
              <a:t>从逻辑推论开始，</a:t>
            </a:r>
            <a:endParaRPr lang="zh-CN" altLang="en-US" sz="1800" dirty="0"/>
          </a:p>
          <a:p>
            <a:pPr eaLnBrk="1" hangingPunct="1">
              <a:spcBef>
                <a:spcPct val="0"/>
              </a:spcBef>
              <a:buFontTx/>
              <a:buNone/>
            </a:pPr>
            <a:r>
              <a:rPr lang="zh-CN" altLang="en-US" sz="1800" dirty="0"/>
              <a:t>根据相关资料，得出假设：</a:t>
            </a:r>
            <a:endParaRPr lang="zh-CN" altLang="en-US" sz="1800" dirty="0"/>
          </a:p>
          <a:p>
            <a:pPr eaLnBrk="1" hangingPunct="1">
              <a:spcBef>
                <a:spcPct val="0"/>
              </a:spcBef>
              <a:buFontTx/>
              <a:buNone/>
            </a:pPr>
            <a:r>
              <a:rPr lang="zh-CN" altLang="en-US" sz="1800" dirty="0"/>
              <a:t>考前准备时间和考试成绩</a:t>
            </a:r>
            <a:endParaRPr lang="zh-CN" altLang="en-US" sz="1800" dirty="0"/>
          </a:p>
          <a:p>
            <a:pPr eaLnBrk="1" hangingPunct="1">
              <a:spcBef>
                <a:spcPct val="0"/>
              </a:spcBef>
              <a:buFontTx/>
              <a:buNone/>
            </a:pPr>
            <a:r>
              <a:rPr lang="zh-CN" altLang="en-US" sz="1800" dirty="0"/>
              <a:t>呈正相关。图</a:t>
            </a:r>
            <a:r>
              <a:rPr lang="en-US" altLang="zh-CN" sz="1800" dirty="0"/>
              <a:t>1</a:t>
            </a:r>
            <a:r>
              <a:rPr lang="zh-CN" altLang="en-US" sz="1800" dirty="0"/>
              <a:t>（</a:t>
            </a:r>
            <a:r>
              <a:rPr lang="en-US" altLang="zh-CN" sz="1800" dirty="0"/>
              <a:t>a</a:t>
            </a:r>
            <a:r>
              <a:rPr lang="zh-CN" altLang="en-US" sz="1800" dirty="0"/>
              <a:t>）</a:t>
            </a:r>
            <a:endParaRPr lang="zh-CN" altLang="en-US" sz="1800" dirty="0"/>
          </a:p>
          <a:p>
            <a:pPr eaLnBrk="1" hangingPunct="1">
              <a:spcBef>
                <a:spcPct val="0"/>
              </a:spcBef>
              <a:buFontTx/>
              <a:buNone/>
            </a:pPr>
            <a:r>
              <a:rPr lang="zh-CN" altLang="en-US" sz="1800" dirty="0"/>
              <a:t>（</a:t>
            </a:r>
            <a:r>
              <a:rPr lang="en-US" altLang="zh-CN" sz="1800" dirty="0"/>
              <a:t>2</a:t>
            </a:r>
            <a:r>
              <a:rPr lang="zh-CN" altLang="en-US" sz="1800" dirty="0"/>
              <a:t>）进行和假设检验有关的</a:t>
            </a:r>
            <a:endParaRPr lang="zh-CN" altLang="en-US" sz="1800" dirty="0"/>
          </a:p>
          <a:p>
            <a:pPr eaLnBrk="1" hangingPunct="1">
              <a:spcBef>
                <a:spcPct val="0"/>
              </a:spcBef>
              <a:buFontTx/>
              <a:buNone/>
            </a:pPr>
            <a:r>
              <a:rPr lang="zh-CN" altLang="en-US" sz="1800" dirty="0"/>
              <a:t>观察。图</a:t>
            </a:r>
            <a:r>
              <a:rPr lang="en-US" altLang="zh-CN" sz="1800" dirty="0"/>
              <a:t>1</a:t>
            </a:r>
            <a:r>
              <a:rPr lang="zh-CN" altLang="en-US" sz="1800" dirty="0"/>
              <a:t>（</a:t>
            </a:r>
            <a:r>
              <a:rPr lang="en-US" altLang="zh-CN" sz="1800" dirty="0"/>
              <a:t>b</a:t>
            </a:r>
            <a:r>
              <a:rPr lang="zh-CN" altLang="en-US" sz="1800" dirty="0"/>
              <a:t>）是对学生进行</a:t>
            </a:r>
            <a:endParaRPr lang="zh-CN" altLang="en-US" sz="1800" dirty="0"/>
          </a:p>
          <a:p>
            <a:pPr eaLnBrk="1" hangingPunct="1">
              <a:spcBef>
                <a:spcPct val="0"/>
              </a:spcBef>
              <a:buFontTx/>
              <a:buNone/>
            </a:pPr>
            <a:r>
              <a:rPr lang="zh-CN" altLang="en-US" sz="1800" dirty="0"/>
              <a:t>数百项观察的结果</a:t>
            </a:r>
            <a:endParaRPr lang="zh-CN" altLang="en-US" sz="1800" dirty="0"/>
          </a:p>
          <a:p>
            <a:pPr eaLnBrk="1" hangingPunct="1">
              <a:spcBef>
                <a:spcPct val="0"/>
              </a:spcBef>
              <a:buFontTx/>
              <a:buNone/>
            </a:pPr>
            <a:r>
              <a:rPr lang="zh-CN" altLang="en-US" sz="1800" dirty="0"/>
              <a:t>（</a:t>
            </a:r>
            <a:r>
              <a:rPr lang="en-US" altLang="zh-CN" sz="1800" dirty="0"/>
              <a:t>3</a:t>
            </a:r>
            <a:r>
              <a:rPr lang="zh-CN" altLang="en-US" sz="1800" dirty="0"/>
              <a:t>）图</a:t>
            </a:r>
            <a:r>
              <a:rPr lang="en-US" altLang="zh-CN" sz="1800" dirty="0"/>
              <a:t>1</a:t>
            </a:r>
            <a:r>
              <a:rPr lang="zh-CN" altLang="en-US" sz="1800" dirty="0"/>
              <a:t>（</a:t>
            </a:r>
            <a:r>
              <a:rPr lang="en-US" altLang="zh-CN" sz="1800" dirty="0"/>
              <a:t>c</a:t>
            </a:r>
            <a:r>
              <a:rPr lang="zh-CN" altLang="en-US" sz="1800" dirty="0"/>
              <a:t>）比较假设和实际</a:t>
            </a:r>
            <a:endParaRPr lang="zh-CN" altLang="en-US" sz="1800" dirty="0"/>
          </a:p>
          <a:p>
            <a:pPr eaLnBrk="1" hangingPunct="1">
              <a:spcBef>
                <a:spcPct val="0"/>
              </a:spcBef>
              <a:buFontTx/>
              <a:buNone/>
            </a:pPr>
            <a:r>
              <a:rPr lang="zh-CN" altLang="en-US" sz="1800" dirty="0"/>
              <a:t>观察的结果。确定两者之间的</a:t>
            </a:r>
            <a:endParaRPr lang="zh-CN" altLang="en-US" sz="1800" dirty="0"/>
          </a:p>
          <a:p>
            <a:pPr eaLnBrk="1" hangingPunct="1">
              <a:spcBef>
                <a:spcPct val="0"/>
              </a:spcBef>
              <a:buFontTx/>
              <a:buNone/>
            </a:pPr>
            <a:r>
              <a:rPr lang="zh-CN" altLang="en-US" sz="1800" dirty="0"/>
              <a:t>吻合程度是否足够说明假设已得</a:t>
            </a:r>
            <a:endParaRPr lang="zh-CN" altLang="en-US" sz="1800" dirty="0"/>
          </a:p>
          <a:p>
            <a:pPr eaLnBrk="1" hangingPunct="1">
              <a:spcBef>
                <a:spcPct val="0"/>
              </a:spcBef>
              <a:buFontTx/>
              <a:buNone/>
            </a:pPr>
            <a:r>
              <a:rPr lang="zh-CN" altLang="en-US" sz="1800" dirty="0"/>
              <a:t>到证实。</a:t>
            </a:r>
            <a:endParaRPr lang="zh-CN" altLang="en-US" sz="1800" dirty="0"/>
          </a:p>
          <a:p>
            <a:pPr eaLnBrk="1" hangingPunct="1">
              <a:spcBef>
                <a:spcPct val="0"/>
              </a:spcBef>
              <a:buFontTx/>
              <a:buNone/>
            </a:pPr>
            <a:endParaRPr lang="zh-CN" altLang="en-US" sz="1800" dirty="0"/>
          </a:p>
          <a:p>
            <a:pPr eaLnBrk="1" hangingPunct="1">
              <a:spcBef>
                <a:spcPct val="0"/>
              </a:spcBef>
              <a:buFontTx/>
              <a:buNone/>
            </a:pPr>
            <a:r>
              <a:rPr lang="zh-CN" altLang="en-US" sz="1800" dirty="0"/>
              <a:t>归纳法（</a:t>
            </a:r>
            <a:r>
              <a:rPr lang="en-US" altLang="zh-CN" sz="1800" dirty="0"/>
              <a:t>1</a:t>
            </a:r>
            <a:r>
              <a:rPr lang="zh-CN" altLang="en-US" sz="1800" dirty="0"/>
              <a:t>）从实际观察开始，</a:t>
            </a:r>
            <a:endParaRPr lang="zh-CN" altLang="en-US" sz="1800" dirty="0"/>
          </a:p>
          <a:p>
            <a:pPr eaLnBrk="1" hangingPunct="1">
              <a:spcBef>
                <a:spcPct val="0"/>
              </a:spcBef>
              <a:buFontTx/>
              <a:buNone/>
            </a:pPr>
            <a:r>
              <a:rPr lang="zh-CN" altLang="en-US" sz="1800" dirty="0"/>
              <a:t>结果如图</a:t>
            </a:r>
            <a:r>
              <a:rPr lang="en-US" altLang="zh-CN" sz="1800" dirty="0"/>
              <a:t>2</a:t>
            </a:r>
            <a:r>
              <a:rPr lang="zh-CN" altLang="en-US" sz="1800" dirty="0"/>
              <a:t>（</a:t>
            </a:r>
            <a:r>
              <a:rPr lang="en-US" altLang="zh-CN" sz="1800" dirty="0"/>
              <a:t>a</a:t>
            </a:r>
            <a:r>
              <a:rPr lang="zh-CN" altLang="en-US" sz="1800" dirty="0"/>
              <a:t>）</a:t>
            </a:r>
            <a:endParaRPr lang="zh-CN" altLang="en-US" sz="1800" dirty="0"/>
          </a:p>
          <a:p>
            <a:pPr eaLnBrk="1" hangingPunct="1">
              <a:spcBef>
                <a:spcPct val="0"/>
              </a:spcBef>
              <a:buFontTx/>
              <a:buNone/>
            </a:pPr>
            <a:r>
              <a:rPr lang="en-US" altLang="zh-CN" sz="1800" dirty="0"/>
              <a:t>(2)</a:t>
            </a:r>
            <a:r>
              <a:rPr lang="zh-CN" altLang="en-US" sz="1800" dirty="0"/>
              <a:t>分析资料，找出一个最能代</a:t>
            </a:r>
            <a:endParaRPr lang="zh-CN" altLang="en-US" sz="1800" dirty="0"/>
          </a:p>
          <a:p>
            <a:pPr eaLnBrk="1" hangingPunct="1">
              <a:spcBef>
                <a:spcPct val="0"/>
              </a:spcBef>
              <a:buFontTx/>
              <a:buNone/>
            </a:pPr>
            <a:r>
              <a:rPr lang="zh-CN" altLang="en-US" sz="1800" dirty="0"/>
              <a:t>表或描述资料特色的模式出来。</a:t>
            </a:r>
            <a:endParaRPr lang="zh-CN" altLang="en-US" sz="1800" dirty="0"/>
          </a:p>
          <a:p>
            <a:pPr eaLnBrk="1" hangingPunct="1">
              <a:spcBef>
                <a:spcPct val="0"/>
              </a:spcBef>
              <a:buFontTx/>
              <a:buNone/>
            </a:pPr>
            <a:r>
              <a:rPr lang="zh-CN" altLang="en-US" sz="1800" dirty="0"/>
              <a:t>图</a:t>
            </a:r>
            <a:r>
              <a:rPr lang="en-US" altLang="zh-CN" sz="1800" dirty="0"/>
              <a:t>2(b)</a:t>
            </a:r>
            <a:r>
              <a:rPr lang="zh-CN" altLang="en-US" sz="1800" dirty="0"/>
              <a:t>中穿越阴影部分的那条</a:t>
            </a:r>
            <a:endParaRPr lang="zh-CN" altLang="en-US" sz="1800" dirty="0"/>
          </a:p>
          <a:p>
            <a:pPr eaLnBrk="1" hangingPunct="1">
              <a:spcBef>
                <a:spcPct val="0"/>
              </a:spcBef>
              <a:buFontTx/>
              <a:buNone/>
            </a:pPr>
            <a:r>
              <a:rPr lang="zh-CN" altLang="en-US" sz="1800" dirty="0"/>
              <a:t>曲线就是具有代表性的模式</a:t>
            </a:r>
            <a:endParaRPr lang="zh-CN" altLang="en-US" sz="1800" dirty="0"/>
          </a:p>
          <a:p>
            <a:pPr eaLnBrk="1" hangingPunct="1">
              <a:spcBef>
                <a:spcPct val="0"/>
              </a:spcBef>
              <a:buFontTx/>
              <a:buNone/>
            </a:pPr>
            <a:r>
              <a:rPr lang="zh-CN" altLang="en-US" sz="1800" dirty="0"/>
              <a:t>（</a:t>
            </a:r>
            <a:r>
              <a:rPr lang="en-US" altLang="zh-CN" sz="1800" dirty="0"/>
              <a:t>3</a:t>
            </a:r>
            <a:r>
              <a:rPr lang="zh-CN" altLang="en-US" sz="1800" dirty="0"/>
              <a:t>）通过归纳法考察两个变量</a:t>
            </a:r>
            <a:endParaRPr lang="zh-CN" altLang="en-US" sz="1800" dirty="0"/>
          </a:p>
          <a:p>
            <a:pPr eaLnBrk="1" hangingPunct="1">
              <a:spcBef>
                <a:spcPct val="0"/>
              </a:spcBef>
              <a:buFontTx/>
              <a:buNone/>
            </a:pPr>
            <a:r>
              <a:rPr lang="zh-CN" altLang="en-US" sz="1800" dirty="0"/>
              <a:t>之间的关系，最终得出一个趋势</a:t>
            </a:r>
            <a:endParaRPr lang="zh-CN" altLang="en-US" sz="1800" dirty="0"/>
          </a:p>
          <a:p>
            <a:pPr eaLnBrk="1" hangingPunct="1">
              <a:spcBef>
                <a:spcPct val="0"/>
              </a:spcBef>
              <a:buFontTx/>
              <a:buNone/>
            </a:pPr>
            <a:r>
              <a:rPr lang="zh-CN" altLang="en-US" sz="1800" dirty="0"/>
              <a:t>性结果如图</a:t>
            </a:r>
            <a:r>
              <a:rPr lang="en-US" altLang="zh-CN" sz="1800" dirty="0"/>
              <a:t>2</a:t>
            </a:r>
            <a:r>
              <a:rPr lang="zh-CN" altLang="en-US" sz="1800" dirty="0"/>
              <a:t>（</a:t>
            </a:r>
            <a:r>
              <a:rPr lang="en-US" altLang="zh-CN" sz="1800" dirty="0"/>
              <a:t>c</a:t>
            </a:r>
            <a:r>
              <a:rPr lang="zh-CN" altLang="en-US" sz="1800" dirty="0"/>
              <a:t>）</a:t>
            </a:r>
            <a:endParaRPr lang="zh-CN" altLang="en-US" sz="1800" dirty="0"/>
          </a:p>
          <a:p>
            <a:pPr eaLnBrk="1" hangingPunct="1">
              <a:spcBef>
                <a:spcPct val="0"/>
              </a:spcBef>
              <a:buFontTx/>
              <a:buNone/>
            </a:pPr>
            <a:endParaRPr lang="en-US" altLang="zh-CN" sz="1800" dirty="0"/>
          </a:p>
        </p:txBody>
      </p:sp>
      <p:sp>
        <p:nvSpPr>
          <p:cNvPr id="2" name="矩形 1"/>
          <p:cNvSpPr/>
          <p:nvPr/>
        </p:nvSpPr>
        <p:spPr>
          <a:xfrm>
            <a:off x="623392" y="1012954"/>
            <a:ext cx="393264" cy="4832092"/>
          </a:xfrm>
          <a:prstGeom prst="rect">
            <a:avLst/>
          </a:prstGeom>
        </p:spPr>
        <p:txBody>
          <a:bodyPr wrap="square">
            <a:spAutoFit/>
          </a:bodyPr>
          <a:lstStyle/>
          <a:p>
            <a:r>
              <a:rPr lang="zh-CN" altLang="en-US" sz="2800" dirty="0"/>
              <a:t>两种科学研究的思维逻辑</a:t>
            </a:r>
            <a:endParaRPr lang="zh-CN" altLang="en-US" sz="28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p:txBody>
          <a:bodyPr/>
          <a:lstStyle/>
          <a:p>
            <a:r>
              <a:rPr lang="zh-CN" altLang="en-US"/>
              <a:t>研究结论</a:t>
            </a:r>
            <a:endParaRPr lang="zh-CN" altLang="en-US"/>
          </a:p>
        </p:txBody>
      </p:sp>
      <p:sp>
        <p:nvSpPr>
          <p:cNvPr id="29699" name="内容占位符 2"/>
          <p:cNvSpPr>
            <a:spLocks noGrp="1"/>
          </p:cNvSpPr>
          <p:nvPr>
            <p:ph idx="1"/>
          </p:nvPr>
        </p:nvSpPr>
        <p:spPr>
          <a:xfrm>
            <a:off x="1510301" y="1674813"/>
            <a:ext cx="9318661" cy="4952018"/>
          </a:xfrm>
        </p:spPr>
        <p:txBody>
          <a:bodyPr>
            <a:normAutofit fontScale="92500" lnSpcReduction="10000"/>
          </a:bodyPr>
          <a:lstStyle/>
          <a:p>
            <a:pPr>
              <a:lnSpc>
                <a:spcPct val="150000"/>
              </a:lnSpc>
            </a:pPr>
            <a:r>
              <a:rPr lang="zh-CN" altLang="zh-CN" dirty="0"/>
              <a:t>对于何谓“男女平等就业”，中国的政策法规文本与欧盟、国际、美国就业法规有不同的地方，而中国的政策法规文本、雇主和求职者的理解、雇主和求职者在实践中的态度之间，又有不一致的地方</a:t>
            </a:r>
            <a:endParaRPr lang="en-US" altLang="zh-CN" dirty="0"/>
          </a:p>
          <a:p>
            <a:pPr marL="0" indent="0">
              <a:lnSpc>
                <a:spcPct val="150000"/>
              </a:lnSpc>
              <a:buNone/>
            </a:pPr>
            <a:r>
              <a:rPr lang="en-US" altLang="zh-CN" dirty="0"/>
              <a:t>……</a:t>
            </a:r>
            <a:endParaRPr lang="zh-CN" altLang="en-US" dirty="0"/>
          </a:p>
          <a:p>
            <a:pPr>
              <a:lnSpc>
                <a:spcPct val="150000"/>
              </a:lnSpc>
            </a:pPr>
            <a:endParaRPr lang="en-US" altLang="zh-CN" dirty="0"/>
          </a:p>
          <a:p>
            <a:pPr>
              <a:lnSpc>
                <a:spcPct val="150000"/>
              </a:lnSpc>
            </a:pPr>
            <a:r>
              <a:rPr lang="zh-CN" altLang="en-US" dirty="0"/>
              <a:t>用平等及女性主义理论分析前文的结果</a:t>
            </a:r>
            <a:endParaRPr lang="en-US" altLang="zh-CN" dirty="0"/>
          </a:p>
          <a:p>
            <a:pPr>
              <a:lnSpc>
                <a:spcPct val="150000"/>
              </a:lnSpc>
            </a:pPr>
            <a:endParaRPr lang="en-US" altLang="zh-CN"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4"/>
          <p:cNvSpPr>
            <a:spLocks noGrp="1"/>
          </p:cNvSpPr>
          <p:nvPr>
            <p:ph idx="1"/>
          </p:nvPr>
        </p:nvSpPr>
        <p:spPr>
          <a:xfrm>
            <a:off x="1271464" y="1556793"/>
            <a:ext cx="9289033" cy="4680520"/>
          </a:xfrm>
        </p:spPr>
        <p:txBody>
          <a:bodyPr>
            <a:noAutofit/>
          </a:bodyPr>
          <a:lstStyle/>
          <a:p>
            <a:pPr lvl="1">
              <a:lnSpc>
                <a:spcPct val="120000"/>
              </a:lnSpc>
            </a:pPr>
            <a:r>
              <a:rPr lang="zh-CN" altLang="en-US" sz="2400" dirty="0"/>
              <a:t>发现意义即要解释要超越描述性的数据，就要将意义添加到发现中去，赋予发现以意义，提供解释。</a:t>
            </a:r>
            <a:endParaRPr lang="en-US" altLang="zh-CN" sz="2400" dirty="0"/>
          </a:p>
          <a:p>
            <a:pPr lvl="1">
              <a:lnSpc>
                <a:spcPct val="120000"/>
              </a:lnSpc>
            </a:pPr>
            <a:endParaRPr lang="en-US" altLang="zh-CN" sz="2400" dirty="0"/>
          </a:p>
          <a:p>
            <a:pPr lvl="1" eaLnBrk="1" hangingPunct="1">
              <a:lnSpc>
                <a:spcPct val="120000"/>
              </a:lnSpc>
            </a:pPr>
            <a:r>
              <a:rPr lang="zh-CN" altLang="en-US" sz="2400" dirty="0">
                <a:latin typeface="Times New Roman" panose="02020603050405020304" pitchFamily="18" charset="0"/>
              </a:rPr>
              <a:t>不同于定量研究中的线性关系，质性研究试图对现象、背景和计划是什么样子作一个整体的描绘，寻求理解在某一特殊背景中人们的一系列特别活动的基本意义，寻求描述复杂现象中的相互关系。不是孤立地找出自变量和因变量，作出某些事项导致某一事项的判断</a:t>
            </a:r>
            <a:r>
              <a:rPr lang="en-US" altLang="zh-CN" sz="2400" dirty="0">
                <a:latin typeface="Times New Roman" panose="02020603050405020304" pitchFamily="18" charset="0"/>
              </a:rPr>
              <a:t>(these things caused this thing)</a:t>
            </a:r>
            <a:r>
              <a:rPr lang="zh-CN" altLang="en-US" sz="2400" dirty="0">
                <a:latin typeface="Times New Roman" panose="02020603050405020304" pitchFamily="18" charset="0"/>
              </a:rPr>
              <a:t>，而是这些事情与那些事情共同创造了</a:t>
            </a:r>
            <a:r>
              <a:rPr lang="en-US" altLang="zh-CN" sz="2400" dirty="0">
                <a:latin typeface="Times New Roman" panose="02020603050405020304" pitchFamily="18" charset="0"/>
              </a:rPr>
              <a:t>______</a:t>
            </a:r>
            <a:r>
              <a:rPr lang="zh-CN" altLang="en-US" sz="2400" dirty="0">
                <a:latin typeface="Times New Roman" panose="02020603050405020304" pitchFamily="18" charset="0"/>
              </a:rPr>
              <a:t>（</a:t>
            </a:r>
            <a:r>
              <a:rPr lang="en-US" altLang="zh-CN" sz="2400" dirty="0">
                <a:latin typeface="Times New Roman" panose="02020603050405020304" pitchFamily="18" charset="0"/>
              </a:rPr>
              <a:t>these things and these things came together to create______</a:t>
            </a:r>
            <a:r>
              <a:rPr lang="zh-CN" altLang="en-US" sz="2400" dirty="0">
                <a:latin typeface="Times New Roman" panose="02020603050405020304" pitchFamily="18" charset="0"/>
              </a:rPr>
              <a:t>）。</a:t>
            </a:r>
            <a:endParaRPr lang="zh-CN" altLang="en-US" sz="2400" dirty="0">
              <a:latin typeface="Times New Roman" panose="02020603050405020304" pitchFamily="18" charset="0"/>
            </a:endParaRPr>
          </a:p>
          <a:p>
            <a:pPr lvl="1">
              <a:lnSpc>
                <a:spcPct val="120000"/>
              </a:lnSpc>
            </a:pPr>
            <a:endParaRPr lang="zh-CN" altLang="en-US" sz="2400" dirty="0"/>
          </a:p>
        </p:txBody>
      </p:sp>
      <p:sp>
        <p:nvSpPr>
          <p:cNvPr id="5" name="矩形 4"/>
          <p:cNvSpPr/>
          <p:nvPr/>
        </p:nvSpPr>
        <p:spPr>
          <a:xfrm>
            <a:off x="1703512" y="908720"/>
            <a:ext cx="6947736" cy="523220"/>
          </a:xfrm>
          <a:prstGeom prst="rect">
            <a:avLst/>
          </a:prstGeom>
        </p:spPr>
        <p:txBody>
          <a:bodyPr wrap="none">
            <a:spAutoFit/>
          </a:bodyPr>
          <a:lstStyle/>
          <a:p>
            <a:r>
              <a:rPr lang="en-US" altLang="zh-CN" sz="2800" b="1" dirty="0"/>
              <a:t>3.</a:t>
            </a:r>
            <a:r>
              <a:rPr lang="zh-CN" altLang="en-US" sz="2800" b="1" dirty="0"/>
              <a:t>解释：发现意义，发展模式或者产生理论</a:t>
            </a:r>
            <a:endParaRPr lang="zh-CN" altLang="en-US" sz="2800" b="1"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81200" y="1"/>
            <a:ext cx="7543800" cy="461665"/>
          </a:xfrm>
          <a:prstGeom prst="rect">
            <a:avLst/>
          </a:prstGeom>
        </p:spPr>
        <p:txBody>
          <a:bodyPr wrap="square">
            <a:spAutoFit/>
          </a:bodyPr>
          <a:lstStyle/>
          <a:p>
            <a:r>
              <a:rPr lang="en-US" altLang="zh-CN" sz="2400" b="1" dirty="0">
                <a:latin typeface="Times" panose="02020603050405020304" pitchFamily="18" charset="0"/>
                <a:ea typeface="MS Mincho" panose="02020609040205080304" pitchFamily="49" charset="-128"/>
                <a:cs typeface="Times New Roman" panose="02020603050405020304" pitchFamily="18" charset="0"/>
              </a:rPr>
              <a:t>Axial codes and selective code based on the open codes</a:t>
            </a:r>
            <a:endParaRPr lang="zh-CN" altLang="zh-CN" sz="2400" dirty="0">
              <a:latin typeface="Cambria" panose="02040503050406030204" pitchFamily="18" charset="0"/>
              <a:ea typeface="MS Mincho" panose="02020609040205080304" pitchFamily="49" charset="-128"/>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1512700" y="548680"/>
            <a:ext cx="9166599" cy="6148028"/>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057400" y="990600"/>
            <a:ext cx="2549096" cy="523220"/>
          </a:xfrm>
          <a:prstGeom prst="rect">
            <a:avLst/>
          </a:prstGeom>
        </p:spPr>
        <p:txBody>
          <a:bodyPr wrap="none">
            <a:spAutoFit/>
          </a:bodyPr>
          <a:lstStyle/>
          <a:p>
            <a:r>
              <a:rPr lang="zh-CN" altLang="en-US" sz="2800" b="1" dirty="0"/>
              <a:t>（</a:t>
            </a:r>
            <a:r>
              <a:rPr lang="en-US" altLang="zh-CN" sz="2800" b="1" dirty="0"/>
              <a:t>1</a:t>
            </a:r>
            <a:r>
              <a:rPr lang="zh-CN" altLang="en-US" sz="2800" b="1" dirty="0"/>
              <a:t>）时序分析</a:t>
            </a:r>
            <a:endParaRPr lang="zh-CN" altLang="en-US" sz="2800" dirty="0"/>
          </a:p>
        </p:txBody>
      </p:sp>
      <p:sp>
        <p:nvSpPr>
          <p:cNvPr id="4" name="矩形 3"/>
          <p:cNvSpPr/>
          <p:nvPr/>
        </p:nvSpPr>
        <p:spPr>
          <a:xfrm>
            <a:off x="2895600" y="1844825"/>
            <a:ext cx="6535738" cy="954107"/>
          </a:xfrm>
          <a:prstGeom prst="rect">
            <a:avLst/>
          </a:prstGeom>
        </p:spPr>
        <p:txBody>
          <a:bodyPr wrap="square">
            <a:spAutoFit/>
          </a:bodyPr>
          <a:lstStyle/>
          <a:p>
            <a:r>
              <a:rPr lang="zh-CN" altLang="en-US" sz="2800" dirty="0"/>
              <a:t>在资料中找到发展的逻辑，如事件发展分析、过程分析</a:t>
            </a:r>
            <a:endParaRPr lang="zh-CN" altLang="en-US" sz="2800" dirty="0"/>
          </a:p>
        </p:txBody>
      </p:sp>
      <p:sp>
        <p:nvSpPr>
          <p:cNvPr id="9" name="矩形 8"/>
          <p:cNvSpPr/>
          <p:nvPr/>
        </p:nvSpPr>
        <p:spPr>
          <a:xfrm>
            <a:off x="2057400" y="3140968"/>
            <a:ext cx="8064896" cy="3046988"/>
          </a:xfrm>
          <a:prstGeom prst="rect">
            <a:avLst/>
          </a:prstGeom>
        </p:spPr>
        <p:txBody>
          <a:bodyPr wrap="square">
            <a:spAutoFit/>
          </a:bodyPr>
          <a:lstStyle/>
          <a:p>
            <a:r>
              <a:rPr lang="zh-CN" altLang="en-US" sz="2400" b="1" dirty="0">
                <a:solidFill>
                  <a:srgbClr val="00B050"/>
                </a:solidFill>
              </a:rPr>
              <a:t>例</a:t>
            </a:r>
            <a:r>
              <a:rPr lang="en-US" altLang="zh-CN" sz="2400" b="1" dirty="0">
                <a:solidFill>
                  <a:srgbClr val="00B050"/>
                </a:solidFill>
              </a:rPr>
              <a:t>1</a:t>
            </a:r>
            <a:r>
              <a:rPr lang="zh-CN" altLang="en-US" sz="2400" b="1" dirty="0">
                <a:solidFill>
                  <a:srgbClr val="00B050"/>
                </a:solidFill>
              </a:rPr>
              <a:t>   刘杨 等</a:t>
            </a:r>
            <a:r>
              <a:rPr lang="en-US" altLang="zh-CN" sz="2400" b="1" dirty="0">
                <a:solidFill>
                  <a:srgbClr val="00B050"/>
                </a:solidFill>
              </a:rPr>
              <a:t>. </a:t>
            </a:r>
            <a:r>
              <a:rPr lang="zh-CN" altLang="en-US" sz="2400" b="1" dirty="0">
                <a:solidFill>
                  <a:srgbClr val="00B050"/>
                </a:solidFill>
              </a:rPr>
              <a:t>流动儿童城市适应状况及过程研究</a:t>
            </a:r>
            <a:r>
              <a:rPr lang="en-US" altLang="zh-CN" sz="2400" b="1" dirty="0">
                <a:solidFill>
                  <a:srgbClr val="00B050"/>
                </a:solidFill>
              </a:rPr>
              <a:t>[J]. </a:t>
            </a:r>
            <a:r>
              <a:rPr lang="zh-CN" altLang="en-US" sz="2400" b="1" dirty="0">
                <a:solidFill>
                  <a:srgbClr val="00B050"/>
                </a:solidFill>
              </a:rPr>
              <a:t>北京师范大学学报</a:t>
            </a:r>
            <a:endParaRPr lang="en-US" altLang="zh-CN" sz="2400" b="1" dirty="0">
              <a:solidFill>
                <a:srgbClr val="00B050"/>
              </a:solidFill>
            </a:endParaRPr>
          </a:p>
          <a:p>
            <a:endParaRPr lang="en-US" altLang="zh-CN" sz="2400" dirty="0"/>
          </a:p>
          <a:p>
            <a:r>
              <a:rPr lang="zh-CN" altLang="en-US" sz="2400" dirty="0"/>
              <a:t>受访流动儿童适应过程呈现三种类型：</a:t>
            </a:r>
            <a:r>
              <a:rPr lang="en-US" altLang="zh-CN" sz="2400" dirty="0"/>
              <a:t>U</a:t>
            </a:r>
            <a:r>
              <a:rPr lang="zh-CN" altLang="en-US" sz="2400" dirty="0"/>
              <a:t>型、</a:t>
            </a:r>
            <a:r>
              <a:rPr lang="en-US" altLang="zh-CN" sz="2400" dirty="0"/>
              <a:t>J</a:t>
            </a:r>
            <a:r>
              <a:rPr lang="zh-CN" altLang="en-US" sz="2400" dirty="0"/>
              <a:t>型、水平型。在对三种适应过程进行比较后，提出流动儿童的城市适应过程理论，认为流动儿童在城市适应过程中会经历四个发展阶段：兴奋与好奇、震惊与抗拒、探索与顺应、整合与融入。“首次提出了流动儿童城市适应发展阶段理论”</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447800" y="152400"/>
            <a:ext cx="7926675" cy="5241455"/>
          </a:xfrm>
          <a:prstGeom prst="rect">
            <a:avLst/>
          </a:prstGeom>
        </p:spPr>
      </p:pic>
      <p:sp>
        <p:nvSpPr>
          <p:cNvPr id="4" name="矩形 3"/>
          <p:cNvSpPr/>
          <p:nvPr/>
        </p:nvSpPr>
        <p:spPr>
          <a:xfrm>
            <a:off x="407368" y="5805264"/>
            <a:ext cx="11593288" cy="400110"/>
          </a:xfrm>
          <a:prstGeom prst="rect">
            <a:avLst/>
          </a:prstGeom>
        </p:spPr>
        <p:txBody>
          <a:bodyPr wrap="square">
            <a:spAutoFit/>
          </a:bodyPr>
          <a:lstStyle/>
          <a:p>
            <a:r>
              <a:rPr lang="zh-CN" altLang="en-US" sz="2000" b="1" kern="100" dirty="0">
                <a:solidFill>
                  <a:srgbClr val="00B050"/>
                </a:solidFill>
                <a:latin typeface="等线" panose="02010600030101010101" pitchFamily="2" charset="-122"/>
                <a:ea typeface="楷体" panose="02010609060101010101" pitchFamily="49" charset="-122"/>
                <a:cs typeface="Times New Roman" panose="02020603050405020304" pitchFamily="18" charset="0"/>
              </a:rPr>
              <a:t>例</a:t>
            </a:r>
            <a:r>
              <a:rPr lang="en-US" altLang="zh-CN" sz="2000" b="1" kern="100" dirty="0">
                <a:solidFill>
                  <a:srgbClr val="00B050"/>
                </a:solidFill>
                <a:latin typeface="等线" panose="02010600030101010101" pitchFamily="2" charset="-122"/>
                <a:ea typeface="楷体" panose="02010609060101010101" pitchFamily="49" charset="-122"/>
                <a:cs typeface="Times New Roman" panose="02020603050405020304" pitchFamily="18" charset="0"/>
              </a:rPr>
              <a:t>2 </a:t>
            </a:r>
            <a:r>
              <a:rPr lang="zh-CN" altLang="zh-CN" sz="2000" b="1" kern="100" dirty="0">
                <a:solidFill>
                  <a:srgbClr val="00B050"/>
                </a:solidFill>
                <a:latin typeface="等线" panose="02010600030101010101" pitchFamily="2" charset="-122"/>
                <a:ea typeface="楷体" panose="02010609060101010101" pitchFamily="49" charset="-122"/>
                <a:cs typeface="Times New Roman" panose="02020603050405020304" pitchFamily="18" charset="0"/>
              </a:rPr>
              <a:t>康琪琪</a:t>
            </a:r>
            <a:r>
              <a:rPr lang="zh-CN" altLang="zh-CN" sz="2000" b="1" kern="100" baseline="30000" dirty="0">
                <a:solidFill>
                  <a:srgbClr val="00B050"/>
                </a:solidFill>
                <a:latin typeface="等线" panose="02010600030101010101" pitchFamily="2" charset="-122"/>
                <a:ea typeface="楷体" panose="02010609060101010101" pitchFamily="49" charset="-122"/>
                <a:cs typeface="Times New Roman" panose="02020603050405020304" pitchFamily="18" charset="0"/>
              </a:rPr>
              <a:t> </a:t>
            </a:r>
            <a:r>
              <a:rPr lang="zh-CN" altLang="zh-CN" sz="2000" b="1" kern="100" dirty="0">
                <a:solidFill>
                  <a:srgbClr val="00B050"/>
                </a:solidFill>
                <a:latin typeface="等线" panose="02010600030101010101" pitchFamily="2" charset="-122"/>
                <a:ea typeface="楷体" panose="02010609060101010101" pitchFamily="49" charset="-122"/>
                <a:cs typeface="Times New Roman" panose="02020603050405020304" pitchFamily="18" charset="0"/>
              </a:rPr>
              <a:t> 刘裕</a:t>
            </a:r>
            <a:r>
              <a:rPr lang="en-US" altLang="zh-CN" sz="2000" b="1" kern="100" baseline="30000" dirty="0">
                <a:solidFill>
                  <a:srgbClr val="00B050"/>
                </a:solidFill>
                <a:latin typeface="等线" panose="02010600030101010101" pitchFamily="2" charset="-122"/>
                <a:ea typeface="楷体" panose="02010609060101010101" pitchFamily="49" charset="-122"/>
                <a:cs typeface="Times New Roman" panose="02020603050405020304" pitchFamily="18" charset="0"/>
              </a:rPr>
              <a:t>  </a:t>
            </a:r>
            <a:r>
              <a:rPr lang="zh-CN" altLang="zh-CN" sz="2000" b="1" kern="100" dirty="0">
                <a:solidFill>
                  <a:srgbClr val="00B050"/>
                </a:solidFill>
                <a:latin typeface="等线" panose="02010600030101010101" pitchFamily="2" charset="-122"/>
                <a:ea typeface="楷体" panose="02010609060101010101" pitchFamily="49" charset="-122"/>
                <a:cs typeface="Times New Roman" panose="02020603050405020304" pitchFamily="18" charset="0"/>
              </a:rPr>
              <a:t>余秀兰</a:t>
            </a:r>
            <a:r>
              <a:rPr lang="zh-CN" altLang="en-US" sz="2000" b="1" kern="100" dirty="0">
                <a:solidFill>
                  <a:srgbClr val="00B050"/>
                </a:solidFill>
                <a:latin typeface="等线" panose="02010600030101010101" pitchFamily="2" charset="-122"/>
                <a:ea typeface="楷体" panose="02010609060101010101" pitchFamily="49" charset="-122"/>
                <a:cs typeface="Times New Roman" panose="02020603050405020304" pitchFamily="18" charset="0"/>
              </a:rPr>
              <a:t>：</a:t>
            </a:r>
            <a:r>
              <a:rPr lang="zh-CN" altLang="zh-CN" sz="2000" b="1" dirty="0">
                <a:solidFill>
                  <a:srgbClr val="00B050"/>
                </a:solidFill>
              </a:rPr>
              <a:t>研究生心理危机从产生到化解的历程研究——基于有真实经历研究生的访谈</a:t>
            </a:r>
            <a:endParaRPr lang="zh-CN" altLang="zh-CN" sz="2000" b="1" kern="100" dirty="0">
              <a:solidFill>
                <a:srgbClr val="00B050"/>
              </a:solidFill>
              <a:latin typeface="等线" panose="02010600030101010101" pitchFamily="2" charset="-122"/>
              <a:ea typeface="等线" panose="02010600030101010101" pitchFamily="2" charset="-122"/>
              <a:cs typeface="Times New Roman" panose="02020603050405020304"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990600" y="76200"/>
            <a:ext cx="9934575" cy="5762625"/>
          </a:xfrm>
          <a:prstGeom prst="rect">
            <a:avLst/>
          </a:prstGeom>
        </p:spPr>
      </p:pic>
      <p:sp>
        <p:nvSpPr>
          <p:cNvPr id="4" name="矩形 3"/>
          <p:cNvSpPr/>
          <p:nvPr/>
        </p:nvSpPr>
        <p:spPr>
          <a:xfrm>
            <a:off x="2971800" y="5838825"/>
            <a:ext cx="5254965" cy="369332"/>
          </a:xfrm>
          <a:prstGeom prst="rect">
            <a:avLst/>
          </a:prstGeom>
        </p:spPr>
        <p:txBody>
          <a:bodyPr wrap="none">
            <a:spAutoFit/>
          </a:bodyPr>
          <a:lstStyle/>
          <a:p>
            <a:r>
              <a:rPr lang="zh-CN" altLang="en-US" dirty="0"/>
              <a:t>图 </a:t>
            </a:r>
            <a:r>
              <a:rPr lang="en-US" altLang="zh-CN" dirty="0"/>
              <a:t>1 </a:t>
            </a:r>
            <a:r>
              <a:rPr lang="zh-CN" altLang="en-US" dirty="0"/>
              <a:t>知识产生及其制度化的对话过程：结构和机制</a:t>
            </a:r>
            <a:endParaRPr lang="zh-CN" altLang="en-US" dirty="0"/>
          </a:p>
        </p:txBody>
      </p:sp>
      <p:sp>
        <p:nvSpPr>
          <p:cNvPr id="5" name="矩形 4"/>
          <p:cNvSpPr/>
          <p:nvPr/>
        </p:nvSpPr>
        <p:spPr>
          <a:xfrm>
            <a:off x="280946" y="6211669"/>
            <a:ext cx="11887200" cy="646331"/>
          </a:xfrm>
          <a:prstGeom prst="rect">
            <a:avLst/>
          </a:prstGeom>
        </p:spPr>
        <p:txBody>
          <a:bodyPr wrap="square">
            <a:spAutoFit/>
          </a:bodyPr>
          <a:lstStyle/>
          <a:p>
            <a:r>
              <a:rPr lang="zh-CN" altLang="en-US" dirty="0">
                <a:solidFill>
                  <a:srgbClr val="00B050"/>
                </a:solidFill>
              </a:rPr>
              <a:t>例</a:t>
            </a:r>
            <a:r>
              <a:rPr lang="en-US" altLang="zh-CN" dirty="0">
                <a:solidFill>
                  <a:srgbClr val="00B050"/>
                </a:solidFill>
              </a:rPr>
              <a:t>3 </a:t>
            </a:r>
            <a:r>
              <a:rPr lang="zh-CN" altLang="en-US" dirty="0">
                <a:solidFill>
                  <a:srgbClr val="00B050"/>
                </a:solidFill>
              </a:rPr>
              <a:t>贾良定,尤树洋,刘德鹏,郑祎,李珏兴.构建中国管理学理论自信之路——从个体、团队到学术社区的跨层次对话过程理论[J].管理世界,2015(01):99-117</a:t>
            </a:r>
            <a:r>
              <a:rPr lang="zh-CN" altLang="en-US" dirty="0"/>
              <a:t>.</a:t>
            </a:r>
            <a:endParaRPr lang="zh-CN" alt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F:\扫描0031.tif"/>
          <p:cNvPicPr>
            <a:picLocks noChangeAspect="1" noChangeArrowheads="1"/>
          </p:cNvPicPr>
          <p:nvPr/>
        </p:nvPicPr>
        <p:blipFill>
          <a:blip r:embed="rId1"/>
          <a:srcRect/>
          <a:stretch>
            <a:fillRect/>
          </a:stretch>
        </p:blipFill>
        <p:spPr bwMode="auto">
          <a:xfrm>
            <a:off x="335360" y="152400"/>
            <a:ext cx="8610600" cy="6465888"/>
          </a:xfrm>
          <a:prstGeom prst="rect">
            <a:avLst/>
          </a:prstGeom>
          <a:noFill/>
          <a:ln w="9525">
            <a:noFill/>
            <a:miter lim="800000"/>
            <a:headEnd/>
            <a:tailEnd/>
          </a:ln>
        </p:spPr>
      </p:pic>
      <p:sp>
        <p:nvSpPr>
          <p:cNvPr id="113667" name="矩形 2"/>
          <p:cNvSpPr>
            <a:spLocks noChangeArrowheads="1"/>
          </p:cNvSpPr>
          <p:nvPr/>
        </p:nvSpPr>
        <p:spPr bwMode="auto">
          <a:xfrm>
            <a:off x="9161984" y="6248400"/>
            <a:ext cx="2954338" cy="369888"/>
          </a:xfrm>
          <a:prstGeom prst="rect">
            <a:avLst/>
          </a:prstGeom>
          <a:noFill/>
          <a:ln w="9525">
            <a:noFill/>
            <a:miter lim="800000"/>
          </a:ln>
        </p:spPr>
        <p:txBody>
          <a:bodyPr wrap="none">
            <a:spAutoFit/>
          </a:bodyPr>
          <a:lstStyle/>
          <a:p>
            <a:r>
              <a:rPr lang="zh-CN" altLang="en-US" dirty="0">
                <a:solidFill>
                  <a:srgbClr val="FF0000"/>
                </a:solidFill>
              </a:rPr>
              <a:t>时间排序图表之</a:t>
            </a:r>
            <a:r>
              <a:rPr lang="zh-CN" altLang="en-US" b="1" dirty="0">
                <a:solidFill>
                  <a:srgbClr val="FF0000"/>
                </a:solidFill>
              </a:rPr>
              <a:t>成长梯度图</a:t>
            </a:r>
            <a:endParaRPr lang="en-US" altLang="zh-CN" b="1" dirty="0">
              <a:solidFill>
                <a:srgbClr val="FF000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Grp="1" noChangeArrowheads="1"/>
          </p:cNvSpPr>
          <p:nvPr>
            <p:ph type="body" idx="1"/>
          </p:nvPr>
        </p:nvSpPr>
        <p:spPr>
          <a:xfrm>
            <a:off x="479376" y="764704"/>
            <a:ext cx="11089232" cy="5943599"/>
          </a:xfrm>
        </p:spPr>
        <p:txBody>
          <a:bodyPr/>
          <a:lstStyle/>
          <a:p>
            <a:pPr marL="0" indent="0">
              <a:lnSpc>
                <a:spcPct val="120000"/>
              </a:lnSpc>
              <a:buNone/>
            </a:pPr>
            <a:r>
              <a:rPr lang="en-US" altLang="zh-CN" b="1" dirty="0"/>
              <a:t> </a:t>
            </a:r>
            <a:r>
              <a:rPr lang="zh-CN" altLang="en-US" b="1" dirty="0"/>
              <a:t>（</a:t>
            </a:r>
            <a:r>
              <a:rPr lang="en-US" altLang="zh-CN" b="1" dirty="0"/>
              <a:t>2</a:t>
            </a:r>
            <a:r>
              <a:rPr lang="zh-CN" altLang="en-US" b="1" dirty="0"/>
              <a:t>）逻辑分析（</a:t>
            </a:r>
            <a:r>
              <a:rPr lang="en-US" altLang="zh-CN" b="1" dirty="0"/>
              <a:t>logical analysis</a:t>
            </a:r>
            <a:r>
              <a:rPr lang="zh-CN" altLang="en-US" b="1" dirty="0"/>
              <a:t>）</a:t>
            </a:r>
            <a:endParaRPr lang="zh-CN" altLang="en-US" dirty="0"/>
          </a:p>
          <a:p>
            <a:pPr lvl="1" eaLnBrk="1" hangingPunct="1">
              <a:lnSpc>
                <a:spcPct val="120000"/>
              </a:lnSpc>
            </a:pPr>
            <a:r>
              <a:rPr lang="zh-CN" altLang="en-US" dirty="0"/>
              <a:t>在归纳性分析时，研究者在数据中寻找模式；模式可以表现为维度、类别、分类体系、主题等。一旦某些维度被建构之后，就可进行不同类别的交叉分析，会产生一些新的洞见及在最初的归纳分析中不能立即显现的模式。</a:t>
            </a:r>
            <a:endParaRPr lang="zh-CN" altLang="en-US" dirty="0"/>
          </a:p>
          <a:p>
            <a:pPr lvl="1" eaLnBrk="1" hangingPunct="1">
              <a:lnSpc>
                <a:spcPct val="120000"/>
              </a:lnSpc>
            </a:pPr>
            <a:r>
              <a:rPr lang="zh-CN" altLang="en-US" dirty="0"/>
              <a:t>制作交叉类别矩阵（</a:t>
            </a:r>
            <a:r>
              <a:rPr lang="en-US" altLang="zh-CN" dirty="0"/>
              <a:t>cross-classification matrices</a:t>
            </a:r>
            <a:r>
              <a:rPr lang="zh-CN" altLang="en-US" dirty="0"/>
              <a:t>）是逻辑分析中很重要的工作。</a:t>
            </a:r>
            <a:endParaRPr lang="zh-CN" altLang="en-US" dirty="0"/>
          </a:p>
          <a:p>
            <a:pPr lvl="1" eaLnBrk="1" hangingPunct="1">
              <a:lnSpc>
                <a:spcPct val="120000"/>
              </a:lnSpc>
            </a:pPr>
            <a:r>
              <a:rPr lang="zh-CN" altLang="en-US" dirty="0"/>
              <a:t>逻辑分析包括通过类型或维度的交叉，产生潜在的分类，然后在数据与自己的建构之间反复思考，填充所产生的矩阵。但是，逻辑分析产生的概念必须得到实际数据的检验与确证，它提供了供检验的概念假设。</a:t>
            </a:r>
            <a:endParaRPr lang="zh-CN" altLang="en-US" dirty="0"/>
          </a:p>
          <a:p>
            <a:pPr eaLnBrk="1" hangingPunct="1">
              <a:lnSpc>
                <a:spcPct val="120000"/>
              </a:lnSpc>
            </a:pPr>
            <a:endParaRPr lang="en-US" altLang="zh-CN"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Line 2"/>
          <p:cNvSpPr>
            <a:spLocks noChangeShapeType="1"/>
          </p:cNvSpPr>
          <p:nvPr/>
        </p:nvSpPr>
        <p:spPr bwMode="auto">
          <a:xfrm>
            <a:off x="6248400" y="2057400"/>
            <a:ext cx="457200" cy="0"/>
          </a:xfrm>
          <a:prstGeom prst="line">
            <a:avLst/>
          </a:prstGeom>
          <a:noFill/>
          <a:ln w="9525">
            <a:solidFill>
              <a:srgbClr val="000000"/>
            </a:solidFill>
            <a:round/>
            <a:headEnd type="triangle" w="med" len="med"/>
            <a:tailEnd type="triangle" w="med" len="med"/>
          </a:ln>
        </p:spPr>
        <p:txBody>
          <a:bodyPr/>
          <a:lstStyle/>
          <a:p>
            <a:endParaRPr lang="zh-CN" altLang="en-US"/>
          </a:p>
        </p:txBody>
      </p:sp>
      <p:sp>
        <p:nvSpPr>
          <p:cNvPr id="130052" name="Rectangle 4"/>
          <p:cNvSpPr>
            <a:spLocks noChangeArrowheads="1"/>
          </p:cNvSpPr>
          <p:nvPr/>
        </p:nvSpPr>
        <p:spPr bwMode="auto">
          <a:xfrm>
            <a:off x="3200401" y="1001625"/>
            <a:ext cx="4238853" cy="1200329"/>
          </a:xfrm>
          <a:prstGeom prst="rect">
            <a:avLst/>
          </a:prstGeom>
          <a:noFill/>
          <a:ln w="9525">
            <a:noFill/>
            <a:miter lim="800000"/>
          </a:ln>
        </p:spPr>
        <p:txBody>
          <a:bodyPr wrap="none" anchor="ctr">
            <a:spAutoFit/>
          </a:bodyPr>
          <a:lstStyle/>
          <a:p>
            <a:pPr indent="266700"/>
            <a:endParaRPr lang="en-US" altLang="zh-CN" sz="2400">
              <a:latin typeface="Times New Roman" panose="02020603050405020304" pitchFamily="18" charset="0"/>
              <a:cs typeface="Times New Roman" panose="02020603050405020304" pitchFamily="18" charset="0"/>
            </a:endParaRPr>
          </a:p>
          <a:p>
            <a:pPr indent="266700" eaLnBrk="0" hangingPunct="0"/>
            <a:r>
              <a:rPr lang="en-US" altLang="zh-CN" sz="2400">
                <a:latin typeface="Times New Roman" panose="02020603050405020304" pitchFamily="18" charset="0"/>
                <a:cs typeface="Times New Roman" panose="02020603050405020304" pitchFamily="18" charset="0"/>
              </a:rPr>
              <a:t>   Behaviors Toward  Dropouts</a:t>
            </a:r>
            <a:endParaRPr lang="en-US" altLang="zh-CN" sz="2400"/>
          </a:p>
          <a:p>
            <a:pPr indent="266700" eaLnBrk="0" hangingPunct="0"/>
            <a:endParaRPr lang="en-US" altLang="zh-CN" sz="2400"/>
          </a:p>
        </p:txBody>
      </p:sp>
      <p:sp>
        <p:nvSpPr>
          <p:cNvPr id="130053" name="Rectangle 5"/>
          <p:cNvSpPr>
            <a:spLocks noChangeArrowheads="1"/>
          </p:cNvSpPr>
          <p:nvPr/>
        </p:nvSpPr>
        <p:spPr bwMode="auto">
          <a:xfrm>
            <a:off x="2595564" y="1828801"/>
            <a:ext cx="7805737" cy="396875"/>
          </a:xfrm>
          <a:prstGeom prst="rect">
            <a:avLst/>
          </a:prstGeom>
          <a:noFill/>
          <a:ln w="9525">
            <a:noFill/>
            <a:miter lim="800000"/>
          </a:ln>
        </p:spPr>
        <p:txBody>
          <a:bodyPr wrap="none" anchor="ctr">
            <a:spAutoFit/>
          </a:bodyPr>
          <a:lstStyle/>
          <a:p>
            <a:r>
              <a:rPr lang="en-US" altLang="zh-CN" sz="2000">
                <a:latin typeface="Times New Roman" panose="02020603050405020304" pitchFamily="18" charset="0"/>
                <a:cs typeface="Times New Roman" panose="02020603050405020304" pitchFamily="18" charset="0"/>
              </a:rPr>
              <a:t>                Taking Responsibility</a:t>
            </a:r>
            <a:r>
              <a:rPr lang="zh-CN" altLang="en-US" sz="20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Shifting Responsibility to Others</a:t>
            </a:r>
            <a:endParaRPr lang="en-US" altLang="zh-CN" sz="2000"/>
          </a:p>
        </p:txBody>
      </p:sp>
      <p:graphicFrame>
        <p:nvGraphicFramePr>
          <p:cNvPr id="241670" name="Group 6"/>
          <p:cNvGraphicFramePr>
            <a:graphicFrameLocks noGrp="1"/>
          </p:cNvGraphicFramePr>
          <p:nvPr/>
        </p:nvGraphicFramePr>
        <p:xfrm>
          <a:off x="3733800" y="2438401"/>
          <a:ext cx="6629400" cy="3429001"/>
        </p:xfrm>
        <a:graphic>
          <a:graphicData uri="http://schemas.openxmlformats.org/drawingml/2006/table">
            <a:tbl>
              <a:tblPr/>
              <a:tblGrid>
                <a:gridCol w="3314700"/>
                <a:gridCol w="3314700"/>
              </a:tblGrid>
              <a:tr h="1038225">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zh-CN" sz="18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Counselor/friend </a:t>
                      </a: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顾问与朋友</a:t>
                      </a: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Help kids directly</a:t>
                      </a:r>
                      <a:endParaRPr kumimoji="0" lang="en-US" altLang="zh-CN" sz="1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zh-CN" sz="18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Referral agent </a:t>
                      </a: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推举人</a:t>
                      </a: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Refer them to other helping agencies</a:t>
                      </a:r>
                      <a:endParaRPr kumimoji="0" lang="en-US" altLang="zh-CN" sz="1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39813">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zh-CN" sz="18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Traffic Cop</a:t>
                      </a: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交警</a:t>
                      </a: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Just keep them moving through the system</a:t>
                      </a:r>
                      <a:endParaRPr kumimoji="0" lang="en-US" altLang="zh-CN" sz="1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zh-CN" sz="18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Ostrich</a:t>
                      </a: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鸵鸟，逃避者</a:t>
                      </a: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Ignore the situation and hope someone else does something</a:t>
                      </a:r>
                      <a:endParaRPr kumimoji="0" lang="en-US" altLang="zh-CN" sz="1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50963">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Old-fashioned Schoolmaster</a:t>
                      </a: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老派教师</a:t>
                      </a: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Make them feel consequences</a:t>
                      </a:r>
                      <a:endParaRPr kumimoji="0" lang="en-US" altLang="zh-CN" sz="1800" b="0" i="0" u="none" strike="noStrike" cap="none" normalizeH="0" baseline="0" dirty="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Complainer </a:t>
                      </a:r>
                      <a:r>
                        <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（抱怨者）</a:t>
                      </a: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Somebody should remove the problem kids</a:t>
                      </a:r>
                      <a:endPar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endParaRPr kumimoji="0" lang="en-US" altLang="zh-CN" sz="1800" b="0" i="0" u="none" strike="noStrike" cap="none" normalizeH="0" baseline="0" dirty="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0068" name="Rectangle 20"/>
          <p:cNvSpPr>
            <a:spLocks noChangeArrowheads="1"/>
          </p:cNvSpPr>
          <p:nvPr/>
        </p:nvSpPr>
        <p:spPr bwMode="auto">
          <a:xfrm>
            <a:off x="8001001" y="6276976"/>
            <a:ext cx="2405063" cy="581025"/>
          </a:xfrm>
          <a:prstGeom prst="rect">
            <a:avLst/>
          </a:prstGeom>
          <a:noFill/>
          <a:ln w="9525">
            <a:noFill/>
            <a:miter lim="800000"/>
          </a:ln>
        </p:spPr>
        <p:txBody>
          <a:bodyPr wrap="none" anchor="ctr">
            <a:spAutoFit/>
          </a:bodyPr>
          <a:lstStyle/>
          <a:p>
            <a:pPr indent="266700"/>
            <a:r>
              <a:rPr lang="zh-CN" altLang="en-US" sz="1600">
                <a:latin typeface="Times New Roman" panose="02020603050405020304" pitchFamily="18" charset="0"/>
                <a:cs typeface="Times New Roman" panose="02020603050405020304" pitchFamily="18" charset="0"/>
              </a:rPr>
              <a:t>（</a:t>
            </a:r>
            <a:r>
              <a:rPr lang="en-US" altLang="zh-CN" sz="1600">
                <a:latin typeface="Times New Roman" panose="02020603050405020304" pitchFamily="18" charset="0"/>
                <a:cs typeface="Times New Roman" panose="02020603050405020304" pitchFamily="18" charset="0"/>
              </a:rPr>
              <a:t>Patton, 2002, P469</a:t>
            </a:r>
            <a:r>
              <a:rPr lang="zh-CN" altLang="en-US" sz="1600">
                <a:latin typeface="Times New Roman" panose="02020603050405020304" pitchFamily="18" charset="0"/>
                <a:cs typeface="Times New Roman" panose="02020603050405020304" pitchFamily="18" charset="0"/>
              </a:rPr>
              <a:t>）</a:t>
            </a:r>
            <a:endParaRPr lang="zh-CN" altLang="en-US" sz="1600"/>
          </a:p>
          <a:p>
            <a:pPr indent="266700" eaLnBrk="0" hangingPunct="0"/>
            <a:endParaRPr lang="en-US" altLang="zh-CN" sz="1600"/>
          </a:p>
        </p:txBody>
      </p:sp>
      <p:sp>
        <p:nvSpPr>
          <p:cNvPr id="130069" name="Rectangle 21"/>
          <p:cNvSpPr>
            <a:spLocks noChangeArrowheads="1"/>
          </p:cNvSpPr>
          <p:nvPr/>
        </p:nvSpPr>
        <p:spPr bwMode="auto">
          <a:xfrm>
            <a:off x="1682750" y="838200"/>
            <a:ext cx="8419292" cy="369332"/>
          </a:xfrm>
          <a:prstGeom prst="rect">
            <a:avLst/>
          </a:prstGeom>
          <a:noFill/>
          <a:ln w="9525">
            <a:noFill/>
            <a:miter lim="800000"/>
          </a:ln>
        </p:spPr>
        <p:txBody>
          <a:bodyPr wrap="none">
            <a:spAutoFit/>
          </a:bodyPr>
          <a:lstStyle/>
          <a:p>
            <a:pPr eaLnBrk="0" hangingPunct="0"/>
            <a:r>
              <a:rPr lang="en-US" altLang="zh-CN" b="1"/>
              <a:t>An Empirical Typology of Teacher Roles in Dealing With High School Dropouts</a:t>
            </a:r>
            <a:endParaRPr lang="en-US" altLang="zh-CN" b="1"/>
          </a:p>
        </p:txBody>
      </p:sp>
      <p:sp>
        <p:nvSpPr>
          <p:cNvPr id="130070" name="Text Box 22"/>
          <p:cNvSpPr txBox="1">
            <a:spLocks noChangeArrowheads="1"/>
          </p:cNvSpPr>
          <p:nvPr/>
        </p:nvSpPr>
        <p:spPr bwMode="auto">
          <a:xfrm>
            <a:off x="1836737" y="1412776"/>
            <a:ext cx="411163" cy="5029200"/>
          </a:xfrm>
          <a:prstGeom prst="rect">
            <a:avLst/>
          </a:prstGeom>
          <a:noFill/>
          <a:ln w="9525">
            <a:noFill/>
            <a:miter lim="800000"/>
          </a:ln>
        </p:spPr>
        <p:txBody>
          <a:bodyPr vert="eaVert"/>
          <a:lstStyle/>
          <a:p>
            <a:pPr algn="just"/>
            <a:r>
              <a:rPr lang="en-US" altLang="zh-CN" sz="1600" b="1" dirty="0">
                <a:latin typeface="Times New Roman" panose="02020603050405020304" pitchFamily="18" charset="0"/>
              </a:rPr>
              <a:t>Teachers’ Beliefs About How to Intervene with Dropout</a:t>
            </a:r>
            <a:endParaRPr lang="en-US" altLang="zh-CN" sz="1600" b="1" dirty="0"/>
          </a:p>
        </p:txBody>
      </p:sp>
      <p:sp>
        <p:nvSpPr>
          <p:cNvPr id="130071" name="Text Box 23"/>
          <p:cNvSpPr txBox="1">
            <a:spLocks noChangeArrowheads="1"/>
          </p:cNvSpPr>
          <p:nvPr/>
        </p:nvSpPr>
        <p:spPr bwMode="auto">
          <a:xfrm>
            <a:off x="2120900" y="1832456"/>
            <a:ext cx="1600200" cy="488950"/>
          </a:xfrm>
          <a:prstGeom prst="rect">
            <a:avLst/>
          </a:prstGeom>
          <a:solidFill>
            <a:srgbClr val="FFFFFF"/>
          </a:solidFill>
          <a:ln w="9525">
            <a:noFill/>
            <a:miter lim="800000"/>
          </a:ln>
        </p:spPr>
        <p:txBody>
          <a:bodyPr/>
          <a:lstStyle/>
          <a:p>
            <a:pPr algn="just"/>
            <a:r>
              <a:rPr lang="en-US" altLang="zh-CN" b="1" dirty="0">
                <a:latin typeface="Times New Roman" panose="02020603050405020304" pitchFamily="18" charset="0"/>
              </a:rPr>
              <a:t>Rehabilitation</a:t>
            </a:r>
            <a:endParaRPr lang="en-US" altLang="zh-CN" b="1" dirty="0">
              <a:latin typeface="Times New Roman" panose="02020603050405020304" pitchFamily="18" charset="0"/>
            </a:endParaRPr>
          </a:p>
          <a:p>
            <a:pPr algn="just"/>
            <a:r>
              <a:rPr lang="zh-CN" altLang="en-US" b="1" dirty="0">
                <a:latin typeface="Times New Roman" panose="02020603050405020304" pitchFamily="18" charset="0"/>
              </a:rPr>
              <a:t>    （改造）</a:t>
            </a:r>
            <a:endParaRPr lang="en-US" altLang="zh-CN" b="1" dirty="0"/>
          </a:p>
        </p:txBody>
      </p:sp>
      <p:sp>
        <p:nvSpPr>
          <p:cNvPr id="130072" name="Text Box 24"/>
          <p:cNvSpPr txBox="1">
            <a:spLocks noChangeArrowheads="1"/>
          </p:cNvSpPr>
          <p:nvPr/>
        </p:nvSpPr>
        <p:spPr bwMode="auto">
          <a:xfrm>
            <a:off x="2209800" y="3505200"/>
            <a:ext cx="1524000" cy="571500"/>
          </a:xfrm>
          <a:prstGeom prst="rect">
            <a:avLst/>
          </a:prstGeom>
          <a:solidFill>
            <a:srgbClr val="FFFFFF"/>
          </a:solidFill>
          <a:ln w="9525">
            <a:noFill/>
            <a:miter lim="800000"/>
          </a:ln>
        </p:spPr>
        <p:txBody>
          <a:bodyPr/>
          <a:lstStyle/>
          <a:p>
            <a:pPr algn="just"/>
            <a:r>
              <a:rPr lang="en-US" altLang="zh-CN" b="1">
                <a:latin typeface="Times New Roman" panose="02020603050405020304" pitchFamily="18" charset="0"/>
              </a:rPr>
              <a:t>Maintenance</a:t>
            </a:r>
            <a:endParaRPr lang="en-US" altLang="zh-CN" b="1">
              <a:latin typeface="Times New Roman" panose="02020603050405020304" pitchFamily="18" charset="0"/>
            </a:endParaRPr>
          </a:p>
          <a:p>
            <a:pPr algn="just"/>
            <a:r>
              <a:rPr lang="en-US" altLang="zh-CN" b="1">
                <a:latin typeface="Times New Roman" panose="02020603050405020304" pitchFamily="18" charset="0"/>
              </a:rPr>
              <a:t>(caretaking)</a:t>
            </a:r>
            <a:endParaRPr lang="en-US" altLang="zh-CN" b="1"/>
          </a:p>
        </p:txBody>
      </p:sp>
      <p:sp>
        <p:nvSpPr>
          <p:cNvPr id="130073" name="Text Box 25"/>
          <p:cNvSpPr txBox="1">
            <a:spLocks noChangeArrowheads="1"/>
          </p:cNvSpPr>
          <p:nvPr/>
        </p:nvSpPr>
        <p:spPr bwMode="auto">
          <a:xfrm>
            <a:off x="2286000" y="5486400"/>
            <a:ext cx="1371600" cy="304800"/>
          </a:xfrm>
          <a:prstGeom prst="rect">
            <a:avLst/>
          </a:prstGeom>
          <a:solidFill>
            <a:srgbClr val="FFFFFF"/>
          </a:solidFill>
          <a:ln w="9525">
            <a:noFill/>
            <a:miter lim="800000"/>
          </a:ln>
        </p:spPr>
        <p:txBody>
          <a:bodyPr/>
          <a:lstStyle/>
          <a:p>
            <a:pPr algn="just"/>
            <a:r>
              <a:rPr lang="en-US" altLang="zh-CN" b="1">
                <a:latin typeface="Times New Roman" panose="02020603050405020304" pitchFamily="18" charset="0"/>
              </a:rPr>
              <a:t>Punishment </a:t>
            </a:r>
            <a:endParaRPr lang="en-US" altLang="zh-CN" b="1"/>
          </a:p>
        </p:txBody>
      </p:sp>
      <p:sp>
        <p:nvSpPr>
          <p:cNvPr id="130074" name="Line 26"/>
          <p:cNvSpPr>
            <a:spLocks noChangeShapeType="1"/>
          </p:cNvSpPr>
          <p:nvPr/>
        </p:nvSpPr>
        <p:spPr bwMode="auto">
          <a:xfrm>
            <a:off x="2971800" y="2514600"/>
            <a:ext cx="0" cy="1087438"/>
          </a:xfrm>
          <a:prstGeom prst="line">
            <a:avLst/>
          </a:prstGeom>
          <a:noFill/>
          <a:ln w="9525">
            <a:solidFill>
              <a:srgbClr val="000000"/>
            </a:solidFill>
            <a:round/>
            <a:headEnd type="triangle" w="med" len="med"/>
            <a:tailEnd type="triangle" w="med" len="med"/>
          </a:ln>
        </p:spPr>
        <p:txBody>
          <a:bodyPr/>
          <a:lstStyle/>
          <a:p>
            <a:endParaRPr lang="zh-CN" altLang="en-US"/>
          </a:p>
        </p:txBody>
      </p:sp>
      <p:sp>
        <p:nvSpPr>
          <p:cNvPr id="130075" name="Line 27"/>
          <p:cNvSpPr>
            <a:spLocks noChangeShapeType="1"/>
          </p:cNvSpPr>
          <p:nvPr/>
        </p:nvSpPr>
        <p:spPr bwMode="auto">
          <a:xfrm>
            <a:off x="2971800" y="4191001"/>
            <a:ext cx="0" cy="1266825"/>
          </a:xfrm>
          <a:prstGeom prst="line">
            <a:avLst/>
          </a:prstGeom>
          <a:noFill/>
          <a:ln w="9525">
            <a:solidFill>
              <a:srgbClr val="000000"/>
            </a:solidFill>
            <a:round/>
            <a:headEnd type="triangle" w="med" len="med"/>
            <a:tailEnd type="triangle" w="med" len="med"/>
          </a:ln>
        </p:spPr>
        <p:txBody>
          <a:bodyPr/>
          <a:lstStyle/>
          <a:p>
            <a:endParaRPr lang="zh-CN" altLang="en-US"/>
          </a:p>
        </p:txBody>
      </p:sp>
      <p:sp>
        <p:nvSpPr>
          <p:cNvPr id="2" name="矩形 1"/>
          <p:cNvSpPr/>
          <p:nvPr/>
        </p:nvSpPr>
        <p:spPr>
          <a:xfrm>
            <a:off x="767408" y="155584"/>
            <a:ext cx="8856984" cy="646331"/>
          </a:xfrm>
          <a:prstGeom prst="rect">
            <a:avLst/>
          </a:prstGeom>
        </p:spPr>
        <p:txBody>
          <a:bodyPr wrap="square">
            <a:spAutoFit/>
          </a:bodyPr>
          <a:lstStyle/>
          <a:p>
            <a:pPr indent="1666875"/>
            <a:r>
              <a:rPr lang="zh-CN" altLang="en-US" b="1" dirty="0">
                <a:latin typeface="Times New Roman" panose="02020603050405020304" pitchFamily="18" charset="0"/>
                <a:cs typeface="Times New Roman" panose="02020603050405020304" pitchFamily="18" charset="0"/>
              </a:rPr>
              <a:t>例：关于高中辍学项目的研究（目的是减少辍学）的交叉类别矩阵</a:t>
            </a:r>
            <a:endParaRPr lang="en-US" altLang="zh-CN" b="1" dirty="0">
              <a:latin typeface="Times New Roman" panose="02020603050405020304" pitchFamily="18" charset="0"/>
              <a:cs typeface="Times New Roman" panose="02020603050405020304" pitchFamily="18" charset="0"/>
            </a:endParaRPr>
          </a:p>
          <a:p>
            <a:pPr indent="1666875"/>
            <a:r>
              <a:rPr lang="zh-CN" altLang="en-US" b="1" dirty="0">
                <a:latin typeface="Times New Roman" panose="02020603050405020304" pitchFamily="18" charset="0"/>
                <a:cs typeface="Times New Roman" panose="02020603050405020304" pitchFamily="18" charset="0"/>
              </a:rPr>
              <a:t>                              教师对待辍学问题的角色）                     </a:t>
            </a:r>
            <a:endParaRPr lang="zh-CN" altLang="en-US" b="1" dirty="0"/>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970070" y="199760"/>
            <a:ext cx="6858000" cy="6193251"/>
          </a:xfrm>
          <a:prstGeom prst="rect">
            <a:avLst/>
          </a:prstGeom>
        </p:spPr>
      </p:pic>
      <p:sp>
        <p:nvSpPr>
          <p:cNvPr id="4" name="矩形 3"/>
          <p:cNvSpPr/>
          <p:nvPr/>
        </p:nvSpPr>
        <p:spPr>
          <a:xfrm>
            <a:off x="6241288" y="6380167"/>
            <a:ext cx="3980642" cy="369332"/>
          </a:xfrm>
          <a:prstGeom prst="rect">
            <a:avLst/>
          </a:prstGeom>
        </p:spPr>
        <p:txBody>
          <a:bodyPr wrap="none">
            <a:spAutoFit/>
          </a:bodyPr>
          <a:lstStyle/>
          <a:p>
            <a:r>
              <a:rPr lang="zh-CN" altLang="en-US" dirty="0"/>
              <a:t>John W.Berry的文化适应双维度模型 </a:t>
            </a:r>
            <a:endParaRPr lang="zh-CN" altLang="en-US" dirty="0"/>
          </a:p>
        </p:txBody>
      </p:sp>
      <p:sp>
        <p:nvSpPr>
          <p:cNvPr id="5" name="矩形 4"/>
          <p:cNvSpPr/>
          <p:nvPr/>
        </p:nvSpPr>
        <p:spPr>
          <a:xfrm>
            <a:off x="5772835" y="3733800"/>
            <a:ext cx="646331" cy="369332"/>
          </a:xfrm>
          <a:prstGeom prst="rect">
            <a:avLst/>
          </a:prstGeom>
        </p:spPr>
        <p:txBody>
          <a:bodyPr wrap="none">
            <a:spAutoFit/>
          </a:bodyPr>
          <a:lstStyle/>
          <a:p>
            <a:r>
              <a:rPr lang="zh-CN" altLang="en-US" dirty="0"/>
              <a:t>融合</a:t>
            </a:r>
            <a:endParaRPr lang="zh-CN" altLang="en-US" dirty="0"/>
          </a:p>
        </p:txBody>
      </p:sp>
      <p:sp>
        <p:nvSpPr>
          <p:cNvPr id="6" name="矩形 5"/>
          <p:cNvSpPr/>
          <p:nvPr/>
        </p:nvSpPr>
        <p:spPr>
          <a:xfrm>
            <a:off x="7200445" y="3733800"/>
            <a:ext cx="646331" cy="369332"/>
          </a:xfrm>
          <a:prstGeom prst="rect">
            <a:avLst/>
          </a:prstGeom>
        </p:spPr>
        <p:txBody>
          <a:bodyPr wrap="none">
            <a:spAutoFit/>
          </a:bodyPr>
          <a:lstStyle/>
          <a:p>
            <a:r>
              <a:rPr lang="zh-CN" altLang="en-US" dirty="0"/>
              <a:t>同化</a:t>
            </a:r>
            <a:endParaRPr lang="zh-CN" altLang="en-US" dirty="0"/>
          </a:p>
        </p:txBody>
      </p:sp>
      <p:sp>
        <p:nvSpPr>
          <p:cNvPr id="7" name="矩形 6"/>
          <p:cNvSpPr/>
          <p:nvPr/>
        </p:nvSpPr>
        <p:spPr>
          <a:xfrm>
            <a:off x="5715001" y="4953000"/>
            <a:ext cx="646331" cy="369332"/>
          </a:xfrm>
          <a:prstGeom prst="rect">
            <a:avLst/>
          </a:prstGeom>
        </p:spPr>
        <p:txBody>
          <a:bodyPr wrap="none">
            <a:spAutoFit/>
          </a:bodyPr>
          <a:lstStyle/>
          <a:p>
            <a:r>
              <a:rPr lang="zh-CN" altLang="en-US" dirty="0"/>
              <a:t>分离</a:t>
            </a:r>
            <a:endParaRPr lang="zh-CN" altLang="en-US" dirty="0"/>
          </a:p>
        </p:txBody>
      </p:sp>
      <p:sp>
        <p:nvSpPr>
          <p:cNvPr id="8" name="矩形 7"/>
          <p:cNvSpPr/>
          <p:nvPr/>
        </p:nvSpPr>
        <p:spPr>
          <a:xfrm>
            <a:off x="7200445" y="4953000"/>
            <a:ext cx="877163" cy="369332"/>
          </a:xfrm>
          <a:prstGeom prst="rect">
            <a:avLst/>
          </a:prstGeom>
        </p:spPr>
        <p:txBody>
          <a:bodyPr wrap="none">
            <a:spAutoFit/>
          </a:bodyPr>
          <a:lstStyle/>
          <a:p>
            <a:r>
              <a:rPr lang="zh-CN" altLang="en-US" dirty="0"/>
              <a:t>边缘化</a:t>
            </a:r>
            <a:endParaRPr lang="zh-CN" altLang="en-US" dirty="0"/>
          </a:p>
        </p:txBody>
      </p:sp>
      <p:pic>
        <p:nvPicPr>
          <p:cNvPr id="9" name="图片 8"/>
          <p:cNvPicPr>
            <a:picLocks noChangeAspect="1"/>
          </p:cNvPicPr>
          <p:nvPr/>
        </p:nvPicPr>
        <p:blipFill>
          <a:blip r:embed="rId2"/>
          <a:stretch>
            <a:fillRect/>
          </a:stretch>
        </p:blipFill>
        <p:spPr>
          <a:xfrm>
            <a:off x="2064423" y="429156"/>
            <a:ext cx="7416824" cy="64246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4"/>
          <p:cNvSpPr>
            <a:spLocks noGrp="1" noChangeArrowheads="1"/>
          </p:cNvSpPr>
          <p:nvPr>
            <p:ph type="title"/>
          </p:nvPr>
        </p:nvSpPr>
        <p:spPr>
          <a:xfrm>
            <a:off x="2057400" y="0"/>
            <a:ext cx="8243888" cy="685800"/>
          </a:xfrm>
        </p:spPr>
        <p:txBody>
          <a:bodyPr/>
          <a:lstStyle/>
          <a:p>
            <a:pPr eaLnBrk="1" hangingPunct="1">
              <a:defRPr/>
            </a:pPr>
            <a:r>
              <a:rPr lang="zh-CN" altLang="en-US" sz="4000"/>
              <a:t>质性研究的特点</a:t>
            </a:r>
            <a:r>
              <a:rPr lang="en-US" altLang="zh-CN" sz="3200"/>
              <a:t>(</a:t>
            </a:r>
            <a:r>
              <a:rPr lang="en-US" altLang="zh-CN" sz="3200">
                <a:latin typeface="Times New Roman" panose="02020603050405020304" pitchFamily="18" charset="0"/>
              </a:rPr>
              <a:t>Creswell, 1998:16</a:t>
            </a:r>
            <a:r>
              <a:rPr lang="en-US" altLang="zh-CN" sz="3200"/>
              <a:t>)</a:t>
            </a:r>
            <a:endParaRPr lang="en-US" altLang="zh-CN" sz="3200"/>
          </a:p>
        </p:txBody>
      </p:sp>
      <p:graphicFrame>
        <p:nvGraphicFramePr>
          <p:cNvPr id="93274" name="Group 90"/>
          <p:cNvGraphicFramePr>
            <a:graphicFrameLocks noGrp="1"/>
          </p:cNvGraphicFramePr>
          <p:nvPr>
            <p:ph type="tbl" idx="1"/>
          </p:nvPr>
        </p:nvGraphicFramePr>
        <p:xfrm>
          <a:off x="1524000" y="765175"/>
          <a:ext cx="9144000" cy="5868990"/>
        </p:xfrm>
        <a:graphic>
          <a:graphicData uri="http://schemas.openxmlformats.org/drawingml/2006/table">
            <a:tbl>
              <a:tblPr/>
              <a:tblGrid>
                <a:gridCol w="5867400"/>
                <a:gridCol w="1295400"/>
                <a:gridCol w="914400"/>
                <a:gridCol w="1066800"/>
              </a:tblGrid>
              <a:tr h="96925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1" i="0" u="none" strike="noStrike" cap="none" normalizeH="0" baseline="0">
                          <a:ln>
                            <a:noFill/>
                          </a:ln>
                          <a:solidFill>
                            <a:schemeClr val="tx1"/>
                          </a:solidFill>
                          <a:effectLst/>
                          <a:latin typeface="Verdana" panose="020B0604030504040204" pitchFamily="34" charset="0"/>
                          <a:ea typeface="宋体" panose="02010600030101010101" pitchFamily="2" charset="-122"/>
                        </a:rPr>
                        <a:t>Characteristics </a:t>
                      </a:r>
                      <a:endParaRPr kumimoji="0" lang="en-US" altLang="zh-CN" sz="2000" b="1"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800" b="1"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Bogdan &amp; Biklen</a:t>
                      </a:r>
                      <a:endParaRPr kumimoji="0" lang="en-US" altLang="zh-CN" sz="18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(1992)</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800" b="1"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Eisner</a:t>
                      </a:r>
                      <a:endParaRPr kumimoji="0" lang="en-US" altLang="zh-CN" sz="18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(1991)</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Merriam</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(1988)</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53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Natural setting (field focused) as source of data</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Yes </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Yes </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Yes </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026">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Researcher as key instrument of data collection</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Yes </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Yes </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5843">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Data collected as words or pictures</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yes</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yes</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429">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Outcome as process rather than product</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yes</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yes</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026">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Analysis of data inductively, attention to particulars</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yes</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yes</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yes</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026">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Focus on participants</a:t>
                      </a:r>
                      <a:r>
                        <a:rPr kumimoji="0" lang="en-US" altLang="zh-CN" sz="2000" b="0" i="0" u="none" strike="noStrike" cap="none" normalizeH="0" baseline="0">
                          <a:ln>
                            <a:noFill/>
                          </a:ln>
                          <a:solidFill>
                            <a:schemeClr val="tx1"/>
                          </a:solidFill>
                          <a:effectLst/>
                          <a:latin typeface="Arial" panose="020B0604020202020204"/>
                          <a:ea typeface="宋体" panose="02010600030101010101" pitchFamily="2" charset="-122"/>
                        </a:rPr>
                        <a:t>’</a:t>
                      </a: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 perspectives, their meaning</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yes</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yes</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yes</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9017">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Use of expressive language</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yes</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5843">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Persuasion by reason </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yes</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rPr>
                        <a:t>--</a:t>
                      </a:r>
                      <a:endParaRPr kumimoji="0" lang="en-US" altLang="zh-CN" sz="20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pull dir="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4038600" y="3733800"/>
            <a:ext cx="426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6019800" y="2133600"/>
            <a:ext cx="0" cy="3124200"/>
          </a:xfrm>
          <a:prstGeom prst="line">
            <a:avLst/>
          </a:prstGeom>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5562600" y="1676400"/>
            <a:ext cx="9906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强保护</a:t>
            </a:r>
            <a:endParaRPr lang="zh-CN" altLang="en-US" dirty="0">
              <a:solidFill>
                <a:schemeClr val="tx1"/>
              </a:solidFill>
            </a:endParaRPr>
          </a:p>
        </p:txBody>
      </p:sp>
      <p:sp>
        <p:nvSpPr>
          <p:cNvPr id="7" name="矩形 6"/>
          <p:cNvSpPr/>
          <p:nvPr/>
        </p:nvSpPr>
        <p:spPr>
          <a:xfrm>
            <a:off x="5567680" y="5334000"/>
            <a:ext cx="9906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弱保护</a:t>
            </a:r>
            <a:endParaRPr lang="zh-CN" altLang="en-US" dirty="0">
              <a:solidFill>
                <a:schemeClr val="tx1"/>
              </a:solidFill>
            </a:endParaRPr>
          </a:p>
        </p:txBody>
      </p:sp>
      <p:sp>
        <p:nvSpPr>
          <p:cNvPr id="8" name="矩形 7"/>
          <p:cNvSpPr/>
          <p:nvPr/>
        </p:nvSpPr>
        <p:spPr>
          <a:xfrm>
            <a:off x="8534400" y="3505200"/>
            <a:ext cx="9906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强联系</a:t>
            </a:r>
            <a:endParaRPr lang="zh-CN" altLang="en-US" dirty="0">
              <a:solidFill>
                <a:schemeClr val="tx1"/>
              </a:solidFill>
            </a:endParaRPr>
          </a:p>
        </p:txBody>
      </p:sp>
      <p:sp>
        <p:nvSpPr>
          <p:cNvPr id="9" name="矩形 8"/>
          <p:cNvSpPr/>
          <p:nvPr/>
        </p:nvSpPr>
        <p:spPr>
          <a:xfrm>
            <a:off x="2819400" y="3500121"/>
            <a:ext cx="9906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弱联系</a:t>
            </a:r>
            <a:endParaRPr lang="zh-CN" altLang="en-US" dirty="0">
              <a:solidFill>
                <a:schemeClr val="tx1"/>
              </a:solidFill>
            </a:endParaRPr>
          </a:p>
        </p:txBody>
      </p:sp>
      <p:sp>
        <p:nvSpPr>
          <p:cNvPr id="10" name="矩形 9"/>
          <p:cNvSpPr/>
          <p:nvPr/>
        </p:nvSpPr>
        <p:spPr>
          <a:xfrm>
            <a:off x="6667500" y="2667001"/>
            <a:ext cx="1333501" cy="383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伙伴教师</a:t>
            </a:r>
            <a:endParaRPr lang="zh-CN" altLang="en-US" b="1" dirty="0">
              <a:solidFill>
                <a:schemeClr val="tx1"/>
              </a:solidFill>
            </a:endParaRPr>
          </a:p>
        </p:txBody>
      </p:sp>
      <p:sp>
        <p:nvSpPr>
          <p:cNvPr id="11" name="矩形 10"/>
          <p:cNvSpPr/>
          <p:nvPr/>
        </p:nvSpPr>
        <p:spPr>
          <a:xfrm>
            <a:off x="4248151" y="4352291"/>
            <a:ext cx="1333501" cy="383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影子教师</a:t>
            </a:r>
            <a:endParaRPr lang="zh-CN" altLang="en-US" b="1" dirty="0">
              <a:solidFill>
                <a:schemeClr val="tx1"/>
              </a:solidFill>
            </a:endParaRPr>
          </a:p>
        </p:txBody>
      </p:sp>
      <p:sp>
        <p:nvSpPr>
          <p:cNvPr id="12" name="矩形 11"/>
          <p:cNvSpPr/>
          <p:nvPr/>
        </p:nvSpPr>
        <p:spPr>
          <a:xfrm>
            <a:off x="6344334" y="381000"/>
            <a:ext cx="4171267" cy="923330"/>
          </a:xfrm>
          <a:prstGeom prst="rect">
            <a:avLst/>
          </a:prstGeom>
        </p:spPr>
        <p:txBody>
          <a:bodyPr wrap="square">
            <a:spAutoFit/>
          </a:bodyPr>
          <a:lstStyle/>
          <a:p>
            <a:r>
              <a:rPr lang="zh-CN" altLang="en-US" dirty="0"/>
              <a:t>保护：主要指权益保护，包括经济权益与职责权益，如薪资与劳动时间、工作量、申诉处理等</a:t>
            </a:r>
            <a:endParaRPr lang="zh-CN" altLang="en-US" dirty="0"/>
          </a:p>
        </p:txBody>
      </p:sp>
      <p:sp>
        <p:nvSpPr>
          <p:cNvPr id="13" name="矩形 12"/>
          <p:cNvSpPr/>
          <p:nvPr/>
        </p:nvSpPr>
        <p:spPr>
          <a:xfrm>
            <a:off x="1718250" y="1119664"/>
            <a:ext cx="3615750" cy="923330"/>
          </a:xfrm>
          <a:prstGeom prst="rect">
            <a:avLst/>
          </a:prstGeom>
        </p:spPr>
        <p:txBody>
          <a:bodyPr wrap="square">
            <a:spAutoFit/>
          </a:bodyPr>
          <a:lstStyle/>
          <a:p>
            <a:r>
              <a:rPr lang="zh-CN" altLang="en-US" dirty="0"/>
              <a:t>联系：主要指教学助理与任课教师、学生以及课程之间的联系，包括互动、职责、权力等</a:t>
            </a:r>
            <a:endParaRPr lang="zh-CN" altLang="en-US" dirty="0"/>
          </a:p>
        </p:txBody>
      </p:sp>
      <p:sp>
        <p:nvSpPr>
          <p:cNvPr id="14" name="矩形 13"/>
          <p:cNvSpPr/>
          <p:nvPr/>
        </p:nvSpPr>
        <p:spPr>
          <a:xfrm>
            <a:off x="3693608" y="6120628"/>
            <a:ext cx="5301451" cy="646331"/>
          </a:xfrm>
          <a:prstGeom prst="rect">
            <a:avLst/>
          </a:prstGeom>
        </p:spPr>
        <p:txBody>
          <a:bodyPr wrap="none">
            <a:spAutoFit/>
          </a:bodyPr>
          <a:lstStyle/>
          <a:p>
            <a:r>
              <a:rPr lang="zh-CN" altLang="en-US" dirty="0"/>
              <a:t>高榆珈：为什么大陆的教学助理制度步履维艰？</a:t>
            </a:r>
            <a:endParaRPr lang="en-US" altLang="zh-CN" dirty="0"/>
          </a:p>
          <a:p>
            <a:r>
              <a:rPr lang="en-US" altLang="zh-CN" dirty="0"/>
              <a:t>               ——</a:t>
            </a:r>
            <a:r>
              <a:rPr lang="zh-CN" altLang="en-US" dirty="0"/>
              <a:t>基于中国大陆与台湾政策文件的比较</a:t>
            </a:r>
            <a:endParaRPr lang="zh-CN" altLang="en-US" dirty="0"/>
          </a:p>
        </p:txBody>
      </p:sp>
      <p:sp>
        <p:nvSpPr>
          <p:cNvPr id="15" name="矩形 14"/>
          <p:cNvSpPr/>
          <p:nvPr/>
        </p:nvSpPr>
        <p:spPr>
          <a:xfrm>
            <a:off x="4379663" y="2751813"/>
            <a:ext cx="545342" cy="523220"/>
          </a:xfrm>
          <a:prstGeom prst="rect">
            <a:avLst/>
          </a:prstGeom>
        </p:spPr>
        <p:txBody>
          <a:bodyPr wrap="none">
            <a:spAutoFit/>
          </a:bodyPr>
          <a:lstStyle/>
          <a:p>
            <a:r>
              <a:rPr lang="zh-CN" altLang="en-US" sz="2800" b="1" dirty="0"/>
              <a:t>？</a:t>
            </a:r>
            <a:endParaRPr lang="zh-CN" altLang="en-US" sz="2800" dirty="0"/>
          </a:p>
        </p:txBody>
      </p:sp>
      <p:sp>
        <p:nvSpPr>
          <p:cNvPr id="16" name="矩形 15"/>
          <p:cNvSpPr/>
          <p:nvPr/>
        </p:nvSpPr>
        <p:spPr>
          <a:xfrm>
            <a:off x="7347099" y="4435337"/>
            <a:ext cx="545342" cy="523220"/>
          </a:xfrm>
          <a:prstGeom prst="rect">
            <a:avLst/>
          </a:prstGeom>
        </p:spPr>
        <p:txBody>
          <a:bodyPr wrap="none">
            <a:spAutoFit/>
          </a:bodyPr>
          <a:lstStyle/>
          <a:p>
            <a:r>
              <a:rPr lang="zh-CN" altLang="en-US" sz="2800" b="1" dirty="0"/>
              <a:t>？</a:t>
            </a:r>
            <a:endParaRPr lang="zh-CN" altLang="en-US" sz="28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内容占位符 2"/>
          <p:cNvSpPr>
            <a:spLocks noGrp="1"/>
          </p:cNvSpPr>
          <p:nvPr>
            <p:ph idx="1"/>
          </p:nvPr>
        </p:nvSpPr>
        <p:spPr>
          <a:xfrm>
            <a:off x="1524000" y="836712"/>
            <a:ext cx="9144000" cy="6021288"/>
          </a:xfrm>
        </p:spPr>
        <p:txBody>
          <a:bodyPr/>
          <a:lstStyle/>
          <a:p>
            <a:pPr marL="0" indent="0">
              <a:buNone/>
            </a:pPr>
            <a:r>
              <a:rPr lang="zh-CN" altLang="en-US" b="1" dirty="0"/>
              <a:t>（</a:t>
            </a:r>
            <a:r>
              <a:rPr lang="en-US" altLang="zh-CN" b="1" dirty="0"/>
              <a:t>3</a:t>
            </a:r>
            <a:r>
              <a:rPr lang="zh-CN" altLang="en-US" b="1" dirty="0"/>
              <a:t>）因果分析</a:t>
            </a:r>
            <a:endParaRPr lang="en-US" altLang="zh-CN" b="1" dirty="0"/>
          </a:p>
          <a:p>
            <a:pPr lvl="1"/>
            <a:r>
              <a:rPr lang="zh-CN" altLang="en-US" dirty="0"/>
              <a:t>因果关系很明显地是由时间问题带出来的，人们想找出究竟是什么导致了什么</a:t>
            </a:r>
            <a:endParaRPr lang="en-US" altLang="zh-CN" dirty="0"/>
          </a:p>
          <a:p>
            <a:pPr lvl="1"/>
            <a:r>
              <a:rPr lang="zh-CN" altLang="en-US" dirty="0"/>
              <a:t>人类行为的因果关系复杂，因为人有复杂的意图，社会生活又有</a:t>
            </a:r>
            <a:r>
              <a:rPr lang="en-US" altLang="zh-CN" dirty="0"/>
              <a:t>“</a:t>
            </a:r>
            <a:r>
              <a:rPr lang="zh-CN" altLang="en-US" dirty="0"/>
              <a:t>胶着性</a:t>
            </a:r>
            <a:r>
              <a:rPr lang="en-US" altLang="zh-CN" dirty="0"/>
              <a:t>”（</a:t>
            </a:r>
            <a:r>
              <a:rPr lang="zh-CN" altLang="en-US" dirty="0"/>
              <a:t>社会生活的各部分在时空中总是如此紧密地联系在一起</a:t>
            </a:r>
            <a:r>
              <a:rPr lang="en-US" altLang="zh-CN" dirty="0"/>
              <a:t>），</a:t>
            </a:r>
            <a:r>
              <a:rPr lang="zh-CN" altLang="en-US" dirty="0"/>
              <a:t>以至于很难区分出因果关系。但是，仍然可能因果分析</a:t>
            </a:r>
            <a:r>
              <a:rPr lang="en-US" altLang="zh-CN" dirty="0"/>
              <a:t>.</a:t>
            </a:r>
            <a:endParaRPr lang="en-US" altLang="zh-CN" dirty="0"/>
          </a:p>
          <a:p>
            <a:pPr lvl="1"/>
            <a:r>
              <a:rPr lang="zh-CN" altLang="en-US" dirty="0"/>
              <a:t>确定因果关系</a:t>
            </a:r>
            <a:endParaRPr lang="en-US" altLang="zh-CN" dirty="0"/>
          </a:p>
          <a:p>
            <a:pPr lvl="2"/>
            <a:r>
              <a:rPr lang="en-US" altLang="zh-CN" dirty="0"/>
              <a:t>Hume</a:t>
            </a:r>
            <a:r>
              <a:rPr lang="zh-CN" altLang="en-US" dirty="0"/>
              <a:t>的古典三原则</a:t>
            </a:r>
            <a:endParaRPr lang="en-US" altLang="zh-CN" dirty="0"/>
          </a:p>
          <a:p>
            <a:pPr lvl="2">
              <a:buFont typeface="Wingdings" panose="05000000000000000000" pitchFamily="2" charset="2"/>
              <a:buNone/>
            </a:pPr>
            <a:r>
              <a:rPr lang="zh-CN" altLang="en-US" dirty="0">
                <a:latin typeface="楷体" panose="02010609060101010101" pitchFamily="49" charset="-122"/>
                <a:ea typeface="楷体" panose="02010609060101010101" pitchFamily="49" charset="-122"/>
              </a:rPr>
              <a:t>时间上的先后：</a:t>
            </a:r>
            <a:r>
              <a:rPr lang="en-US" altLang="zh-CN" dirty="0">
                <a:latin typeface="楷体" panose="02010609060101010101" pitchFamily="49" charset="-122"/>
                <a:ea typeface="楷体" panose="02010609060101010101" pitchFamily="49" charset="-122"/>
              </a:rPr>
              <a:t>A</a:t>
            </a:r>
            <a:r>
              <a:rPr lang="zh-CN" altLang="en-US" dirty="0">
                <a:latin typeface="楷体" panose="02010609060101010101" pitchFamily="49" charset="-122"/>
                <a:ea typeface="楷体" panose="02010609060101010101" pitchFamily="49" charset="-122"/>
              </a:rPr>
              <a:t>在</a:t>
            </a:r>
            <a:r>
              <a:rPr lang="en-US" altLang="zh-CN" dirty="0">
                <a:latin typeface="楷体" panose="02010609060101010101" pitchFamily="49" charset="-122"/>
                <a:ea typeface="楷体" panose="02010609060101010101" pitchFamily="49" charset="-122"/>
              </a:rPr>
              <a:t>B</a:t>
            </a:r>
            <a:r>
              <a:rPr lang="zh-CN" altLang="en-US" dirty="0">
                <a:latin typeface="楷体" panose="02010609060101010101" pitchFamily="49" charset="-122"/>
                <a:ea typeface="楷体" panose="02010609060101010101" pitchFamily="49" charset="-122"/>
              </a:rPr>
              <a:t>之前</a:t>
            </a:r>
            <a:endParaRPr lang="en-US" altLang="zh-CN" dirty="0">
              <a:latin typeface="楷体" panose="02010609060101010101" pitchFamily="49" charset="-122"/>
              <a:ea typeface="楷体" panose="02010609060101010101" pitchFamily="49" charset="-122"/>
            </a:endParaRPr>
          </a:p>
          <a:p>
            <a:pPr lvl="2">
              <a:buFont typeface="Wingdings" panose="05000000000000000000" pitchFamily="2" charset="2"/>
              <a:buNone/>
            </a:pPr>
            <a:r>
              <a:rPr lang="zh-CN" altLang="en-US" dirty="0">
                <a:latin typeface="楷体" panose="02010609060101010101" pitchFamily="49" charset="-122"/>
                <a:ea typeface="楷体" panose="02010609060101010101" pitchFamily="49" charset="-122"/>
              </a:rPr>
              <a:t>经常性的关连：当</a:t>
            </a:r>
            <a:r>
              <a:rPr lang="en-US" altLang="zh-CN" dirty="0">
                <a:latin typeface="楷体" panose="02010609060101010101" pitchFamily="49" charset="-122"/>
                <a:ea typeface="楷体" panose="02010609060101010101" pitchFamily="49" charset="-122"/>
              </a:rPr>
              <a:t>A</a:t>
            </a:r>
            <a:r>
              <a:rPr lang="zh-CN" altLang="en-US" dirty="0">
                <a:latin typeface="楷体" panose="02010609060101010101" pitchFamily="49" charset="-122"/>
                <a:ea typeface="楷体" panose="02010609060101010101" pitchFamily="49" charset="-122"/>
              </a:rPr>
              <a:t>出现时，</a:t>
            </a:r>
            <a:r>
              <a:rPr lang="en-US" altLang="zh-CN" dirty="0">
                <a:latin typeface="楷体" panose="02010609060101010101" pitchFamily="49" charset="-122"/>
                <a:ea typeface="楷体" panose="02010609060101010101" pitchFamily="49" charset="-122"/>
              </a:rPr>
              <a:t>B</a:t>
            </a:r>
            <a:r>
              <a:rPr lang="zh-CN" altLang="en-US" dirty="0">
                <a:latin typeface="楷体" panose="02010609060101010101" pitchFamily="49" charset="-122"/>
                <a:ea typeface="楷体" panose="02010609060101010101" pitchFamily="49" charset="-122"/>
              </a:rPr>
              <a:t>总是出现</a:t>
            </a:r>
            <a:endParaRPr lang="en-US" altLang="zh-CN" dirty="0">
              <a:latin typeface="楷体" panose="02010609060101010101" pitchFamily="49" charset="-122"/>
              <a:ea typeface="楷体" panose="02010609060101010101" pitchFamily="49" charset="-122"/>
            </a:endParaRPr>
          </a:p>
          <a:p>
            <a:pPr lvl="2">
              <a:buFont typeface="Wingdings" panose="05000000000000000000" pitchFamily="2" charset="2"/>
              <a:buNone/>
            </a:pPr>
            <a:r>
              <a:rPr lang="zh-CN" altLang="en-US" dirty="0">
                <a:latin typeface="楷体" panose="02010609060101010101" pitchFamily="49" charset="-122"/>
                <a:ea typeface="楷体" panose="02010609060101010101" pitchFamily="49" charset="-122"/>
              </a:rPr>
              <a:t>影响的紧邻：存在一个连接</a:t>
            </a:r>
            <a:r>
              <a:rPr lang="en-US" altLang="zh-CN" dirty="0">
                <a:latin typeface="楷体" panose="02010609060101010101" pitchFamily="49" charset="-122"/>
                <a:ea typeface="楷体" panose="02010609060101010101" pitchFamily="49" charset="-122"/>
              </a:rPr>
              <a:t>A</a:t>
            </a:r>
            <a:r>
              <a:rPr lang="zh-CN" altLang="en-US" dirty="0">
                <a:latin typeface="楷体" panose="02010609060101010101" pitchFamily="49" charset="-122"/>
                <a:ea typeface="楷体" panose="02010609060101010101" pitchFamily="49" charset="-122"/>
              </a:rPr>
              <a:t>和</a:t>
            </a:r>
            <a:r>
              <a:rPr lang="en-US" altLang="zh-CN" dirty="0">
                <a:latin typeface="楷体" panose="02010609060101010101" pitchFamily="49" charset="-122"/>
                <a:ea typeface="楷体" panose="02010609060101010101" pitchFamily="49" charset="-122"/>
              </a:rPr>
              <a:t>B</a:t>
            </a:r>
            <a:r>
              <a:rPr lang="zh-CN" altLang="en-US" dirty="0">
                <a:latin typeface="楷体" panose="02010609060101010101" pitchFamily="49" charset="-122"/>
                <a:ea typeface="楷体" panose="02010609060101010101" pitchFamily="49" charset="-122"/>
              </a:rPr>
              <a:t>的可能的机制（是否有一个很像真的</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机制</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存在；看似合理性）</a:t>
            </a:r>
            <a:endParaRPr lang="en-US" altLang="zh-CN" dirty="0">
              <a:latin typeface="楷体" panose="02010609060101010101" pitchFamily="49" charset="-122"/>
              <a:ea typeface="楷体" panose="02010609060101010101" pitchFamily="49" charset="-122"/>
            </a:endParaRPr>
          </a:p>
          <a:p>
            <a:pPr lvl="2">
              <a:buFont typeface="Wingdings" panose="05000000000000000000" pitchFamily="2" charset="2"/>
              <a:buNone/>
            </a:pPr>
            <a:endParaRPr lang="en-US" altLang="zh-CN" dirty="0"/>
          </a:p>
          <a:p>
            <a:pPr>
              <a:buFont typeface="Wingdings" panose="05000000000000000000" pitchFamily="2" charset="2"/>
              <a:buNone/>
            </a:pPr>
            <a:endParaRPr lang="zh-CN" alt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body" idx="4294967295"/>
          </p:nvPr>
        </p:nvSpPr>
        <p:spPr>
          <a:xfrm>
            <a:off x="2057400" y="609601"/>
            <a:ext cx="8229600" cy="4530725"/>
          </a:xfrm>
        </p:spPr>
        <p:txBody>
          <a:bodyPr/>
          <a:lstStyle/>
          <a:p>
            <a:pPr marL="457200" lvl="1" indent="0">
              <a:buNone/>
            </a:pPr>
            <a:r>
              <a:rPr lang="zh-CN" altLang="en-US" b="1" dirty="0"/>
              <a:t>因果分析之</a:t>
            </a:r>
            <a:endParaRPr lang="zh-CN" altLang="en-US" b="1" dirty="0"/>
          </a:p>
          <a:p>
            <a:pPr lvl="2" eaLnBrk="1" hangingPunct="1">
              <a:buFont typeface="Wingdings" panose="05000000000000000000" pitchFamily="2" charset="2"/>
              <a:buNone/>
            </a:pPr>
            <a:r>
              <a:rPr lang="zh-CN" altLang="en-US" b="1" dirty="0"/>
              <a:t>过程</a:t>
            </a:r>
            <a:r>
              <a:rPr lang="en-US" altLang="zh-CN" b="1" dirty="0"/>
              <a:t>/</a:t>
            </a:r>
            <a:r>
              <a:rPr lang="zh-CN" altLang="en-US" b="1" dirty="0"/>
              <a:t>结果矩阵</a:t>
            </a:r>
            <a:r>
              <a:rPr lang="zh-CN" altLang="en-US" b="1" dirty="0">
                <a:latin typeface="Times New Roman" panose="02020603050405020304" pitchFamily="18" charset="0"/>
              </a:rPr>
              <a:t>（</a:t>
            </a:r>
            <a:r>
              <a:rPr lang="en-US" altLang="zh-CN" b="1" dirty="0">
                <a:latin typeface="Times New Roman" panose="02020603050405020304" pitchFamily="18" charset="0"/>
              </a:rPr>
              <a:t>a process/ outcomes matrix</a:t>
            </a:r>
            <a:r>
              <a:rPr lang="zh-CN" altLang="en-US" b="1" dirty="0">
                <a:latin typeface="Times New Roman" panose="02020603050405020304" pitchFamily="18" charset="0"/>
              </a:rPr>
              <a:t>）分析</a:t>
            </a:r>
            <a:r>
              <a:rPr lang="zh-CN" altLang="en-US" dirty="0">
                <a:latin typeface="Times New Roman" panose="02020603050405020304" pitchFamily="18" charset="0"/>
              </a:rPr>
              <a:t> </a:t>
            </a:r>
            <a:endParaRPr lang="zh-CN" altLang="en-US" dirty="0">
              <a:latin typeface="Times New Roman" panose="02020603050405020304" pitchFamily="18" charset="0"/>
            </a:endParaRPr>
          </a:p>
        </p:txBody>
      </p:sp>
      <p:sp>
        <p:nvSpPr>
          <p:cNvPr id="133123" name="Rectangle 3"/>
          <p:cNvSpPr>
            <a:spLocks noChangeArrowheads="1"/>
          </p:cNvSpPr>
          <p:nvPr/>
        </p:nvSpPr>
        <p:spPr bwMode="auto">
          <a:xfrm>
            <a:off x="3886200" y="1627982"/>
            <a:ext cx="5289550" cy="915988"/>
          </a:xfrm>
          <a:prstGeom prst="rect">
            <a:avLst/>
          </a:prstGeom>
          <a:noFill/>
          <a:ln w="9525">
            <a:noFill/>
            <a:miter lim="800000"/>
          </a:ln>
        </p:spPr>
        <p:txBody>
          <a:bodyPr wrap="none" anchor="ctr">
            <a:spAutoFit/>
          </a:bodyPr>
          <a:lstStyle/>
          <a:p>
            <a:pPr indent="266700"/>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Matrix of Linkages Between Program Processes</a:t>
            </a:r>
            <a:endParaRPr lang="en-US" altLang="zh-CN" dirty="0"/>
          </a:p>
          <a:p>
            <a:pPr indent="266700" eaLnBrk="0" hangingPunct="0"/>
            <a:r>
              <a:rPr lang="en-US" altLang="zh-CN" dirty="0">
                <a:latin typeface="Times New Roman" panose="02020603050405020304" pitchFamily="18" charset="0"/>
                <a:cs typeface="Times New Roman" panose="02020603050405020304" pitchFamily="18" charset="0"/>
              </a:rPr>
              <a:t>                         Types or levels of program outcomes</a:t>
            </a:r>
            <a:endParaRPr lang="en-US" altLang="zh-CN" dirty="0"/>
          </a:p>
          <a:p>
            <a:pPr indent="266700" eaLnBrk="0" hangingPunct="0"/>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       </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b           </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           </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d</a:t>
            </a:r>
            <a:endParaRPr lang="en-US" altLang="zh-CN" dirty="0"/>
          </a:p>
        </p:txBody>
      </p:sp>
      <p:sp>
        <p:nvSpPr>
          <p:cNvPr id="133124" name="Rectangle 4"/>
          <p:cNvSpPr>
            <a:spLocks noChangeArrowheads="1"/>
          </p:cNvSpPr>
          <p:nvPr/>
        </p:nvSpPr>
        <p:spPr bwMode="auto">
          <a:xfrm>
            <a:off x="2363789" y="2227263"/>
            <a:ext cx="184731" cy="369332"/>
          </a:xfrm>
          <a:prstGeom prst="rect">
            <a:avLst/>
          </a:prstGeom>
          <a:noFill/>
          <a:ln w="9525">
            <a:noFill/>
            <a:miter lim="800000"/>
          </a:ln>
        </p:spPr>
        <p:txBody>
          <a:bodyPr wrap="none">
            <a:spAutoFit/>
          </a:bodyPr>
          <a:lstStyle/>
          <a:p>
            <a:endParaRPr lang="zh-CN" altLang="en-US"/>
          </a:p>
        </p:txBody>
      </p:sp>
      <p:graphicFrame>
        <p:nvGraphicFramePr>
          <p:cNvPr id="242693" name="Group 5"/>
          <p:cNvGraphicFramePr>
            <a:graphicFrameLocks noGrp="1"/>
          </p:cNvGraphicFramePr>
          <p:nvPr/>
        </p:nvGraphicFramePr>
        <p:xfrm>
          <a:off x="4286250" y="2543971"/>
          <a:ext cx="4953000" cy="3159125"/>
        </p:xfrm>
        <a:graphic>
          <a:graphicData uri="http://schemas.openxmlformats.org/drawingml/2006/table">
            <a:tbl>
              <a:tblPr/>
              <a:tblGrid>
                <a:gridCol w="1374775"/>
                <a:gridCol w="1201738"/>
                <a:gridCol w="1174750"/>
                <a:gridCol w="1201737"/>
              </a:tblGrid>
              <a:tr h="9144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zh-CN" altLang="zh-CN" sz="1800" b="0" i="0" u="none" strike="noStrike" cap="none" normalizeH="0" baseline="0" dirty="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zh-CN" altLang="zh-CN" sz="1800" b="0" i="0" u="none" strike="noStrike" cap="none" normalizeH="0" baseline="0" dirty="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zh-CN" altLang="zh-CN" sz="1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zh-CN" altLang="zh-CN" sz="1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057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zh-CN" altLang="zh-CN" sz="1800" b="0" i="0" u="none" strike="noStrike" cap="none" normalizeH="0" baseline="0" dirty="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zh-CN" altLang="zh-CN" sz="1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zh-CN" altLang="zh-CN" sz="1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zh-CN" altLang="zh-CN" sz="1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707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zh-CN" altLang="zh-CN" sz="1800" b="0" i="0" u="none" strike="noStrike" cap="none" normalizeH="0" baseline="0" dirty="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zh-CN" altLang="zh-CN" sz="1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zh-CN" altLang="zh-CN" sz="1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zh-CN" altLang="zh-CN" sz="1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707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zh-CN" altLang="zh-CN" sz="1800" b="0" i="0" u="none" strike="noStrike" cap="none" normalizeH="0" baseline="0" dirty="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zh-CN" altLang="zh-CN" sz="1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zh-CN" altLang="zh-CN" sz="1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zh-CN" altLang="zh-CN" sz="1800" b="0" i="0" u="none" strike="noStrike" cap="none" normalizeH="0" baseline="0" dirty="0">
                        <a:ln>
                          <a:noFill/>
                        </a:ln>
                        <a:solidFill>
                          <a:schemeClr val="tx1"/>
                        </a:solidFill>
                        <a:effectLst/>
                        <a:latin typeface="Verdana" panose="020B0604030504040204" pitchFamily="34" charset="0"/>
                        <a:ea typeface="宋体" panose="02010600030101010101"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3152" name="Rectangle 32"/>
          <p:cNvSpPr>
            <a:spLocks noChangeArrowheads="1"/>
          </p:cNvSpPr>
          <p:nvPr/>
        </p:nvSpPr>
        <p:spPr bwMode="auto">
          <a:xfrm>
            <a:off x="2363789" y="4444484"/>
            <a:ext cx="184731" cy="369332"/>
          </a:xfrm>
          <a:prstGeom prst="rect">
            <a:avLst/>
          </a:prstGeom>
          <a:noFill/>
          <a:ln w="9525">
            <a:noFill/>
            <a:miter lim="800000"/>
          </a:ln>
        </p:spPr>
        <p:txBody>
          <a:bodyPr wrap="none" anchor="ctr">
            <a:spAutoFit/>
          </a:bodyPr>
          <a:lstStyle/>
          <a:p>
            <a:endParaRPr lang="zh-CN" altLang="zh-CN"/>
          </a:p>
        </p:txBody>
      </p:sp>
      <p:sp>
        <p:nvSpPr>
          <p:cNvPr id="133153" name="Text Box 33"/>
          <p:cNvSpPr txBox="1">
            <a:spLocks noChangeArrowheads="1"/>
          </p:cNvSpPr>
          <p:nvPr/>
        </p:nvSpPr>
        <p:spPr bwMode="auto">
          <a:xfrm>
            <a:off x="5715000" y="3505200"/>
            <a:ext cx="2743200" cy="533400"/>
          </a:xfrm>
          <a:prstGeom prst="rect">
            <a:avLst/>
          </a:prstGeom>
          <a:solidFill>
            <a:srgbClr val="FFFFFF"/>
          </a:solidFill>
          <a:ln w="9525">
            <a:noFill/>
            <a:miter lim="800000"/>
          </a:ln>
        </p:spPr>
        <p:txBody>
          <a:bodyPr/>
          <a:lstStyle/>
          <a:p>
            <a:pPr algn="just" eaLnBrk="0" hangingPunct="0"/>
            <a:r>
              <a:rPr lang="en-US" altLang="zh-CN" sz="1600">
                <a:latin typeface="Times New Roman" panose="02020603050405020304" pitchFamily="18" charset="0"/>
              </a:rPr>
              <a:t>Linkages expressed as themes, patterns, quotations, program</a:t>
            </a:r>
            <a:endParaRPr lang="en-US" altLang="zh-CN" sz="1600"/>
          </a:p>
        </p:txBody>
      </p:sp>
      <p:sp>
        <p:nvSpPr>
          <p:cNvPr id="133154" name="Text Box 34"/>
          <p:cNvSpPr txBox="1">
            <a:spLocks noChangeArrowheads="1"/>
          </p:cNvSpPr>
          <p:nvPr/>
        </p:nvSpPr>
        <p:spPr bwMode="auto">
          <a:xfrm>
            <a:off x="5791200" y="4953000"/>
            <a:ext cx="2362200" cy="609600"/>
          </a:xfrm>
          <a:prstGeom prst="rect">
            <a:avLst/>
          </a:prstGeom>
          <a:solidFill>
            <a:srgbClr val="FFFFFF"/>
          </a:solidFill>
          <a:ln w="9525">
            <a:noFill/>
            <a:miter lim="800000"/>
          </a:ln>
        </p:spPr>
        <p:txBody>
          <a:bodyPr/>
          <a:lstStyle/>
          <a:p>
            <a:pPr algn="just" eaLnBrk="0" hangingPunct="0"/>
            <a:r>
              <a:rPr lang="en-US" altLang="zh-CN" sz="1600">
                <a:latin typeface="Times New Roman" panose="02020603050405020304" pitchFamily="18" charset="0"/>
              </a:rPr>
              <a:t>Content or actual activities</a:t>
            </a:r>
            <a:endParaRPr lang="en-US" altLang="zh-CN" sz="1600"/>
          </a:p>
        </p:txBody>
      </p:sp>
      <p:sp>
        <p:nvSpPr>
          <p:cNvPr id="133155" name="Text Box 35"/>
          <p:cNvSpPr txBox="1">
            <a:spLocks noChangeArrowheads="1"/>
          </p:cNvSpPr>
          <p:nvPr/>
        </p:nvSpPr>
        <p:spPr bwMode="auto">
          <a:xfrm>
            <a:off x="1981200" y="4105630"/>
            <a:ext cx="1524000" cy="1295400"/>
          </a:xfrm>
          <a:prstGeom prst="rect">
            <a:avLst/>
          </a:prstGeom>
          <a:solidFill>
            <a:srgbClr val="FFFFFF"/>
          </a:solidFill>
          <a:ln w="9525">
            <a:noFill/>
            <a:miter lim="800000"/>
          </a:ln>
        </p:spPr>
        <p:txBody>
          <a:bodyPr/>
          <a:lstStyle/>
          <a:p>
            <a:pPr algn="just" eaLnBrk="0" hangingPunct="0"/>
            <a:r>
              <a:rPr lang="en-US" altLang="zh-CN" sz="1600" dirty="0">
                <a:latin typeface="Times New Roman" panose="02020603050405020304" pitchFamily="18" charset="0"/>
              </a:rPr>
              <a:t>Program processes or implementation components</a:t>
            </a:r>
            <a:endParaRPr lang="en-US" altLang="zh-CN" sz="1600" dirty="0"/>
          </a:p>
        </p:txBody>
      </p:sp>
      <p:sp>
        <p:nvSpPr>
          <p:cNvPr id="133157" name="Text Box 37"/>
          <p:cNvSpPr txBox="1">
            <a:spLocks noChangeArrowheads="1"/>
          </p:cNvSpPr>
          <p:nvPr/>
        </p:nvSpPr>
        <p:spPr bwMode="auto">
          <a:xfrm>
            <a:off x="3810000" y="3657600"/>
            <a:ext cx="381000" cy="381000"/>
          </a:xfrm>
          <a:prstGeom prst="rect">
            <a:avLst/>
          </a:prstGeom>
          <a:solidFill>
            <a:srgbClr val="FFFFFF"/>
          </a:solidFill>
          <a:ln w="9525">
            <a:noFill/>
            <a:miter lim="800000"/>
          </a:ln>
        </p:spPr>
        <p:txBody>
          <a:bodyPr/>
          <a:lstStyle/>
          <a:p>
            <a:pPr algn="just" eaLnBrk="0" hangingPunct="0"/>
            <a:r>
              <a:rPr lang="en-US" altLang="zh-CN" sz="1600" dirty="0"/>
              <a:t>1</a:t>
            </a:r>
            <a:endParaRPr lang="en-US" altLang="zh-CN" sz="1600" dirty="0"/>
          </a:p>
        </p:txBody>
      </p:sp>
      <p:sp>
        <p:nvSpPr>
          <p:cNvPr id="133158" name="Text Box 38"/>
          <p:cNvSpPr txBox="1">
            <a:spLocks noChangeArrowheads="1"/>
          </p:cNvSpPr>
          <p:nvPr/>
        </p:nvSpPr>
        <p:spPr bwMode="auto">
          <a:xfrm>
            <a:off x="3810000" y="4419600"/>
            <a:ext cx="381000" cy="304800"/>
          </a:xfrm>
          <a:prstGeom prst="rect">
            <a:avLst/>
          </a:prstGeom>
          <a:solidFill>
            <a:srgbClr val="FFFFFF"/>
          </a:solidFill>
          <a:ln w="9525">
            <a:noFill/>
            <a:miter lim="800000"/>
          </a:ln>
        </p:spPr>
        <p:txBody>
          <a:bodyPr/>
          <a:lstStyle/>
          <a:p>
            <a:pPr algn="just" eaLnBrk="0" hangingPunct="0"/>
            <a:r>
              <a:rPr lang="en-US" altLang="zh-CN" sz="1600" dirty="0">
                <a:latin typeface="Times New Roman" panose="02020603050405020304" pitchFamily="18" charset="0"/>
              </a:rPr>
              <a:t>2</a:t>
            </a:r>
            <a:endParaRPr lang="en-US" altLang="zh-CN" sz="1600" dirty="0"/>
          </a:p>
        </p:txBody>
      </p:sp>
      <p:sp>
        <p:nvSpPr>
          <p:cNvPr id="133160" name="矩形 13"/>
          <p:cNvSpPr>
            <a:spLocks noChangeArrowheads="1"/>
          </p:cNvSpPr>
          <p:nvPr/>
        </p:nvSpPr>
        <p:spPr bwMode="auto">
          <a:xfrm>
            <a:off x="1981200" y="5791201"/>
            <a:ext cx="8458200" cy="923925"/>
          </a:xfrm>
          <a:prstGeom prst="rect">
            <a:avLst/>
          </a:prstGeom>
          <a:noFill/>
          <a:ln w="9525">
            <a:noFill/>
            <a:miter lim="800000"/>
          </a:ln>
        </p:spPr>
        <p:txBody>
          <a:bodyPr>
            <a:spAutoFit/>
          </a:bodyPr>
          <a:lstStyle/>
          <a:p>
            <a:r>
              <a:rPr lang="zh-CN" altLang="en-US" dirty="0"/>
              <a:t>矩阵目的是寻找数据之间的因果关系。通过对事情发展过程的分析，发现不同事件发生的时间顺序、它们之间的相关关系以及它们内部存在的各种因素，因而对事件之间的因果关系进行推导。</a:t>
            </a:r>
            <a:endParaRPr lang="zh-CN" altLang="en-US" dirty="0"/>
          </a:p>
        </p:txBody>
      </p:sp>
      <p:sp>
        <p:nvSpPr>
          <p:cNvPr id="2" name="矩形 1"/>
          <p:cNvSpPr/>
          <p:nvPr/>
        </p:nvSpPr>
        <p:spPr>
          <a:xfrm>
            <a:off x="2770059" y="3272760"/>
            <a:ext cx="2062480" cy="1200329"/>
          </a:xfrm>
          <a:prstGeom prst="rect">
            <a:avLst/>
          </a:prstGeom>
        </p:spPr>
        <p:txBody>
          <a:bodyPr wrap="square">
            <a:spAutoFit/>
          </a:bodyPr>
          <a:lstStyle/>
          <a:p>
            <a:r>
              <a:rPr lang="zh-CN" altLang="en-US" dirty="0">
                <a:solidFill>
                  <a:srgbClr val="C00000"/>
                </a:solidFill>
              </a:rPr>
              <a:t>后文例：</a:t>
            </a:r>
            <a:r>
              <a:rPr lang="en-US" altLang="zh-CN" dirty="0">
                <a:solidFill>
                  <a:srgbClr val="C00000"/>
                </a:solidFill>
              </a:rPr>
              <a:t>developing sensitivity to the environment</a:t>
            </a:r>
            <a:endParaRPr lang="zh-CN" altLang="en-US" dirty="0">
              <a:solidFill>
                <a:srgbClr val="C00000"/>
              </a:solidFill>
            </a:endParaRPr>
          </a:p>
        </p:txBody>
      </p:sp>
      <p:sp>
        <p:nvSpPr>
          <p:cNvPr id="3" name="矩形 2"/>
          <p:cNvSpPr/>
          <p:nvPr/>
        </p:nvSpPr>
        <p:spPr>
          <a:xfrm>
            <a:off x="4572000" y="2696371"/>
            <a:ext cx="1143000" cy="646331"/>
          </a:xfrm>
          <a:prstGeom prst="rect">
            <a:avLst/>
          </a:prstGeom>
        </p:spPr>
        <p:txBody>
          <a:bodyPr wrap="square">
            <a:spAutoFit/>
          </a:bodyPr>
          <a:lstStyle/>
          <a:p>
            <a:r>
              <a:rPr lang="en-US" altLang="zh-CN" dirty="0">
                <a:solidFill>
                  <a:srgbClr val="C00000"/>
                </a:solidFill>
              </a:rPr>
              <a:t>changes in skills</a:t>
            </a:r>
            <a:endParaRPr lang="zh-CN" altLang="en-US" dirty="0">
              <a:solidFill>
                <a:srgbClr val="C00000"/>
              </a:solidFill>
            </a:endParaRPr>
          </a:p>
        </p:txBody>
      </p:sp>
      <p:sp>
        <p:nvSpPr>
          <p:cNvPr id="4" name="矩形 3"/>
          <p:cNvSpPr/>
          <p:nvPr/>
        </p:nvSpPr>
        <p:spPr>
          <a:xfrm>
            <a:off x="5739746" y="2760605"/>
            <a:ext cx="1346855" cy="646331"/>
          </a:xfrm>
          <a:prstGeom prst="rect">
            <a:avLst/>
          </a:prstGeom>
        </p:spPr>
        <p:txBody>
          <a:bodyPr wrap="square">
            <a:spAutoFit/>
          </a:bodyPr>
          <a:lstStyle/>
          <a:p>
            <a:r>
              <a:rPr lang="en-US" altLang="zh-CN" dirty="0">
                <a:solidFill>
                  <a:srgbClr val="C00000"/>
                </a:solidFill>
              </a:rPr>
              <a:t>changes in attitudes</a:t>
            </a:r>
            <a:endParaRPr lang="zh-CN" altLang="en-US" dirty="0">
              <a:solidFill>
                <a:srgbClr val="C00000"/>
              </a:solidFill>
            </a:endParaRPr>
          </a:p>
        </p:txBody>
      </p:sp>
      <p:sp>
        <p:nvSpPr>
          <p:cNvPr id="5" name="矩形 4"/>
          <p:cNvSpPr/>
          <p:nvPr/>
        </p:nvSpPr>
        <p:spPr>
          <a:xfrm>
            <a:off x="6936086" y="2760605"/>
            <a:ext cx="1536983" cy="646331"/>
          </a:xfrm>
          <a:prstGeom prst="rect">
            <a:avLst/>
          </a:prstGeom>
        </p:spPr>
        <p:txBody>
          <a:bodyPr wrap="square">
            <a:spAutoFit/>
          </a:bodyPr>
          <a:lstStyle/>
          <a:p>
            <a:r>
              <a:rPr lang="en-US" altLang="zh-CN" dirty="0">
                <a:solidFill>
                  <a:srgbClr val="C00000"/>
                </a:solidFill>
              </a:rPr>
              <a:t>changes in feelings</a:t>
            </a:r>
            <a:endParaRPr lang="zh-CN" altLang="en-US" dirty="0">
              <a:solidFill>
                <a:srgbClr val="C00000"/>
              </a:solidFill>
            </a:endParaRPr>
          </a:p>
        </p:txBody>
      </p:sp>
      <p:sp>
        <p:nvSpPr>
          <p:cNvPr id="6" name="矩形 5"/>
          <p:cNvSpPr/>
          <p:nvPr/>
        </p:nvSpPr>
        <p:spPr>
          <a:xfrm>
            <a:off x="8167628" y="2784001"/>
            <a:ext cx="1510412" cy="646331"/>
          </a:xfrm>
          <a:prstGeom prst="rect">
            <a:avLst/>
          </a:prstGeom>
        </p:spPr>
        <p:txBody>
          <a:bodyPr wrap="square">
            <a:spAutoFit/>
          </a:bodyPr>
          <a:lstStyle/>
          <a:p>
            <a:r>
              <a:rPr lang="en-US" altLang="zh-CN" dirty="0">
                <a:solidFill>
                  <a:srgbClr val="C00000"/>
                </a:solidFill>
              </a:rPr>
              <a:t>changes in behaviors</a:t>
            </a:r>
            <a:endParaRPr lang="zh-CN" altLang="en-US" dirty="0">
              <a:solidFill>
                <a:srgbClr val="C00000"/>
              </a:solidFill>
            </a:endParaRPr>
          </a:p>
        </p:txBody>
      </p:sp>
      <p:sp>
        <p:nvSpPr>
          <p:cNvPr id="7" name="矩形 6"/>
          <p:cNvSpPr/>
          <p:nvPr/>
        </p:nvSpPr>
        <p:spPr>
          <a:xfrm>
            <a:off x="9352280" y="2696371"/>
            <a:ext cx="1717040" cy="646331"/>
          </a:xfrm>
          <a:prstGeom prst="rect">
            <a:avLst/>
          </a:prstGeom>
        </p:spPr>
        <p:txBody>
          <a:bodyPr wrap="square">
            <a:spAutoFit/>
          </a:bodyPr>
          <a:lstStyle/>
          <a:p>
            <a:r>
              <a:rPr lang="en-US" altLang="zh-CN" dirty="0">
                <a:solidFill>
                  <a:srgbClr val="C00000"/>
                </a:solidFill>
              </a:rPr>
              <a:t>changes in knowledge</a:t>
            </a:r>
            <a:endParaRPr lang="zh-CN" altLang="en-US" dirty="0">
              <a:solidFill>
                <a:srgbClr val="C00000"/>
              </a:solidFill>
            </a:endParaRPr>
          </a:p>
        </p:txBody>
      </p:sp>
      <p:sp>
        <p:nvSpPr>
          <p:cNvPr id="21" name="Text Box 38"/>
          <p:cNvSpPr txBox="1">
            <a:spLocks noChangeArrowheads="1"/>
          </p:cNvSpPr>
          <p:nvPr/>
        </p:nvSpPr>
        <p:spPr bwMode="auto">
          <a:xfrm>
            <a:off x="3886200" y="5181600"/>
            <a:ext cx="381000" cy="304800"/>
          </a:xfrm>
          <a:prstGeom prst="rect">
            <a:avLst/>
          </a:prstGeom>
          <a:solidFill>
            <a:srgbClr val="FFFFFF"/>
          </a:solidFill>
          <a:ln w="9525">
            <a:noFill/>
            <a:miter lim="800000"/>
          </a:ln>
        </p:spPr>
        <p:txBody>
          <a:bodyPr/>
          <a:lstStyle/>
          <a:p>
            <a:pPr algn="just" eaLnBrk="0" hangingPunct="0"/>
            <a:r>
              <a:rPr lang="en-US" altLang="zh-CN" sz="1600" dirty="0">
                <a:latin typeface="Times New Roman" panose="02020603050405020304" pitchFamily="18" charset="0"/>
              </a:rPr>
              <a:t>3</a:t>
            </a:r>
            <a:endParaRPr lang="en-US" altLang="zh-CN" sz="1600" dirty="0"/>
          </a:p>
        </p:txBody>
      </p:sp>
      <p:cxnSp>
        <p:nvCxnSpPr>
          <p:cNvPr id="9" name="直接连接符 8"/>
          <p:cNvCxnSpPr/>
          <p:nvPr/>
        </p:nvCxnSpPr>
        <p:spPr>
          <a:xfrm>
            <a:off x="3505200" y="2543971"/>
            <a:ext cx="0" cy="3159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505200" y="5703095"/>
            <a:ext cx="781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505200" y="4953000"/>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505200" y="4267200"/>
            <a:ext cx="1066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505200" y="3430331"/>
            <a:ext cx="781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3505200" y="2543970"/>
            <a:ext cx="6858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06654" y="1456398"/>
            <a:ext cx="3353277" cy="606598"/>
          </a:xfrm>
        </p:spPr>
        <p:txBody>
          <a:bodyPr/>
          <a:lstStyle/>
          <a:p>
            <a:pPr marL="457200" lvl="1" indent="0">
              <a:buNone/>
            </a:pPr>
            <a:r>
              <a:rPr lang="zh-CN" altLang="en-US" dirty="0"/>
              <a:t>论文的逻辑架构</a:t>
            </a:r>
            <a:endParaRPr lang="zh-CN" altLang="en-US" dirty="0"/>
          </a:p>
        </p:txBody>
      </p:sp>
      <p:sp>
        <p:nvSpPr>
          <p:cNvPr id="4" name="矩形 3"/>
          <p:cNvSpPr/>
          <p:nvPr/>
        </p:nvSpPr>
        <p:spPr>
          <a:xfrm>
            <a:off x="2212933" y="2922739"/>
            <a:ext cx="1571636" cy="1200329"/>
          </a:xfrm>
          <a:prstGeom prst="rect">
            <a:avLst/>
          </a:prstGeom>
          <a:ln>
            <a:solidFill>
              <a:schemeClr val="accent1"/>
            </a:solidFill>
          </a:ln>
        </p:spPr>
        <p:txBody>
          <a:bodyPr wrap="square">
            <a:spAutoFit/>
          </a:bodyPr>
          <a:lstStyle/>
          <a:p>
            <a:r>
              <a:rPr lang="zh-CN" altLang="en-US" dirty="0"/>
              <a:t>现象：未感受到歧视</a:t>
            </a:r>
            <a:r>
              <a:rPr lang="en-US" altLang="zh-CN" dirty="0"/>
              <a:t>——</a:t>
            </a:r>
            <a:r>
              <a:rPr lang="zh-CN" altLang="en-US" dirty="0"/>
              <a:t>实际上是对歧视的无意识</a:t>
            </a:r>
            <a:endParaRPr lang="zh-CN" altLang="en-US" dirty="0"/>
          </a:p>
        </p:txBody>
      </p:sp>
      <p:sp>
        <p:nvSpPr>
          <p:cNvPr id="9" name="矩形 8"/>
          <p:cNvSpPr/>
          <p:nvPr/>
        </p:nvSpPr>
        <p:spPr>
          <a:xfrm>
            <a:off x="1874532" y="4708469"/>
            <a:ext cx="2571736" cy="1200329"/>
          </a:xfrm>
          <a:prstGeom prst="rect">
            <a:avLst/>
          </a:prstGeom>
          <a:ln>
            <a:solidFill>
              <a:schemeClr val="accent1"/>
            </a:solidFill>
          </a:ln>
        </p:spPr>
        <p:txBody>
          <a:bodyPr wrap="square">
            <a:spAutoFit/>
          </a:bodyPr>
          <a:lstStyle/>
          <a:p>
            <a:r>
              <a:rPr lang="zh-CN" altLang="en-US" dirty="0"/>
              <a:t>对性别歧视的应对：被动、无奈地接受、顺从与容忍，或是简单地逃避与回避</a:t>
            </a:r>
            <a:endParaRPr lang="zh-CN" altLang="en-US" dirty="0"/>
          </a:p>
        </p:txBody>
      </p:sp>
      <p:sp>
        <p:nvSpPr>
          <p:cNvPr id="10" name="矩形 9"/>
          <p:cNvSpPr/>
          <p:nvPr/>
        </p:nvSpPr>
        <p:spPr>
          <a:xfrm>
            <a:off x="5999147" y="4123067"/>
            <a:ext cx="1571636" cy="1477328"/>
          </a:xfrm>
          <a:prstGeom prst="rect">
            <a:avLst/>
          </a:prstGeom>
          <a:ln>
            <a:solidFill>
              <a:schemeClr val="accent1"/>
            </a:solidFill>
          </a:ln>
        </p:spPr>
        <p:txBody>
          <a:bodyPr wrap="square">
            <a:spAutoFit/>
          </a:bodyPr>
          <a:lstStyle/>
          <a:p>
            <a:r>
              <a:rPr lang="zh-CN" altLang="en-US" dirty="0"/>
              <a:t>对性别歧视的认同与容忍：男女不平等就业现象的再生与强化</a:t>
            </a:r>
            <a:endParaRPr lang="zh-CN" altLang="en-US" dirty="0"/>
          </a:p>
        </p:txBody>
      </p:sp>
      <p:grpSp>
        <p:nvGrpSpPr>
          <p:cNvPr id="14" name="组合 13"/>
          <p:cNvGrpSpPr/>
          <p:nvPr/>
        </p:nvGrpSpPr>
        <p:grpSpPr>
          <a:xfrm>
            <a:off x="6596065" y="1445005"/>
            <a:ext cx="3040694" cy="1115576"/>
            <a:chOff x="4729472" y="1571612"/>
            <a:chExt cx="3557304" cy="827588"/>
          </a:xfrm>
        </p:grpSpPr>
        <p:sp>
          <p:nvSpPr>
            <p:cNvPr id="15" name="矩形 14"/>
            <p:cNvSpPr/>
            <p:nvPr/>
          </p:nvSpPr>
          <p:spPr>
            <a:xfrm>
              <a:off x="6715140" y="1571612"/>
              <a:ext cx="1571636" cy="684970"/>
            </a:xfrm>
            <a:prstGeom prst="rect">
              <a:avLst/>
            </a:prstGeom>
            <a:ln>
              <a:solidFill>
                <a:schemeClr val="accent1"/>
              </a:solidFill>
            </a:ln>
          </p:spPr>
          <p:txBody>
            <a:bodyPr wrap="square">
              <a:spAutoFit/>
            </a:bodyPr>
            <a:lstStyle/>
            <a:p>
              <a:r>
                <a:rPr lang="zh-CN" altLang="en-US" dirty="0"/>
                <a:t>性别不平等：集体无意识的制造</a:t>
              </a:r>
              <a:endParaRPr lang="zh-CN" altLang="en-US" dirty="0"/>
            </a:p>
          </p:txBody>
        </p:sp>
        <p:cxnSp>
          <p:nvCxnSpPr>
            <p:cNvPr id="17" name="直接箭头连接符 16"/>
            <p:cNvCxnSpPr>
              <a:stCxn id="15" idx="1"/>
              <a:endCxn id="6" idx="3"/>
            </p:cNvCxnSpPr>
            <p:nvPr/>
          </p:nvCxnSpPr>
          <p:spPr>
            <a:xfrm flipH="1">
              <a:off x="4729472" y="1914097"/>
              <a:ext cx="1985668" cy="4851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6899238" y="5600396"/>
            <a:ext cx="3311563" cy="903829"/>
            <a:chOff x="5260965" y="5600394"/>
            <a:chExt cx="3311563" cy="903829"/>
          </a:xfrm>
        </p:grpSpPr>
        <p:sp>
          <p:nvSpPr>
            <p:cNvPr id="18" name="矩形 17"/>
            <p:cNvSpPr/>
            <p:nvPr/>
          </p:nvSpPr>
          <p:spPr>
            <a:xfrm>
              <a:off x="7000892" y="5857892"/>
              <a:ext cx="1571636" cy="646331"/>
            </a:xfrm>
            <a:prstGeom prst="rect">
              <a:avLst/>
            </a:prstGeom>
            <a:ln>
              <a:solidFill>
                <a:schemeClr val="accent1"/>
              </a:solidFill>
            </a:ln>
          </p:spPr>
          <p:txBody>
            <a:bodyPr wrap="square">
              <a:spAutoFit/>
            </a:bodyPr>
            <a:lstStyle/>
            <a:p>
              <a:r>
                <a:rPr lang="zh-CN" altLang="en-US" dirty="0"/>
                <a:t>出路：女性意识的觉醒</a:t>
              </a:r>
              <a:endParaRPr lang="zh-CN" altLang="en-US" dirty="0"/>
            </a:p>
          </p:txBody>
        </p:sp>
        <p:cxnSp>
          <p:nvCxnSpPr>
            <p:cNvPr id="22" name="形状 21"/>
            <p:cNvCxnSpPr>
              <a:stCxn id="10" idx="2"/>
              <a:endCxn id="18" idx="1"/>
            </p:cNvCxnSpPr>
            <p:nvPr/>
          </p:nvCxnSpPr>
          <p:spPr>
            <a:xfrm rot="16200000" flipH="1">
              <a:off x="5840597" y="5020762"/>
              <a:ext cx="580663" cy="1739927"/>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3160400" y="2098918"/>
            <a:ext cx="3435666" cy="2609550"/>
            <a:chOff x="1350648" y="2143116"/>
            <a:chExt cx="3435666" cy="2609550"/>
          </a:xfrm>
        </p:grpSpPr>
        <p:sp>
          <p:nvSpPr>
            <p:cNvPr id="6" name="矩形 5"/>
            <p:cNvSpPr/>
            <p:nvPr/>
          </p:nvSpPr>
          <p:spPr>
            <a:xfrm>
              <a:off x="3214678" y="2143116"/>
              <a:ext cx="1571636" cy="923330"/>
            </a:xfrm>
            <a:prstGeom prst="rect">
              <a:avLst/>
            </a:prstGeom>
            <a:ln>
              <a:solidFill>
                <a:schemeClr val="accent1"/>
              </a:solidFill>
            </a:ln>
          </p:spPr>
          <p:txBody>
            <a:bodyPr wrap="square">
              <a:spAutoFit/>
            </a:bodyPr>
            <a:lstStyle/>
            <a:p>
              <a:r>
                <a:rPr lang="zh-CN" altLang="en-US" dirty="0"/>
                <a:t>社会性别分工：一种集体的无意识</a:t>
              </a:r>
              <a:endParaRPr lang="zh-CN" altLang="en-US" dirty="0"/>
            </a:p>
          </p:txBody>
        </p:sp>
        <p:cxnSp>
          <p:nvCxnSpPr>
            <p:cNvPr id="8" name="直接箭头连接符 7"/>
            <p:cNvCxnSpPr>
              <a:stCxn id="6" idx="1"/>
              <a:endCxn id="4" idx="3"/>
            </p:cNvCxnSpPr>
            <p:nvPr/>
          </p:nvCxnSpPr>
          <p:spPr>
            <a:xfrm flipH="1">
              <a:off x="1974817" y="2604781"/>
              <a:ext cx="1239861" cy="9623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6" idx="1"/>
              <a:endCxn id="9" idx="0"/>
            </p:cNvCxnSpPr>
            <p:nvPr/>
          </p:nvCxnSpPr>
          <p:spPr>
            <a:xfrm flipH="1">
              <a:off x="1350648" y="2604781"/>
              <a:ext cx="1864030" cy="21478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3784569" y="3522903"/>
            <a:ext cx="2214578" cy="1785730"/>
            <a:chOff x="2260569" y="3522903"/>
            <a:chExt cx="2214578" cy="1785730"/>
          </a:xfrm>
        </p:grpSpPr>
        <p:cxnSp>
          <p:nvCxnSpPr>
            <p:cNvPr id="12" name="直接箭头连接符 11"/>
            <p:cNvCxnSpPr>
              <a:stCxn id="4" idx="3"/>
            </p:cNvCxnSpPr>
            <p:nvPr/>
          </p:nvCxnSpPr>
          <p:spPr>
            <a:xfrm>
              <a:off x="2260569" y="3522903"/>
              <a:ext cx="2214578" cy="13286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9" idx="3"/>
              <a:endCxn id="10" idx="1"/>
            </p:cNvCxnSpPr>
            <p:nvPr/>
          </p:nvCxnSpPr>
          <p:spPr>
            <a:xfrm flipV="1">
              <a:off x="2922268" y="4861731"/>
              <a:ext cx="1552879" cy="4469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9" name="矩形 18"/>
          <p:cNvSpPr/>
          <p:nvPr/>
        </p:nvSpPr>
        <p:spPr>
          <a:xfrm>
            <a:off x="2567608" y="335522"/>
            <a:ext cx="7810472" cy="461665"/>
          </a:xfrm>
          <a:prstGeom prst="rect">
            <a:avLst/>
          </a:prstGeom>
        </p:spPr>
        <p:txBody>
          <a:bodyPr wrap="square">
            <a:spAutoFit/>
          </a:bodyPr>
          <a:lstStyle/>
          <a:p>
            <a:r>
              <a:rPr lang="zh-CN" altLang="en-US" sz="2400" b="1" dirty="0">
                <a:solidFill>
                  <a:srgbClr val="00B050"/>
                </a:solidFill>
              </a:rPr>
              <a:t>例</a:t>
            </a:r>
            <a:r>
              <a:rPr lang="en-US" altLang="zh-CN" sz="2400" b="1" dirty="0">
                <a:solidFill>
                  <a:srgbClr val="00B050"/>
                </a:solidFill>
              </a:rPr>
              <a:t>1</a:t>
            </a:r>
            <a:r>
              <a:rPr lang="zh-CN" altLang="en-US" sz="2400" b="1" dirty="0">
                <a:solidFill>
                  <a:srgbClr val="00B050"/>
                </a:solidFill>
              </a:rPr>
              <a:t>：认同与容忍：女大学生就业歧视现象的再生与强化</a:t>
            </a:r>
            <a:endParaRPr lang="zh-CN" altLang="en-US" sz="24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383382" y="304798"/>
            <a:ext cx="3429000" cy="5448300"/>
          </a:xfrm>
          <a:prstGeom prst="rect">
            <a:avLst/>
          </a:prstGeom>
        </p:spPr>
      </p:pic>
      <p:pic>
        <p:nvPicPr>
          <p:cNvPr id="7" name="图片 6"/>
          <p:cNvPicPr>
            <a:picLocks noChangeAspect="1"/>
          </p:cNvPicPr>
          <p:nvPr/>
        </p:nvPicPr>
        <p:blipFill>
          <a:blip r:embed="rId2"/>
          <a:stretch>
            <a:fillRect/>
          </a:stretch>
        </p:blipFill>
        <p:spPr>
          <a:xfrm>
            <a:off x="5714999" y="54438"/>
            <a:ext cx="5981701" cy="6041225"/>
          </a:xfrm>
          <a:prstGeom prst="rect">
            <a:avLst/>
          </a:prstGeom>
        </p:spPr>
      </p:pic>
      <p:sp>
        <p:nvSpPr>
          <p:cNvPr id="8" name="任意多边形: 形状 7"/>
          <p:cNvSpPr/>
          <p:nvPr/>
        </p:nvSpPr>
        <p:spPr>
          <a:xfrm>
            <a:off x="2589507" y="304798"/>
            <a:ext cx="699868" cy="6000893"/>
          </a:xfrm>
          <a:custGeom>
            <a:avLst/>
            <a:gdLst>
              <a:gd name="connsiteX0" fmla="*/ 88265 w 699868"/>
              <a:gd name="connsiteY0" fmla="*/ 699618 h 6000893"/>
              <a:gd name="connsiteX1" fmla="*/ 145415 w 699868"/>
              <a:gd name="connsiteY1" fmla="*/ 318618 h 6000893"/>
              <a:gd name="connsiteX2" fmla="*/ 631190 w 699868"/>
              <a:gd name="connsiteY2" fmla="*/ 413868 h 6000893"/>
              <a:gd name="connsiteX3" fmla="*/ 631190 w 699868"/>
              <a:gd name="connsiteY3" fmla="*/ 5385918 h 6000893"/>
              <a:gd name="connsiteX4" fmla="*/ 21590 w 699868"/>
              <a:gd name="connsiteY4" fmla="*/ 5385918 h 6000893"/>
              <a:gd name="connsiteX5" fmla="*/ 126365 w 699868"/>
              <a:gd name="connsiteY5" fmla="*/ 518643 h 6000893"/>
              <a:gd name="connsiteX6" fmla="*/ 126365 w 699868"/>
              <a:gd name="connsiteY6" fmla="*/ 518643 h 6000893"/>
              <a:gd name="connsiteX7" fmla="*/ 126365 w 699868"/>
              <a:gd name="connsiteY7" fmla="*/ 518643 h 600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868" h="6000893">
                <a:moveTo>
                  <a:pt x="88265" y="699618"/>
                </a:moveTo>
                <a:cubicBezTo>
                  <a:pt x="71596" y="532930"/>
                  <a:pt x="54928" y="366243"/>
                  <a:pt x="145415" y="318618"/>
                </a:cubicBezTo>
                <a:cubicBezTo>
                  <a:pt x="235902" y="270993"/>
                  <a:pt x="550227" y="-430682"/>
                  <a:pt x="631190" y="413868"/>
                </a:cubicBezTo>
                <a:cubicBezTo>
                  <a:pt x="712153" y="1258418"/>
                  <a:pt x="732790" y="4557243"/>
                  <a:pt x="631190" y="5385918"/>
                </a:cubicBezTo>
                <a:cubicBezTo>
                  <a:pt x="529590" y="6214593"/>
                  <a:pt x="105728" y="6197131"/>
                  <a:pt x="21590" y="5385918"/>
                </a:cubicBezTo>
                <a:cubicBezTo>
                  <a:pt x="-62548" y="4574706"/>
                  <a:pt x="126365" y="518643"/>
                  <a:pt x="126365" y="518643"/>
                </a:cubicBezTo>
                <a:lnTo>
                  <a:pt x="126365" y="518643"/>
                </a:lnTo>
                <a:lnTo>
                  <a:pt x="126365" y="518643"/>
                </a:ln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sp>
        <p:nvSpPr>
          <p:cNvPr id="9" name="矩形 8"/>
          <p:cNvSpPr/>
          <p:nvPr/>
        </p:nvSpPr>
        <p:spPr>
          <a:xfrm>
            <a:off x="3812382" y="439171"/>
            <a:ext cx="1998084" cy="646331"/>
          </a:xfrm>
          <a:prstGeom prst="rect">
            <a:avLst/>
          </a:prstGeom>
        </p:spPr>
        <p:txBody>
          <a:bodyPr wrap="square">
            <a:spAutoFit/>
          </a:bodyPr>
          <a:lstStyle/>
          <a:p>
            <a:r>
              <a:rPr lang="zh-CN" altLang="en-US" kern="100" dirty="0">
                <a:solidFill>
                  <a:srgbClr val="FF0000"/>
                </a:solidFill>
                <a:cs typeface="Times New Roman" panose="02020603050405020304" pitchFamily="18" charset="0"/>
              </a:rPr>
              <a:t>这里用一、二、三级编码更合适！</a:t>
            </a:r>
            <a:endParaRPr lang="zh-CN" altLang="en-US" dirty="0">
              <a:solidFill>
                <a:srgbClr val="FF0000"/>
              </a:solidFill>
            </a:endParaRPr>
          </a:p>
        </p:txBody>
      </p:sp>
      <p:sp>
        <p:nvSpPr>
          <p:cNvPr id="10" name="矩形 9"/>
          <p:cNvSpPr/>
          <p:nvPr/>
        </p:nvSpPr>
        <p:spPr>
          <a:xfrm>
            <a:off x="733425" y="6171769"/>
            <a:ext cx="10896600" cy="646331"/>
          </a:xfrm>
          <a:prstGeom prst="rect">
            <a:avLst/>
          </a:prstGeom>
        </p:spPr>
        <p:txBody>
          <a:bodyPr wrap="square">
            <a:spAutoFit/>
          </a:bodyPr>
          <a:lstStyle/>
          <a:p>
            <a:r>
              <a:rPr lang="zh-CN" altLang="en-US" dirty="0">
                <a:solidFill>
                  <a:srgbClr val="333333"/>
                </a:solidFill>
                <a:latin typeface="微软雅黑" panose="020B0503020204020204" charset="-122"/>
                <a:ea typeface="微软雅黑" panose="020B0503020204020204" charset="-122"/>
              </a:rPr>
              <a:t>田杰</a:t>
            </a:r>
            <a:r>
              <a:rPr lang="en-US" altLang="zh-CN" dirty="0">
                <a:solidFill>
                  <a:srgbClr val="333333"/>
                </a:solidFill>
                <a:latin typeface="微软雅黑" panose="020B0503020204020204" charset="-122"/>
                <a:ea typeface="微软雅黑" panose="020B0503020204020204" charset="-122"/>
              </a:rPr>
              <a:t>,</a:t>
            </a:r>
            <a:r>
              <a:rPr lang="zh-CN" altLang="en-US" dirty="0">
                <a:solidFill>
                  <a:srgbClr val="333333"/>
                </a:solidFill>
                <a:latin typeface="微软雅黑" panose="020B0503020204020204" charset="-122"/>
                <a:ea typeface="微软雅黑" panose="020B0503020204020204" charset="-122"/>
              </a:rPr>
              <a:t>康琪琪</a:t>
            </a:r>
            <a:r>
              <a:rPr lang="en-US" altLang="zh-CN" dirty="0">
                <a:solidFill>
                  <a:srgbClr val="333333"/>
                </a:solidFill>
                <a:latin typeface="微软雅黑" panose="020B0503020204020204" charset="-122"/>
                <a:ea typeface="微软雅黑" panose="020B0503020204020204" charset="-122"/>
              </a:rPr>
              <a:t>,</a:t>
            </a:r>
            <a:r>
              <a:rPr lang="zh-CN" altLang="en-US" dirty="0">
                <a:solidFill>
                  <a:srgbClr val="333333"/>
                </a:solidFill>
                <a:latin typeface="微软雅黑" panose="020B0503020204020204" charset="-122"/>
                <a:ea typeface="微软雅黑" panose="020B0503020204020204" charset="-122"/>
              </a:rPr>
              <a:t>余秀兰</a:t>
            </a:r>
            <a:r>
              <a:rPr lang="en-US" altLang="zh-CN" dirty="0">
                <a:solidFill>
                  <a:srgbClr val="333333"/>
                </a:solidFill>
                <a:latin typeface="微软雅黑" panose="020B0503020204020204" charset="-122"/>
                <a:ea typeface="微软雅黑" panose="020B0503020204020204" charset="-122"/>
              </a:rPr>
              <a:t>,</a:t>
            </a:r>
            <a:r>
              <a:rPr lang="zh-CN" altLang="en-US" dirty="0">
                <a:solidFill>
                  <a:srgbClr val="333333"/>
                </a:solidFill>
                <a:latin typeface="微软雅黑" panose="020B0503020204020204" charset="-122"/>
                <a:ea typeface="微软雅黑" panose="020B0503020204020204" charset="-122"/>
              </a:rPr>
              <a:t>倪娟</a:t>
            </a:r>
            <a:r>
              <a:rPr lang="en-US" altLang="zh-CN" dirty="0">
                <a:solidFill>
                  <a:srgbClr val="333333"/>
                </a:solidFill>
                <a:latin typeface="微软雅黑" panose="020B0503020204020204" charset="-122"/>
                <a:ea typeface="微软雅黑" panose="020B0503020204020204" charset="-122"/>
              </a:rPr>
              <a:t>.</a:t>
            </a:r>
            <a:r>
              <a:rPr lang="zh-CN" altLang="en-US" dirty="0">
                <a:solidFill>
                  <a:srgbClr val="333333"/>
                </a:solidFill>
                <a:latin typeface="微软雅黑" panose="020B0503020204020204" charset="-122"/>
                <a:ea typeface="微软雅黑" panose="020B0503020204020204" charset="-122"/>
              </a:rPr>
              <a:t>中小学校长为何望“险”兴叹</a:t>
            </a:r>
            <a:r>
              <a:rPr lang="en-US" altLang="zh-CN" dirty="0">
                <a:solidFill>
                  <a:srgbClr val="333333"/>
                </a:solidFill>
                <a:latin typeface="微软雅黑" panose="020B0503020204020204" charset="-122"/>
                <a:ea typeface="微软雅黑" panose="020B0503020204020204" charset="-122"/>
              </a:rPr>
              <a:t>?——</a:t>
            </a:r>
            <a:r>
              <a:rPr lang="zh-CN" altLang="en-US" dirty="0">
                <a:solidFill>
                  <a:srgbClr val="333333"/>
                </a:solidFill>
                <a:latin typeface="微软雅黑" panose="020B0503020204020204" charset="-122"/>
                <a:ea typeface="微软雅黑" panose="020B0503020204020204" charset="-122"/>
              </a:rPr>
              <a:t>基础教育领域风险形成及治理困境研究</a:t>
            </a:r>
            <a:r>
              <a:rPr lang="en-US" altLang="zh-CN" dirty="0">
                <a:solidFill>
                  <a:srgbClr val="333333"/>
                </a:solidFill>
                <a:latin typeface="微软雅黑" panose="020B0503020204020204" charset="-122"/>
                <a:ea typeface="微软雅黑" panose="020B0503020204020204" charset="-122"/>
              </a:rPr>
              <a:t>[J].</a:t>
            </a:r>
            <a:r>
              <a:rPr lang="zh-CN" altLang="en-US" dirty="0">
                <a:solidFill>
                  <a:srgbClr val="333333"/>
                </a:solidFill>
                <a:latin typeface="微软雅黑" panose="020B0503020204020204" charset="-122"/>
                <a:ea typeface="微软雅黑" panose="020B0503020204020204" charset="-122"/>
              </a:rPr>
              <a:t>教育科学研究</a:t>
            </a:r>
            <a:r>
              <a:rPr lang="en-US" altLang="zh-CN" dirty="0">
                <a:solidFill>
                  <a:srgbClr val="333333"/>
                </a:solidFill>
                <a:latin typeface="微软雅黑" panose="020B0503020204020204" charset="-122"/>
                <a:ea typeface="微软雅黑" panose="020B0503020204020204" charset="-122"/>
              </a:rPr>
              <a:t>,2021(03):24-31.</a:t>
            </a:r>
            <a:endParaRPr lang="zh-CN" altLang="en-US" dirty="0"/>
          </a:p>
        </p:txBody>
      </p:sp>
      <p:sp>
        <p:nvSpPr>
          <p:cNvPr id="12" name="矩形 11"/>
          <p:cNvSpPr/>
          <p:nvPr/>
        </p:nvSpPr>
        <p:spPr>
          <a:xfrm>
            <a:off x="6858000" y="3733800"/>
            <a:ext cx="448538" cy="1077218"/>
          </a:xfrm>
          <a:prstGeom prst="rect">
            <a:avLst/>
          </a:prstGeom>
        </p:spPr>
        <p:txBody>
          <a:bodyPr wrap="square">
            <a:spAutoFit/>
          </a:bodyPr>
          <a:lstStyle/>
          <a:p>
            <a:r>
              <a:rPr lang="zh-CN" altLang="en-US" sz="1600" dirty="0">
                <a:solidFill>
                  <a:srgbClr val="FF0000"/>
                </a:solidFill>
                <a:latin typeface="微软雅黑" panose="020B0503020204020204" charset="-122"/>
                <a:ea typeface="微软雅黑" panose="020B0503020204020204" charset="-122"/>
              </a:rPr>
              <a:t>危机事件</a:t>
            </a:r>
            <a:endParaRPr lang="zh-CN" altLang="en-US" sz="1600" dirty="0">
              <a:solidFill>
                <a:srgbClr val="FF0000"/>
              </a:solidFill>
            </a:endParaRPr>
          </a:p>
        </p:txBody>
      </p:sp>
      <p:sp>
        <p:nvSpPr>
          <p:cNvPr id="13" name="矩形 12"/>
          <p:cNvSpPr/>
          <p:nvPr/>
        </p:nvSpPr>
        <p:spPr>
          <a:xfrm>
            <a:off x="4298683" y="5910997"/>
            <a:ext cx="4628709" cy="369332"/>
          </a:xfrm>
          <a:prstGeom prst="rect">
            <a:avLst/>
          </a:prstGeom>
        </p:spPr>
        <p:txBody>
          <a:bodyPr wrap="square">
            <a:spAutoFit/>
          </a:bodyPr>
          <a:lstStyle/>
          <a:p>
            <a:r>
              <a:rPr lang="zh-CN" altLang="en-US" kern="100" dirty="0">
                <a:solidFill>
                  <a:srgbClr val="FF0000"/>
                </a:solidFill>
                <a:cs typeface="Times New Roman" panose="02020603050405020304" pitchFamily="18" charset="0"/>
              </a:rPr>
              <a:t>风险形成以及从风险到危机事件的形成机制</a:t>
            </a:r>
            <a:endParaRPr lang="zh-CN" altLang="en-US" dirty="0">
              <a:solidFill>
                <a:srgbClr val="FF0000"/>
              </a:solidFill>
            </a:endParaRPr>
          </a:p>
        </p:txBody>
      </p:sp>
      <p:pic>
        <p:nvPicPr>
          <p:cNvPr id="16" name="图片 15"/>
          <p:cNvPicPr>
            <a:picLocks noChangeAspect="1"/>
          </p:cNvPicPr>
          <p:nvPr/>
        </p:nvPicPr>
        <p:blipFill>
          <a:blip r:embed="rId3"/>
          <a:stretch>
            <a:fillRect/>
          </a:stretch>
        </p:blipFill>
        <p:spPr>
          <a:xfrm>
            <a:off x="0" y="2872479"/>
            <a:ext cx="5770689" cy="3162204"/>
          </a:xfrm>
          <a:prstGeom prst="rect">
            <a:avLst/>
          </a:prstGeom>
        </p:spPr>
      </p:pic>
      <p:sp>
        <p:nvSpPr>
          <p:cNvPr id="17" name="矩形 16"/>
          <p:cNvSpPr/>
          <p:nvPr/>
        </p:nvSpPr>
        <p:spPr>
          <a:xfrm>
            <a:off x="-26618" y="5111353"/>
            <a:ext cx="6096000" cy="923330"/>
          </a:xfrm>
          <a:prstGeom prst="rect">
            <a:avLst/>
          </a:prstGeom>
          <a:solidFill>
            <a:schemeClr val="accent1">
              <a:lumMod val="20000"/>
              <a:lumOff val="80000"/>
            </a:schemeClr>
          </a:solidFill>
        </p:spPr>
        <p:txBody>
          <a:bodyPr>
            <a:spAutoFit/>
          </a:bodyPr>
          <a:lstStyle/>
          <a:p>
            <a:r>
              <a:rPr lang="zh-CN" altLang="en-US" dirty="0"/>
              <a:t>[1]万倩雯,卫田,刘杰.弥合社会资本鸿沟:构建企业社会创业家与金字塔底层个体间的合作关系——基于LZ农村电商项目的单案例研究[J].管理世界,2019,35(05):179-196.</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17"/>
                                        </p:tgtEl>
                                        <p:attrNameLst>
                                          <p:attrName>ppt_x</p:attrName>
                                        </p:attrNameLst>
                                      </p:cBhvr>
                                      <p:tavLst>
                                        <p:tav tm="0">
                                          <p:val>
                                            <p:strVal val="ppt_x"/>
                                          </p:val>
                                        </p:tav>
                                        <p:tav tm="100000">
                                          <p:val>
                                            <p:strVal val="ppt_x"/>
                                          </p:val>
                                        </p:tav>
                                      </p:tavLst>
                                    </p:anim>
                                    <p:anim calcmode="lin" valueType="num">
                                      <p:cBhvr additive="base">
                                        <p:cTn id="11" dur="500"/>
                                        <p:tgtEl>
                                          <p:spTgt spid="17"/>
                                        </p:tgtEl>
                                        <p:attrNameLst>
                                          <p:attrName>ppt_y</p:attrName>
                                        </p:attrNameLst>
                                      </p:cBhvr>
                                      <p:tavLst>
                                        <p:tav tm="0">
                                          <p:val>
                                            <p:strVal val="ppt_y"/>
                                          </p:val>
                                        </p:tav>
                                        <p:tav tm="100000">
                                          <p:val>
                                            <p:strVal val="1+ppt_h/2"/>
                                          </p:val>
                                        </p:tav>
                                      </p:tavLst>
                                    </p:anim>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1000" y="786450"/>
            <a:ext cx="11430000" cy="830997"/>
          </a:xfrm>
          <a:prstGeom prst="rect">
            <a:avLst/>
          </a:prstGeom>
        </p:spPr>
        <p:txBody>
          <a:bodyPr wrap="square">
            <a:spAutoFit/>
          </a:bodyPr>
          <a:lstStyle/>
          <a:p>
            <a:r>
              <a:rPr lang="zh-CN" altLang="en-US" sz="2400" b="1" dirty="0">
                <a:solidFill>
                  <a:srgbClr val="00B050"/>
                </a:solidFill>
              </a:rPr>
              <a:t>例</a:t>
            </a:r>
            <a:r>
              <a:rPr lang="en-US" altLang="zh-CN" sz="2400" b="1" dirty="0">
                <a:solidFill>
                  <a:srgbClr val="00B050"/>
                </a:solidFill>
              </a:rPr>
              <a:t>2</a:t>
            </a:r>
            <a:r>
              <a:rPr lang="zh-CN" altLang="en-US" sz="2400" b="1" dirty="0">
                <a:solidFill>
                  <a:srgbClr val="00B050"/>
                </a:solidFill>
              </a:rPr>
              <a:t>：</a:t>
            </a:r>
            <a:r>
              <a:rPr lang="zh-CN" altLang="zh-CN" sz="2400" b="1" dirty="0">
                <a:solidFill>
                  <a:srgbClr val="00B050"/>
                </a:solidFill>
              </a:rPr>
              <a:t>耿曙</a:t>
            </a:r>
            <a:r>
              <a:rPr lang="zh-CN" altLang="en-US" sz="2400" b="1" dirty="0">
                <a:solidFill>
                  <a:srgbClr val="00B050"/>
                </a:solidFill>
              </a:rPr>
              <a:t>：</a:t>
            </a:r>
            <a:r>
              <a:rPr lang="zh-CN" altLang="zh-CN" sz="2400" b="1" dirty="0">
                <a:solidFill>
                  <a:srgbClr val="00B050"/>
                </a:solidFill>
              </a:rPr>
              <a:t>全球竞争下劳工福利“竞趋谷底”？——发展路径、政商关系与地方社保体制，</a:t>
            </a:r>
            <a:r>
              <a:rPr lang="zh-CN" altLang="zh-CN" sz="2000" b="1" dirty="0">
                <a:solidFill>
                  <a:srgbClr val="00B050"/>
                </a:solidFill>
              </a:rPr>
              <a:t>中国社会科学（内部文稿）</a:t>
            </a:r>
            <a:r>
              <a:rPr lang="en-US" altLang="zh-CN" sz="2000" b="1" dirty="0">
                <a:solidFill>
                  <a:srgbClr val="00B050"/>
                </a:solidFill>
              </a:rPr>
              <a:t>2013</a:t>
            </a:r>
            <a:r>
              <a:rPr lang="zh-CN" altLang="zh-CN" sz="2000" b="1" dirty="0">
                <a:solidFill>
                  <a:srgbClr val="00B050"/>
                </a:solidFill>
              </a:rPr>
              <a:t>（</a:t>
            </a:r>
            <a:r>
              <a:rPr lang="en-US" altLang="zh-CN" sz="2000" b="1" dirty="0">
                <a:solidFill>
                  <a:srgbClr val="00B050"/>
                </a:solidFill>
              </a:rPr>
              <a:t>1</a:t>
            </a:r>
            <a:r>
              <a:rPr lang="zh-CN" altLang="zh-CN" sz="2000" b="1" dirty="0">
                <a:solidFill>
                  <a:srgbClr val="00B050"/>
                </a:solidFill>
              </a:rPr>
              <a:t>）</a:t>
            </a:r>
            <a:endParaRPr lang="zh-CN" altLang="en-US" sz="2000" b="1" dirty="0">
              <a:solidFill>
                <a:srgbClr val="00B050"/>
              </a:solidFill>
            </a:endParaRPr>
          </a:p>
        </p:txBody>
      </p:sp>
      <p:sp>
        <p:nvSpPr>
          <p:cNvPr id="5" name="矩形 4"/>
          <p:cNvSpPr/>
          <p:nvPr/>
        </p:nvSpPr>
        <p:spPr>
          <a:xfrm>
            <a:off x="335360" y="1644016"/>
            <a:ext cx="11049000" cy="830997"/>
          </a:xfrm>
          <a:prstGeom prst="rect">
            <a:avLst/>
          </a:prstGeom>
        </p:spPr>
        <p:txBody>
          <a:bodyPr wrap="square">
            <a:spAutoFit/>
          </a:bodyPr>
          <a:lstStyle/>
          <a:p>
            <a:pPr indent="266700" algn="just"/>
            <a:r>
              <a:rPr lang="zh-CN" altLang="en-US" sz="2400" b="1" kern="100" dirty="0">
                <a:latin typeface="Times New Roman" panose="02020603050405020304" pitchFamily="18" charset="0"/>
                <a:ea typeface="宋体" panose="02010600030101010101" pitchFamily="2" charset="-122"/>
              </a:rPr>
              <a:t>问题：</a:t>
            </a:r>
            <a:r>
              <a:rPr lang="zh-CN" altLang="zh-CN" sz="2400" b="1" kern="100" dirty="0">
                <a:latin typeface="Times New Roman" panose="02020603050405020304" pitchFamily="18" charset="0"/>
                <a:ea typeface="宋体" panose="02010600030101010101" pitchFamily="2" charset="-122"/>
              </a:rPr>
              <a:t>了解全球化与劳工福利关系，一般情况下好像全球化竞争越强，劳工福利越差。 中国情况是否如此？</a:t>
            </a:r>
            <a:endParaRPr lang="zh-CN" altLang="zh-CN" sz="2400" b="1" kern="100" dirty="0">
              <a:latin typeface="Times New Roman" panose="02020603050405020304" pitchFamily="18" charset="0"/>
              <a:ea typeface="宋体" panose="02010600030101010101" pitchFamily="2" charset="-122"/>
            </a:endParaRPr>
          </a:p>
        </p:txBody>
      </p:sp>
      <p:sp>
        <p:nvSpPr>
          <p:cNvPr id="6" name="矩形 5"/>
          <p:cNvSpPr/>
          <p:nvPr/>
        </p:nvSpPr>
        <p:spPr>
          <a:xfrm>
            <a:off x="183543" y="2438400"/>
            <a:ext cx="8305788" cy="3785652"/>
          </a:xfrm>
          <a:prstGeom prst="rect">
            <a:avLst/>
          </a:prstGeom>
        </p:spPr>
        <p:txBody>
          <a:bodyPr wrap="square">
            <a:spAutoFit/>
          </a:bodyPr>
          <a:lstStyle/>
          <a:p>
            <a:pPr indent="266700" algn="just"/>
            <a:r>
              <a:rPr lang="zh-CN" altLang="zh-CN" sz="2400" kern="100" dirty="0">
                <a:latin typeface="+mn-ea"/>
              </a:rPr>
              <a:t>案例选择：昆山（务实），最类似案例</a:t>
            </a:r>
            <a:endParaRPr lang="zh-CN" altLang="zh-CN" sz="2400" kern="100" dirty="0">
              <a:latin typeface="+mn-ea"/>
            </a:endParaRPr>
          </a:p>
          <a:p>
            <a:pPr indent="266700" algn="just"/>
            <a:r>
              <a:rPr lang="zh-CN" altLang="zh-CN" sz="2400" kern="100" dirty="0">
                <a:latin typeface="+mn-ea"/>
              </a:rPr>
              <a:t>初步发现：值得研究，展开设计</a:t>
            </a:r>
            <a:endParaRPr lang="zh-CN" altLang="zh-CN" sz="2400" kern="100" dirty="0">
              <a:latin typeface="+mn-ea"/>
            </a:endParaRPr>
          </a:p>
          <a:p>
            <a:pPr indent="266700" algn="just"/>
            <a:r>
              <a:rPr lang="zh-CN" altLang="zh-CN" sz="2400" kern="100" dirty="0">
                <a:latin typeface="+mn-ea"/>
              </a:rPr>
              <a:t>问题：全球竞争，竞趋谷底？</a:t>
            </a:r>
            <a:endParaRPr lang="zh-CN" altLang="zh-CN" sz="2400" kern="100" dirty="0">
              <a:latin typeface="+mn-ea"/>
            </a:endParaRPr>
          </a:p>
          <a:p>
            <a:pPr indent="266700" algn="just"/>
            <a:r>
              <a:rPr lang="zh-CN" altLang="zh-CN" sz="2400" kern="100" dirty="0">
                <a:latin typeface="+mn-ea"/>
              </a:rPr>
              <a:t>问题：昆山参与，福利压缩？</a:t>
            </a:r>
            <a:endParaRPr lang="zh-CN" altLang="zh-CN" sz="2400" kern="100" dirty="0">
              <a:latin typeface="+mn-ea"/>
            </a:endParaRPr>
          </a:p>
          <a:p>
            <a:pPr indent="266700" algn="just"/>
            <a:r>
              <a:rPr lang="zh-CN" altLang="zh-CN" sz="2400" kern="100" dirty="0">
                <a:latin typeface="+mn-ea"/>
              </a:rPr>
              <a:t>发现：参保颇众，并未压缩</a:t>
            </a:r>
            <a:endParaRPr lang="zh-CN" altLang="zh-CN" sz="2400" kern="100" dirty="0">
              <a:latin typeface="+mn-ea"/>
            </a:endParaRPr>
          </a:p>
          <a:p>
            <a:pPr indent="266700" algn="just"/>
            <a:r>
              <a:rPr lang="zh-CN" altLang="zh-CN" sz="2400" kern="100" dirty="0">
                <a:latin typeface="+mn-ea"/>
              </a:rPr>
              <a:t>决定：开展调查，发展论证</a:t>
            </a:r>
            <a:endParaRPr lang="zh-CN" altLang="zh-CN" sz="2400" kern="100" dirty="0">
              <a:latin typeface="+mn-ea"/>
            </a:endParaRPr>
          </a:p>
          <a:p>
            <a:pPr indent="266700" algn="just"/>
            <a:endParaRPr lang="en-US" altLang="zh-CN" sz="2400" kern="100" dirty="0">
              <a:latin typeface="+mn-ea"/>
            </a:endParaRPr>
          </a:p>
          <a:p>
            <a:pPr indent="266700" algn="just"/>
            <a:r>
              <a:rPr lang="zh-CN" altLang="zh-CN" sz="2400" kern="100" dirty="0">
                <a:latin typeface="+mn-ea"/>
              </a:rPr>
              <a:t>参照另一城市张家港，内资为主，参保却低</a:t>
            </a:r>
            <a:endParaRPr lang="zh-CN" altLang="zh-CN" sz="2400" kern="100" dirty="0">
              <a:latin typeface="+mn-ea"/>
            </a:endParaRPr>
          </a:p>
          <a:p>
            <a:pPr indent="266700" algn="just"/>
            <a:r>
              <a:rPr lang="zh-CN" altLang="zh-CN" sz="2400" kern="100" dirty="0">
                <a:latin typeface="+mn-ea"/>
              </a:rPr>
              <a:t>最相似案例</a:t>
            </a:r>
            <a:r>
              <a:rPr lang="en-US" altLang="zh-CN" sz="2400" kern="100" dirty="0">
                <a:latin typeface="+mn-ea"/>
              </a:rPr>
              <a:t>;</a:t>
            </a:r>
            <a:r>
              <a:rPr lang="zh-CN" altLang="zh-CN" sz="2400" kern="100" dirty="0">
                <a:latin typeface="+mn-ea"/>
              </a:rPr>
              <a:t>除了内资外资及参保情况不同，其他都很类似</a:t>
            </a:r>
            <a:r>
              <a:rPr lang="zh-CN" altLang="en-US" sz="2400" kern="100" dirty="0">
                <a:latin typeface="+mn-ea"/>
              </a:rPr>
              <a:t>。</a:t>
            </a:r>
            <a:endParaRPr lang="zh-CN" altLang="zh-CN" sz="2400" kern="100" dirty="0">
              <a:latin typeface="+mn-ea"/>
            </a:endParaRPr>
          </a:p>
          <a:p>
            <a:pPr indent="266700" algn="just"/>
            <a:r>
              <a:rPr lang="zh-CN" altLang="zh-CN" sz="2400" kern="100" dirty="0">
                <a:latin typeface="+mn-ea"/>
              </a:rPr>
              <a:t>受控比较，进入现场，调研</a:t>
            </a:r>
            <a:endParaRPr lang="zh-CN" altLang="zh-CN" sz="2400" kern="100" dirty="0">
              <a:latin typeface="+mn-ea"/>
            </a:endParaRPr>
          </a:p>
        </p:txBody>
      </p:sp>
      <p:sp>
        <p:nvSpPr>
          <p:cNvPr id="2" name="矩形 1"/>
          <p:cNvSpPr/>
          <p:nvPr/>
        </p:nvSpPr>
        <p:spPr>
          <a:xfrm>
            <a:off x="6147683" y="2590800"/>
            <a:ext cx="6019800" cy="2554545"/>
          </a:xfrm>
          <a:prstGeom prst="rect">
            <a:avLst/>
          </a:prstGeom>
        </p:spPr>
        <p:txBody>
          <a:bodyPr wrap="square">
            <a:spAutoFit/>
          </a:bodyPr>
          <a:lstStyle/>
          <a:p>
            <a:r>
              <a:rPr lang="zh-CN" altLang="en-US" sz="2000" kern="100" dirty="0">
                <a:solidFill>
                  <a:srgbClr val="FF0000"/>
                </a:solidFill>
                <a:latin typeface="+mn-ea"/>
              </a:rPr>
              <a:t>案例选择：</a:t>
            </a:r>
            <a:endParaRPr lang="en-US" altLang="zh-CN" sz="2000" kern="100" dirty="0">
              <a:solidFill>
                <a:srgbClr val="FF0000"/>
              </a:solidFill>
              <a:latin typeface="+mn-ea"/>
            </a:endParaRPr>
          </a:p>
          <a:p>
            <a:r>
              <a:rPr lang="zh-CN" altLang="en-US" sz="2000" kern="100" dirty="0">
                <a:solidFill>
                  <a:srgbClr val="FF0000"/>
                </a:solidFill>
                <a:latin typeface="+mn-ea"/>
              </a:rPr>
              <a:t>最似案例（条件相似结果不同，找相异条件）：</a:t>
            </a:r>
            <a:r>
              <a:rPr lang="zh-CN" altLang="en-US" sz="2000" kern="100" dirty="0">
                <a:latin typeface="+mn-ea"/>
              </a:rPr>
              <a:t>双胞胎成绩</a:t>
            </a:r>
            <a:endParaRPr lang="en-US" altLang="zh-CN" sz="2000" kern="100" dirty="0">
              <a:latin typeface="+mn-ea"/>
            </a:endParaRPr>
          </a:p>
          <a:p>
            <a:r>
              <a:rPr lang="zh-CN" altLang="en-US" sz="2000" kern="100" dirty="0">
                <a:solidFill>
                  <a:srgbClr val="FF0000"/>
                </a:solidFill>
                <a:latin typeface="+mn-ea"/>
              </a:rPr>
              <a:t>最异案例（条件不同结果相同，找相同条件）：</a:t>
            </a:r>
            <a:r>
              <a:rPr lang="zh-CN" altLang="en-US" sz="2000" kern="100" dirty="0">
                <a:latin typeface="+mn-ea"/>
              </a:rPr>
              <a:t>刘邦与林肯，两个怕太太的人都是事业成功；除了怕太太，在其他地方找不到相似的。事业成功与惧内的关系。</a:t>
            </a:r>
            <a:r>
              <a:rPr lang="en-US" altLang="zh-CN" sz="2000" kern="100" dirty="0">
                <a:latin typeface="+mn-ea"/>
              </a:rPr>
              <a:t>   </a:t>
            </a:r>
            <a:endParaRPr lang="en-US" altLang="zh-CN" sz="2000" kern="100" dirty="0">
              <a:latin typeface="+mn-ea"/>
            </a:endParaRPr>
          </a:p>
          <a:p>
            <a:r>
              <a:rPr lang="en-US" altLang="zh-CN" sz="2000" kern="100" dirty="0">
                <a:solidFill>
                  <a:srgbClr val="FF0000"/>
                </a:solidFill>
                <a:latin typeface="+mn-ea"/>
              </a:rPr>
              <a:t>          </a:t>
            </a:r>
            <a:endParaRPr lang="zh-CN" altLang="en-US" sz="2000" dirty="0">
              <a:solidFill>
                <a:srgbClr val="FF0000"/>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9336" y="908720"/>
            <a:ext cx="7543800" cy="3785652"/>
          </a:xfrm>
          <a:prstGeom prst="rect">
            <a:avLst/>
          </a:prstGeom>
        </p:spPr>
        <p:txBody>
          <a:bodyPr wrap="square">
            <a:spAutoFit/>
          </a:bodyPr>
          <a:lstStyle/>
          <a:p>
            <a:pPr indent="266700" algn="just"/>
            <a:r>
              <a:rPr lang="zh-CN" altLang="zh-CN" sz="2400" kern="100" dirty="0">
                <a:latin typeface="Times New Roman" panose="02020603050405020304" pitchFamily="18" charset="0"/>
                <a:ea typeface="宋体" panose="02010600030101010101" pitchFamily="2" charset="-122"/>
              </a:rPr>
              <a:t>分析：</a:t>
            </a:r>
            <a:endParaRPr lang="zh-CN" altLang="zh-CN" sz="2400" kern="100" dirty="0">
              <a:latin typeface="Times New Roman" panose="02020603050405020304" pitchFamily="18" charset="0"/>
              <a:ea typeface="宋体" panose="02010600030101010101" pitchFamily="2" charset="-122"/>
            </a:endParaRPr>
          </a:p>
          <a:p>
            <a:pPr indent="266700" algn="just"/>
            <a:r>
              <a:rPr lang="zh-CN" altLang="zh-CN" sz="2400" kern="100" dirty="0">
                <a:latin typeface="Times New Roman" panose="02020603050405020304" pitchFamily="18" charset="0"/>
                <a:ea typeface="宋体" panose="02010600030101010101" pitchFamily="2" charset="-122"/>
              </a:rPr>
              <a:t>两地参保不同，结果悬殊</a:t>
            </a:r>
            <a:endParaRPr lang="en-US" altLang="zh-CN" sz="2400" kern="100" dirty="0">
              <a:latin typeface="Times New Roman" panose="02020603050405020304" pitchFamily="18" charset="0"/>
              <a:ea typeface="宋体" panose="02010600030101010101" pitchFamily="2" charset="-122"/>
            </a:endParaRPr>
          </a:p>
          <a:p>
            <a:pPr indent="266700" algn="just"/>
            <a:endParaRPr lang="zh-CN" altLang="zh-CN" sz="2400" kern="100" dirty="0">
              <a:latin typeface="Times New Roman" panose="02020603050405020304" pitchFamily="18" charset="0"/>
              <a:ea typeface="宋体" panose="02010600030101010101" pitchFamily="2" charset="-122"/>
            </a:endParaRPr>
          </a:p>
          <a:p>
            <a:pPr indent="266700" algn="just"/>
            <a:r>
              <a:rPr lang="zh-CN" altLang="zh-CN" sz="2400" b="1" kern="100" dirty="0">
                <a:latin typeface="Times New Roman" panose="02020603050405020304" pitchFamily="18" charset="0"/>
                <a:ea typeface="宋体" panose="02010600030101010101" pitchFamily="2" charset="-122"/>
              </a:rPr>
              <a:t>步骤一：排除</a:t>
            </a:r>
            <a:r>
              <a:rPr lang="zh-CN" altLang="zh-CN" sz="2400" b="1" kern="100" dirty="0">
                <a:solidFill>
                  <a:srgbClr val="C00000"/>
                </a:solidFill>
                <a:latin typeface="Times New Roman" panose="02020603050405020304" pitchFamily="18" charset="0"/>
                <a:ea typeface="宋体" panose="02010600030101010101" pitchFamily="2" charset="-122"/>
              </a:rPr>
              <a:t>背景因素</a:t>
            </a:r>
            <a:r>
              <a:rPr lang="zh-CN" altLang="zh-CN" sz="2400" b="1" kern="100" dirty="0">
                <a:latin typeface="Times New Roman" panose="02020603050405020304" pitchFamily="18" charset="0"/>
                <a:ea typeface="宋体" panose="02010600030101010101" pitchFamily="2" charset="-122"/>
              </a:rPr>
              <a:t>，指向外资影响</a:t>
            </a:r>
            <a:endParaRPr lang="zh-CN" altLang="zh-CN" sz="2400" b="1" kern="100" dirty="0">
              <a:latin typeface="Times New Roman" panose="02020603050405020304" pitchFamily="18" charset="0"/>
              <a:ea typeface="宋体" panose="02010600030101010101" pitchFamily="2" charset="-122"/>
            </a:endParaRPr>
          </a:p>
          <a:p>
            <a:pPr indent="266700" algn="just"/>
            <a:r>
              <a:rPr lang="zh-CN" altLang="zh-CN" sz="2400" kern="100" dirty="0">
                <a:latin typeface="Times New Roman" panose="02020603050405020304" pitchFamily="18" charset="0"/>
                <a:ea typeface="宋体" panose="02010600030101010101" pitchFamily="2" charset="-122"/>
              </a:rPr>
              <a:t>结果 变量：两地社保悬殊</a:t>
            </a:r>
            <a:endParaRPr lang="zh-CN" altLang="zh-CN" sz="2400" kern="100" dirty="0">
              <a:latin typeface="Times New Roman" panose="02020603050405020304" pitchFamily="18" charset="0"/>
              <a:ea typeface="宋体" panose="02010600030101010101" pitchFamily="2" charset="-122"/>
            </a:endParaRPr>
          </a:p>
          <a:p>
            <a:pPr indent="266700" algn="just"/>
            <a:r>
              <a:rPr lang="zh-CN" altLang="zh-CN" sz="2400" kern="100" dirty="0">
                <a:latin typeface="Times New Roman" panose="02020603050405020304" pitchFamily="18" charset="0"/>
                <a:ea typeface="宋体" panose="02010600030101010101" pitchFamily="2" charset="-122"/>
              </a:rPr>
              <a:t>原因变量：如下可能 ，逐一检讨</a:t>
            </a:r>
            <a:endParaRPr lang="zh-CN" altLang="zh-CN" sz="2400" kern="100" dirty="0">
              <a:latin typeface="Times New Roman" panose="02020603050405020304" pitchFamily="18" charset="0"/>
              <a:ea typeface="宋体" panose="02010600030101010101" pitchFamily="2" charset="-122"/>
            </a:endParaRPr>
          </a:p>
          <a:p>
            <a:pPr indent="266700" algn="just"/>
            <a:r>
              <a:rPr lang="en-US" altLang="zh-CN" sz="2400" kern="100" dirty="0">
                <a:latin typeface="Times New Roman" panose="02020603050405020304" pitchFamily="18" charset="0"/>
                <a:ea typeface="宋体" panose="02010600030101010101" pitchFamily="2" charset="-122"/>
              </a:rPr>
              <a:t>      1. </a:t>
            </a:r>
            <a:r>
              <a:rPr lang="zh-CN" altLang="zh-CN" sz="2400" kern="100" dirty="0">
                <a:latin typeface="Times New Roman" panose="02020603050405020304" pitchFamily="18" charset="0"/>
                <a:ea typeface="宋体" panose="02010600030101010101" pitchFamily="2" charset="-122"/>
              </a:rPr>
              <a:t>地理基础，两地类似，排除</a:t>
            </a:r>
            <a:endParaRPr lang="zh-CN" altLang="zh-CN" sz="2400" kern="100" dirty="0">
              <a:latin typeface="Times New Roman" panose="02020603050405020304" pitchFamily="18" charset="0"/>
              <a:ea typeface="宋体" panose="02010600030101010101" pitchFamily="2" charset="-122"/>
            </a:endParaRPr>
          </a:p>
          <a:p>
            <a:pPr indent="266700" algn="just"/>
            <a:r>
              <a:rPr lang="en-US" altLang="zh-CN" sz="2400" kern="100" dirty="0">
                <a:latin typeface="Times New Roman" panose="02020603050405020304" pitchFamily="18" charset="0"/>
                <a:ea typeface="宋体" panose="02010600030101010101" pitchFamily="2" charset="-122"/>
              </a:rPr>
              <a:t>      2.</a:t>
            </a:r>
            <a:r>
              <a:rPr lang="zh-CN" altLang="zh-CN" sz="2400" kern="100" dirty="0">
                <a:latin typeface="Times New Roman" panose="02020603050405020304" pitchFamily="18" charset="0"/>
                <a:ea typeface="宋体" panose="02010600030101010101" pitchFamily="2" charset="-122"/>
              </a:rPr>
              <a:t>发展水平，两地类似，排除</a:t>
            </a:r>
            <a:endParaRPr lang="zh-CN" altLang="zh-CN" sz="2400" kern="100" dirty="0">
              <a:latin typeface="Times New Roman" panose="02020603050405020304" pitchFamily="18" charset="0"/>
              <a:ea typeface="宋体" panose="02010600030101010101" pitchFamily="2" charset="-122"/>
            </a:endParaRPr>
          </a:p>
          <a:p>
            <a:pPr indent="266700" algn="just"/>
            <a:r>
              <a:rPr lang="en-US" altLang="zh-CN" sz="2400" kern="100" dirty="0">
                <a:latin typeface="Times New Roman" panose="02020603050405020304" pitchFamily="18" charset="0"/>
                <a:ea typeface="宋体" panose="02010600030101010101" pitchFamily="2" charset="-122"/>
              </a:rPr>
              <a:t>      3. </a:t>
            </a:r>
            <a:r>
              <a:rPr lang="zh-CN" altLang="zh-CN" sz="2400" kern="100" dirty="0">
                <a:latin typeface="Times New Roman" panose="02020603050405020304" pitchFamily="18" charset="0"/>
                <a:ea typeface="宋体" panose="02010600030101010101" pitchFamily="2" charset="-122"/>
              </a:rPr>
              <a:t>政策环境，两地类似，排除</a:t>
            </a:r>
            <a:endParaRPr lang="zh-CN" altLang="zh-CN" sz="2400" kern="100" dirty="0">
              <a:latin typeface="Times New Roman" panose="02020603050405020304" pitchFamily="18" charset="0"/>
              <a:ea typeface="宋体" panose="02010600030101010101" pitchFamily="2" charset="-122"/>
            </a:endParaRPr>
          </a:p>
          <a:p>
            <a:pPr indent="266700" algn="just"/>
            <a:r>
              <a:rPr lang="zh-CN" altLang="zh-CN" sz="2400" kern="100" dirty="0">
                <a:latin typeface="Times New Roman" panose="02020603050405020304" pitchFamily="18" charset="0"/>
                <a:ea typeface="宋体" panose="02010600030101010101" pitchFamily="2" charset="-122"/>
              </a:rPr>
              <a:t>初步指向：外资比例——社保水平</a:t>
            </a:r>
            <a:endParaRPr lang="zh-CN" altLang="zh-CN" sz="2400" kern="100" dirty="0">
              <a:latin typeface="Times New Roman" panose="02020603050405020304" pitchFamily="18" charset="0"/>
              <a:ea typeface="宋体" panose="02010600030101010101" pitchFamily="2" charset="-122"/>
            </a:endParaRPr>
          </a:p>
        </p:txBody>
      </p:sp>
      <p:sp>
        <p:nvSpPr>
          <p:cNvPr id="5" name="矩形 4"/>
          <p:cNvSpPr/>
          <p:nvPr/>
        </p:nvSpPr>
        <p:spPr>
          <a:xfrm>
            <a:off x="5257800" y="3276600"/>
            <a:ext cx="6553200" cy="3046988"/>
          </a:xfrm>
          <a:prstGeom prst="rect">
            <a:avLst/>
          </a:prstGeom>
        </p:spPr>
        <p:txBody>
          <a:bodyPr wrap="square">
            <a:spAutoFit/>
          </a:bodyPr>
          <a:lstStyle/>
          <a:p>
            <a:pPr indent="266700" algn="just"/>
            <a:r>
              <a:rPr lang="zh-CN" altLang="zh-CN" sz="2400" b="1" kern="100" dirty="0">
                <a:latin typeface="Times New Roman" panose="02020603050405020304" pitchFamily="18" charset="0"/>
                <a:ea typeface="宋体" panose="02010600030101010101" pitchFamily="2" charset="-122"/>
              </a:rPr>
              <a:t>步骤二：排除</a:t>
            </a:r>
            <a:r>
              <a:rPr lang="zh-CN" altLang="zh-CN" sz="2400" b="1" kern="100" dirty="0">
                <a:solidFill>
                  <a:srgbClr val="C00000"/>
                </a:solidFill>
                <a:latin typeface="Times New Roman" panose="02020603050405020304" pitchFamily="18" charset="0"/>
                <a:ea typeface="宋体" panose="02010600030101010101" pitchFamily="2" charset="-122"/>
              </a:rPr>
              <a:t>外资模式</a:t>
            </a:r>
            <a:r>
              <a:rPr lang="zh-CN" altLang="zh-CN" sz="2400" b="1" kern="100" dirty="0">
                <a:latin typeface="Times New Roman" panose="02020603050405020304" pitchFamily="18" charset="0"/>
                <a:ea typeface="宋体" panose="02010600030101010101" pitchFamily="2" charset="-122"/>
              </a:rPr>
              <a:t>，指向政府关系</a:t>
            </a:r>
            <a:endParaRPr lang="zh-CN" altLang="zh-CN" sz="2400" b="1" kern="100" dirty="0">
              <a:latin typeface="Times New Roman" panose="02020603050405020304" pitchFamily="18" charset="0"/>
              <a:ea typeface="宋体" panose="02010600030101010101" pitchFamily="2" charset="-122"/>
            </a:endParaRPr>
          </a:p>
          <a:p>
            <a:pPr indent="266700" algn="just"/>
            <a:r>
              <a:rPr lang="zh-CN" altLang="zh-CN" sz="2400" kern="100" dirty="0">
                <a:latin typeface="Times New Roman" panose="02020603050405020304" pitchFamily="18" charset="0"/>
                <a:ea typeface="宋体" panose="02010600030101010101" pitchFamily="2" charset="-122"/>
              </a:rPr>
              <a:t>结果 变量：两地社保悬殊</a:t>
            </a:r>
            <a:endParaRPr lang="zh-CN" altLang="zh-CN" sz="2400" kern="100" dirty="0">
              <a:latin typeface="Times New Roman" panose="02020603050405020304" pitchFamily="18" charset="0"/>
              <a:ea typeface="宋体" panose="02010600030101010101" pitchFamily="2" charset="-122"/>
            </a:endParaRPr>
          </a:p>
          <a:p>
            <a:pPr indent="266700" algn="just"/>
            <a:r>
              <a:rPr lang="zh-CN" altLang="zh-CN" sz="2400" kern="100" dirty="0">
                <a:latin typeface="Times New Roman" panose="02020603050405020304" pitchFamily="18" charset="0"/>
                <a:ea typeface="宋体" panose="02010600030101010101" pitchFamily="2" charset="-122"/>
              </a:rPr>
              <a:t>原因变量：如下可能 ，逐一检讨</a:t>
            </a:r>
            <a:endParaRPr lang="zh-CN" altLang="zh-CN" sz="2400" kern="100" dirty="0">
              <a:latin typeface="Times New Roman" panose="02020603050405020304" pitchFamily="18" charset="0"/>
              <a:ea typeface="宋体" panose="02010600030101010101" pitchFamily="2" charset="-122"/>
            </a:endParaRPr>
          </a:p>
          <a:p>
            <a:pPr indent="266700" algn="just"/>
            <a:r>
              <a:rPr lang="en-US" altLang="zh-CN" sz="2400" kern="100" dirty="0">
                <a:latin typeface="Times New Roman" panose="02020603050405020304" pitchFamily="18" charset="0"/>
                <a:ea typeface="宋体" panose="02010600030101010101" pitchFamily="2" charset="-122"/>
              </a:rPr>
              <a:t>      1. </a:t>
            </a:r>
            <a:r>
              <a:rPr lang="zh-CN" altLang="zh-CN" sz="2400" kern="100" dirty="0">
                <a:latin typeface="Times New Roman" panose="02020603050405020304" pitchFamily="18" charset="0"/>
                <a:ea typeface="宋体" panose="02010600030101010101" pitchFamily="2" charset="-122"/>
              </a:rPr>
              <a:t>土地流转，影响不大，排除</a:t>
            </a:r>
            <a:endParaRPr lang="zh-CN" altLang="zh-CN" sz="2400" kern="100" dirty="0">
              <a:latin typeface="Times New Roman" panose="02020603050405020304" pitchFamily="18" charset="0"/>
              <a:ea typeface="宋体" panose="02010600030101010101" pitchFamily="2" charset="-122"/>
            </a:endParaRPr>
          </a:p>
          <a:p>
            <a:pPr indent="266700" algn="just"/>
            <a:r>
              <a:rPr lang="en-US" altLang="zh-CN" sz="2400" kern="100" dirty="0">
                <a:latin typeface="Times New Roman" panose="02020603050405020304" pitchFamily="18" charset="0"/>
                <a:ea typeface="宋体" panose="02010600030101010101" pitchFamily="2" charset="-122"/>
              </a:rPr>
              <a:t>      2.</a:t>
            </a:r>
            <a:r>
              <a:rPr lang="zh-CN" altLang="zh-CN" sz="2400" kern="100" dirty="0">
                <a:latin typeface="Times New Roman" panose="02020603050405020304" pitchFamily="18" charset="0"/>
                <a:ea typeface="宋体" panose="02010600030101010101" pitchFamily="2" charset="-122"/>
              </a:rPr>
              <a:t>人口流动，非流也异，排除</a:t>
            </a:r>
            <a:endParaRPr lang="zh-CN" altLang="zh-CN" sz="2400" kern="100" dirty="0">
              <a:latin typeface="Times New Roman" panose="02020603050405020304" pitchFamily="18" charset="0"/>
              <a:ea typeface="宋体" panose="02010600030101010101" pitchFamily="2" charset="-122"/>
            </a:endParaRPr>
          </a:p>
          <a:p>
            <a:pPr indent="266700" algn="just"/>
            <a:r>
              <a:rPr lang="en-US" altLang="zh-CN" sz="2400" kern="100" dirty="0">
                <a:latin typeface="Times New Roman" panose="02020603050405020304" pitchFamily="18" charset="0"/>
                <a:ea typeface="宋体" panose="02010600030101010101" pitchFamily="2" charset="-122"/>
              </a:rPr>
              <a:t>      3. </a:t>
            </a:r>
            <a:r>
              <a:rPr lang="zh-CN" altLang="zh-CN" sz="2400" kern="100" dirty="0">
                <a:latin typeface="Times New Roman" panose="02020603050405020304" pitchFamily="18" charset="0"/>
                <a:ea typeface="宋体" panose="02010600030101010101" pitchFamily="2" charset="-122"/>
              </a:rPr>
              <a:t>福利标准，时滞悖理，排除</a:t>
            </a:r>
            <a:endParaRPr lang="zh-CN" altLang="zh-CN" sz="2400" kern="100" dirty="0">
              <a:latin typeface="Times New Roman" panose="02020603050405020304" pitchFamily="18" charset="0"/>
              <a:ea typeface="宋体" panose="02010600030101010101" pitchFamily="2" charset="-122"/>
            </a:endParaRPr>
          </a:p>
          <a:p>
            <a:pPr indent="266700" algn="just"/>
            <a:r>
              <a:rPr lang="zh-CN" altLang="zh-CN" sz="2400" kern="100" dirty="0">
                <a:latin typeface="Times New Roman" panose="02020603050405020304" pitchFamily="18" charset="0"/>
                <a:ea typeface="宋体" panose="02010600030101010101" pitchFamily="2" charset="-122"/>
              </a:rPr>
              <a:t>初步指向：政企关系</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内外企业</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——社保水平如何再强化论证？</a:t>
            </a:r>
            <a:endParaRPr lang="zh-CN" altLang="zh-CN" sz="2400" kern="100" dirty="0">
              <a:latin typeface="Times New Roman" panose="02020603050405020304" pitchFamily="18" charset="0"/>
              <a:ea typeface="宋体" panose="02010600030101010101" pitchFamily="2" charset="-122"/>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11624" y="3861048"/>
            <a:ext cx="9067800" cy="2677656"/>
          </a:xfrm>
          <a:prstGeom prst="rect">
            <a:avLst/>
          </a:prstGeom>
        </p:spPr>
        <p:txBody>
          <a:bodyPr wrap="square">
            <a:spAutoFit/>
          </a:bodyPr>
          <a:lstStyle/>
          <a:p>
            <a:pPr indent="266700" algn="just"/>
            <a:r>
              <a:rPr lang="zh-CN" altLang="zh-CN" sz="2400" kern="100" dirty="0">
                <a:latin typeface="Times New Roman" panose="02020603050405020304" pitchFamily="18" charset="0"/>
                <a:ea typeface="宋体" panose="02010600030101010101" pitchFamily="2" charset="-122"/>
              </a:rPr>
              <a:t>步骤四：不是背景因素、发展模式、政府企业，必是</a:t>
            </a:r>
            <a:r>
              <a:rPr lang="zh-CN" altLang="zh-CN" sz="2400" kern="100" dirty="0">
                <a:solidFill>
                  <a:srgbClr val="C00000"/>
                </a:solidFill>
                <a:latin typeface="Times New Roman" panose="02020603050405020304" pitchFamily="18" charset="0"/>
                <a:ea typeface="宋体" panose="02010600030101010101" pitchFamily="2" charset="-122"/>
              </a:rPr>
              <a:t>政企互动</a:t>
            </a:r>
            <a:endParaRPr lang="zh-CN" altLang="zh-CN" sz="2400" kern="100" dirty="0">
              <a:solidFill>
                <a:srgbClr val="C00000"/>
              </a:solidFill>
              <a:latin typeface="Times New Roman" panose="02020603050405020304" pitchFamily="18" charset="0"/>
              <a:ea typeface="宋体" panose="02010600030101010101" pitchFamily="2" charset="-122"/>
            </a:endParaRPr>
          </a:p>
          <a:p>
            <a:pPr indent="266700" algn="just"/>
            <a:r>
              <a:rPr lang="zh-CN" altLang="zh-CN" sz="2400" kern="100" dirty="0">
                <a:latin typeface="Times New Roman" panose="02020603050405020304" pitchFamily="18" charset="0"/>
                <a:ea typeface="宋体" panose="02010600030101010101" pitchFamily="2" charset="-122"/>
              </a:rPr>
              <a:t>得出结论：政企疏离</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合谋规避，导致社保水平</a:t>
            </a:r>
            <a:endParaRPr lang="zh-CN" altLang="zh-CN" sz="2400" kern="100" dirty="0">
              <a:latin typeface="Times New Roman" panose="02020603050405020304" pitchFamily="18" charset="0"/>
              <a:ea typeface="宋体" panose="02010600030101010101" pitchFamily="2" charset="-122"/>
            </a:endParaRPr>
          </a:p>
          <a:p>
            <a:pPr indent="266700" algn="just"/>
            <a:endParaRPr lang="en-US" altLang="zh-CN" sz="2400" kern="100" dirty="0">
              <a:latin typeface="Times New Roman" panose="02020603050405020304" pitchFamily="18" charset="0"/>
              <a:ea typeface="宋体" panose="02010600030101010101" pitchFamily="2" charset="-122"/>
            </a:endParaRPr>
          </a:p>
          <a:p>
            <a:pPr indent="266700" algn="just"/>
            <a:r>
              <a:rPr lang="zh-CN" altLang="zh-CN" sz="2400" kern="100" dirty="0">
                <a:latin typeface="Times New Roman" panose="02020603050405020304" pitchFamily="18" charset="0"/>
                <a:ea typeface="宋体" panose="02010600030101010101" pitchFamily="2" charset="-122"/>
              </a:rPr>
              <a:t>机制补强：信息网络（事前），支持论证</a:t>
            </a:r>
            <a:endParaRPr lang="zh-CN" altLang="zh-CN" sz="2400" kern="100" dirty="0">
              <a:latin typeface="Times New Roman" panose="02020603050405020304" pitchFamily="18" charset="0"/>
              <a:ea typeface="宋体" panose="02010600030101010101" pitchFamily="2" charset="-122"/>
            </a:endParaRPr>
          </a:p>
          <a:p>
            <a:pPr indent="266700" algn="just"/>
            <a:r>
              <a:rPr lang="en-US" altLang="zh-CN" sz="2400" kern="100" dirty="0">
                <a:latin typeface="Times New Roman" panose="02020603050405020304" pitchFamily="18" charset="0"/>
                <a:ea typeface="宋体" panose="02010600030101010101" pitchFamily="2" charset="-122"/>
              </a:rPr>
              <a:t>                    </a:t>
            </a:r>
            <a:r>
              <a:rPr lang="zh-CN" altLang="zh-CN" sz="2400" kern="100" dirty="0">
                <a:latin typeface="Times New Roman" panose="02020603050405020304" pitchFamily="18" charset="0"/>
                <a:ea typeface="宋体" panose="02010600030101010101" pitchFamily="2" charset="-122"/>
              </a:rPr>
              <a:t>风险回避（之后），支持论证</a:t>
            </a:r>
            <a:endParaRPr lang="zh-CN" altLang="zh-CN" sz="2400" kern="100" dirty="0">
              <a:latin typeface="Times New Roman" panose="02020603050405020304" pitchFamily="18" charset="0"/>
              <a:ea typeface="宋体" panose="02010600030101010101" pitchFamily="2" charset="-122"/>
            </a:endParaRPr>
          </a:p>
          <a:p>
            <a:pPr indent="266700" algn="just"/>
            <a:endParaRPr lang="en-US" altLang="zh-CN" sz="2400" kern="100" dirty="0">
              <a:latin typeface="Times New Roman" panose="02020603050405020304" pitchFamily="18" charset="0"/>
              <a:ea typeface="宋体" panose="02010600030101010101" pitchFamily="2" charset="-122"/>
            </a:endParaRPr>
          </a:p>
          <a:p>
            <a:pPr indent="266700" algn="just"/>
            <a:r>
              <a:rPr lang="zh-CN" altLang="zh-CN" sz="2400" kern="100" dirty="0">
                <a:latin typeface="Times New Roman" panose="02020603050405020304" pitchFamily="18" charset="0"/>
                <a:ea typeface="宋体" panose="02010600030101010101" pitchFamily="2" charset="-122"/>
              </a:rPr>
              <a:t>结论：政企互动导致福利有别</a:t>
            </a:r>
            <a:endParaRPr lang="zh-CN" altLang="zh-CN" sz="2400" kern="100" dirty="0">
              <a:latin typeface="Times New Roman" panose="02020603050405020304" pitchFamily="18" charset="0"/>
              <a:ea typeface="宋体" panose="02010600030101010101" pitchFamily="2" charset="-122"/>
            </a:endParaRPr>
          </a:p>
        </p:txBody>
      </p:sp>
      <p:sp>
        <p:nvSpPr>
          <p:cNvPr id="2" name="矩形 1"/>
          <p:cNvSpPr/>
          <p:nvPr/>
        </p:nvSpPr>
        <p:spPr>
          <a:xfrm>
            <a:off x="479376" y="979944"/>
            <a:ext cx="8610600" cy="2677656"/>
          </a:xfrm>
          <a:prstGeom prst="rect">
            <a:avLst/>
          </a:prstGeom>
        </p:spPr>
        <p:txBody>
          <a:bodyPr wrap="square">
            <a:spAutoFit/>
          </a:bodyPr>
          <a:lstStyle/>
          <a:p>
            <a:r>
              <a:rPr lang="zh-CN" altLang="en-US" sz="2400" dirty="0"/>
              <a:t>步骤三：排除</a:t>
            </a:r>
            <a:r>
              <a:rPr lang="zh-CN" altLang="en-US" sz="2400" dirty="0">
                <a:solidFill>
                  <a:srgbClr val="C00000"/>
                </a:solidFill>
              </a:rPr>
              <a:t>政府-企业因素</a:t>
            </a:r>
            <a:r>
              <a:rPr lang="zh-CN" altLang="en-US" sz="2400" dirty="0"/>
              <a:t>，凸出政企互动</a:t>
            </a:r>
            <a:endParaRPr lang="zh-CN" altLang="en-US" sz="2400" dirty="0"/>
          </a:p>
          <a:p>
            <a:r>
              <a:rPr lang="zh-CN" altLang="en-US" sz="2400" dirty="0"/>
              <a:t>结果变量：两地社保悬殊</a:t>
            </a:r>
            <a:endParaRPr lang="zh-CN" altLang="en-US" sz="2400" dirty="0"/>
          </a:p>
          <a:p>
            <a:r>
              <a:rPr lang="zh-CN" altLang="en-US" sz="2400" dirty="0"/>
              <a:t>原因变量：如下可能，逐一检讨</a:t>
            </a:r>
            <a:endParaRPr lang="zh-CN" altLang="en-US" sz="2400" dirty="0"/>
          </a:p>
          <a:p>
            <a:r>
              <a:rPr lang="zh-CN" altLang="en-US" sz="2400" dirty="0"/>
              <a:t>     1、职工要求，基本类似，排除</a:t>
            </a:r>
            <a:endParaRPr lang="zh-CN" altLang="en-US" sz="2400" dirty="0"/>
          </a:p>
          <a:p>
            <a:r>
              <a:rPr lang="zh-CN" altLang="en-US" sz="2400" dirty="0"/>
              <a:t>     2、企业利益，基本类似，排除</a:t>
            </a:r>
            <a:endParaRPr lang="zh-CN" altLang="en-US" sz="2400" dirty="0"/>
          </a:p>
          <a:p>
            <a:r>
              <a:rPr lang="zh-CN" altLang="en-US" sz="2400" dirty="0"/>
              <a:t>     3、上级政府，基本类似，排除</a:t>
            </a:r>
            <a:endParaRPr lang="zh-CN" altLang="en-US" sz="2400" dirty="0"/>
          </a:p>
          <a:p>
            <a:r>
              <a:rPr lang="zh-CN" altLang="en-US" sz="2400" dirty="0"/>
              <a:t>初步指向：政企互动(内外企业)——社保水平如何更强化论证？</a:t>
            </a:r>
            <a:endParaRPr lang="zh-CN" altLang="en-US" sz="24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内容占位符 2"/>
          <p:cNvSpPr>
            <a:spLocks noGrp="1"/>
          </p:cNvSpPr>
          <p:nvPr>
            <p:ph idx="1"/>
          </p:nvPr>
        </p:nvSpPr>
        <p:spPr>
          <a:xfrm>
            <a:off x="1415480" y="914401"/>
            <a:ext cx="9433048" cy="5216525"/>
          </a:xfrm>
        </p:spPr>
        <p:txBody>
          <a:bodyPr/>
          <a:lstStyle/>
          <a:p>
            <a:pPr marL="0" indent="0">
              <a:buNone/>
            </a:pPr>
            <a:r>
              <a:rPr lang="zh-CN" altLang="en-US" dirty="0"/>
              <a:t>（</a:t>
            </a:r>
            <a:r>
              <a:rPr lang="en-US" altLang="zh-CN" dirty="0"/>
              <a:t>4</a:t>
            </a:r>
            <a:r>
              <a:rPr lang="zh-CN" altLang="en-US" dirty="0"/>
              <a:t>）动因分析</a:t>
            </a:r>
            <a:endParaRPr lang="en-US" altLang="zh-CN" dirty="0"/>
          </a:p>
          <a:p>
            <a:pPr lvl="1"/>
            <a:r>
              <a:rPr lang="zh-CN" altLang="en-US" dirty="0"/>
              <a:t>动因分析希望了解何以某事会这样发生，以及人们是如何解释这些事情的发生。分析呈现了一组造成改变的力量，且追踪了过程与结果</a:t>
            </a:r>
            <a:endParaRPr lang="en-US" altLang="zh-CN" dirty="0"/>
          </a:p>
          <a:p>
            <a:pPr lvl="1">
              <a:buFont typeface="Wingdings" panose="05000000000000000000" pitchFamily="2" charset="2"/>
              <a:buNone/>
            </a:pPr>
            <a:endParaRPr lang="en-US" altLang="zh-CN" dirty="0"/>
          </a:p>
          <a:p>
            <a:pPr lvl="1">
              <a:buFont typeface="Wingdings" panose="05000000000000000000" pitchFamily="2" charset="2"/>
              <a:buNone/>
            </a:pPr>
            <a:r>
              <a:rPr lang="zh-CN" altLang="en-US" dirty="0"/>
              <a:t>例：</a:t>
            </a:r>
            <a:r>
              <a:rPr lang="zh-CN" altLang="en-US" dirty="0">
                <a:latin typeface="楷体" panose="02010609060101010101" pitchFamily="49" charset="-122"/>
                <a:ea typeface="楷体" panose="02010609060101010101" pitchFamily="49" charset="-122"/>
              </a:rPr>
              <a:t>假如探究如何以及为何一项改革会在该组织的执行之中产生改变。以 </a:t>
            </a:r>
            <a:r>
              <a:rPr lang="zh-CN" altLang="en-US" b="1" dirty="0">
                <a:solidFill>
                  <a:srgbClr val="C00000"/>
                </a:solidFill>
                <a:latin typeface="楷体" panose="02010609060101010101" pitchFamily="49" charset="-122"/>
                <a:ea typeface="楷体" panose="02010609060101010101" pitchFamily="49" charset="-122"/>
              </a:rPr>
              <a:t>在一学区中对所有学生施行一种个别化教育方案的动因 </a:t>
            </a:r>
            <a:r>
              <a:rPr lang="zh-CN" altLang="en-US" dirty="0">
                <a:latin typeface="楷体" panose="02010609060101010101" pitchFamily="49" charset="-122"/>
                <a:ea typeface="楷体" panose="02010609060101010101" pitchFamily="49" charset="-122"/>
              </a:rPr>
              <a:t>为例</a:t>
            </a:r>
            <a:endParaRPr lang="en-US" altLang="zh-CN" dirty="0">
              <a:latin typeface="楷体" panose="02010609060101010101" pitchFamily="49" charset="-122"/>
              <a:ea typeface="楷体" panose="02010609060101010101" pitchFamily="49" charset="-122"/>
            </a:endParaRPr>
          </a:p>
          <a:p>
            <a:pPr lvl="1">
              <a:buFont typeface="Wingdings" panose="05000000000000000000" pitchFamily="2" charset="2"/>
              <a:buNone/>
            </a:pPr>
            <a:r>
              <a:rPr lang="en-US" altLang="zh-CN" dirty="0">
                <a:latin typeface="楷体" panose="02010609060101010101" pitchFamily="49" charset="-122"/>
                <a:ea typeface="楷体" panose="02010609060101010101" pitchFamily="49" charset="-122"/>
              </a:rPr>
              <a:t>     </a:t>
            </a:r>
            <a:r>
              <a:rPr lang="zh-CN" altLang="en-US" dirty="0">
                <a:latin typeface="楷体" panose="02010609060101010101" pitchFamily="49" charset="-122"/>
                <a:ea typeface="楷体" panose="02010609060101010101" pitchFamily="49" charset="-122"/>
              </a:rPr>
              <a:t>所谓动因，即含有推动性质或要求性质的东西；在本案例中指与此改革案相关的</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要求</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或</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规定</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或 </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限制</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下表中左边第一列</a:t>
            </a:r>
            <a:r>
              <a:rPr lang="en-US" altLang="zh-CN" dirty="0">
                <a:latin typeface="楷体" panose="02010609060101010101" pitchFamily="49" charset="-122"/>
                <a:ea typeface="楷体" panose="02010609060101010101" pitchFamily="49" charset="-122"/>
              </a:rPr>
              <a:t>）</a:t>
            </a:r>
            <a:endParaRPr lang="zh-CN" altLang="en-US" dirty="0">
              <a:latin typeface="楷体" panose="02010609060101010101" pitchFamily="49" charset="-122"/>
              <a:ea typeface="楷体" panose="02010609060101010101" pitchFamily="49" charset="-122"/>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F:\扫描0040.tif"/>
          <p:cNvPicPr>
            <a:picLocks noChangeAspect="1" noChangeArrowheads="1"/>
          </p:cNvPicPr>
          <p:nvPr/>
        </p:nvPicPr>
        <p:blipFill>
          <a:blip r:embed="rId1"/>
          <a:srcRect/>
          <a:stretch>
            <a:fillRect/>
          </a:stretch>
        </p:blipFill>
        <p:spPr bwMode="auto">
          <a:xfrm>
            <a:off x="2652714" y="50801"/>
            <a:ext cx="6415087" cy="695007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行云流水">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30100</Words>
  <Application>WPS 演示</Application>
  <PresentationFormat>宽屏</PresentationFormat>
  <Paragraphs>1747</Paragraphs>
  <Slides>121</Slides>
  <Notes>1</Notes>
  <HiddenSlides>0</HiddenSlides>
  <MMClips>0</MMClips>
  <ScaleCrop>false</ScaleCrop>
  <HeadingPairs>
    <vt:vector size="6" baseType="variant">
      <vt:variant>
        <vt:lpstr>已用的字体</vt:lpstr>
      </vt:variant>
      <vt:variant>
        <vt:i4>31</vt:i4>
      </vt:variant>
      <vt:variant>
        <vt:lpstr>主题</vt:lpstr>
      </vt:variant>
      <vt:variant>
        <vt:i4>1</vt:i4>
      </vt:variant>
      <vt:variant>
        <vt:lpstr>幻灯片标题</vt:lpstr>
      </vt:variant>
      <vt:variant>
        <vt:i4>121</vt:i4>
      </vt:variant>
    </vt:vector>
  </HeadingPairs>
  <TitlesOfParts>
    <vt:vector size="153" baseType="lpstr">
      <vt:lpstr>Arial</vt:lpstr>
      <vt:lpstr>宋体</vt:lpstr>
      <vt:lpstr>Wingdings</vt:lpstr>
      <vt:lpstr>Calibri</vt:lpstr>
      <vt:lpstr>华文行楷</vt:lpstr>
      <vt:lpstr>仿宋</vt:lpstr>
      <vt:lpstr>Verdana</vt:lpstr>
      <vt:lpstr>楷体</vt:lpstr>
      <vt:lpstr>Times New Roman</vt:lpstr>
      <vt:lpstr>Arial</vt:lpstr>
      <vt:lpstr>楷体_GB2312</vt:lpstr>
      <vt:lpstr>新宋体</vt:lpstr>
      <vt:lpstr>微软雅黑</vt:lpstr>
      <vt:lpstr>Arial Unicode MS</vt:lpstr>
      <vt:lpstr>Wingdings 2</vt:lpstr>
      <vt:lpstr>Franklin Gothic Book</vt:lpstr>
      <vt:lpstr>黑体</vt:lpstr>
      <vt:lpstr>MS PGothic</vt:lpstr>
      <vt:lpstr>Times</vt:lpstr>
      <vt:lpstr>MS Mincho</vt:lpstr>
      <vt:lpstr>Cambria</vt:lpstr>
      <vt:lpstr>FZSSJW--GB1-0</vt:lpstr>
      <vt:lpstr>FZFSJW--GB1-0</vt:lpstr>
      <vt:lpstr>FZKTJW--GB1-0</vt:lpstr>
      <vt:lpstr>Segoe Print</vt:lpstr>
      <vt:lpstr>FZHTJW--GB1-0</vt:lpstr>
      <vt:lpstr>Calibri</vt:lpstr>
      <vt:lpstr>Times New Roman</vt:lpstr>
      <vt:lpstr>等线</vt:lpstr>
      <vt:lpstr>Malgun Gothic</vt:lpstr>
      <vt:lpstr>Yu Gothic UI</vt:lpstr>
      <vt:lpstr>Office 主题</vt:lpstr>
      <vt:lpstr>质性研究方法（ qualitative research ）与范例分析 余秀兰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质性研究的特点(Creswell, 1998:16)</vt:lpstr>
      <vt:lpstr>PowerPoint 演示文稿</vt:lpstr>
      <vt:lpstr>PowerPoint 演示文稿</vt:lpstr>
      <vt:lpstr>PowerPoint 演示文稿</vt:lpstr>
      <vt:lpstr>PowerPoint 演示文稿</vt:lpstr>
      <vt:lpstr>二、质性研究的设计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访谈记录</vt:lpstr>
      <vt:lpstr>PowerPoint 演示文稿</vt:lpstr>
      <vt:lpstr>PowerPoint 演示文稿</vt:lpstr>
      <vt:lpstr>PowerPoint 演示文稿</vt:lpstr>
      <vt:lpstr>PowerPoint 演示文稿</vt:lpstr>
      <vt:lpstr>质性分析内容之一：阅读原始资料</vt:lpstr>
      <vt:lpstr>质性分析内容之二：编码</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质性分析内容之三：发现意义</vt:lpstr>
      <vt:lpstr>PowerPoint 演示文稿</vt:lpstr>
      <vt:lpstr>PowerPoint 演示文稿</vt:lpstr>
      <vt:lpstr>PowerPoint 演示文稿</vt:lpstr>
      <vt:lpstr>PowerPoint 演示文稿</vt:lpstr>
      <vt:lpstr>PowerPoint 演示文稿</vt:lpstr>
      <vt:lpstr>研究问题</vt:lpstr>
      <vt:lpstr>研究方法</vt:lpstr>
      <vt:lpstr>PowerPoint 演示文稿</vt:lpstr>
      <vt:lpstr>PowerPoint 演示文稿</vt:lpstr>
      <vt:lpstr>PowerPoint 演示文稿</vt:lpstr>
      <vt:lpstr>PowerPoint 演示文稿</vt:lpstr>
      <vt:lpstr>分析结果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研究结论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质性分析内容之四：质性研究的检验 </vt:lpstr>
      <vt:lpstr>PowerPoint 演示文稿</vt:lpstr>
      <vt:lpstr>PowerPoint 演示文稿</vt:lpstr>
      <vt:lpstr>如何使你的研究论文有理论性/有趣？</vt:lpstr>
      <vt:lpstr>PowerPoint 演示文稿</vt:lpstr>
      <vt:lpstr>PowerPoint 演示文稿</vt:lpstr>
      <vt:lpstr>PowerPoint 演示文稿</vt:lpstr>
      <vt:lpstr>PowerPoint 演示文稿</vt:lpstr>
      <vt:lpstr>什么是理论贡献？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高等教育研究领域中的女性</dc:title>
  <dc:creator>yu</dc:creator>
  <cp:lastModifiedBy>吃饭要紧</cp:lastModifiedBy>
  <cp:revision>839</cp:revision>
  <dcterms:created xsi:type="dcterms:W3CDTF">2023-10-27T09:09:34Z</dcterms:created>
  <dcterms:modified xsi:type="dcterms:W3CDTF">2023-10-27T09:09:48Z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E6493833DC89406288192FB0A082CD90_13</vt:lpwstr>
  </property>
  <property fmtid="{D5CDD505-2E9C-101B-9397-08002B2CF9AE}" pid="3" name="KSOProductBuildVer">
    <vt:lpwstr>2052-12.1.0.15712</vt:lpwstr>
  </property>
</Properties>
</file>