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319" r:id="rId5"/>
    <p:sldId id="310" r:id="rId6"/>
    <p:sldId id="311" r:id="rId7"/>
    <p:sldId id="313" r:id="rId8"/>
    <p:sldId id="314" r:id="rId9"/>
    <p:sldId id="328" r:id="rId10"/>
    <p:sldId id="333" r:id="rId11"/>
    <p:sldId id="315" r:id="rId12"/>
    <p:sldId id="316" r:id="rId13"/>
    <p:sldId id="338" r:id="rId14"/>
    <p:sldId id="339" r:id="rId15"/>
    <p:sldId id="332" r:id="rId16"/>
    <p:sldId id="340" r:id="rId17"/>
    <p:sldId id="341" r:id="rId18"/>
    <p:sldId id="342" r:id="rId19"/>
    <p:sldId id="343" r:id="rId20"/>
    <p:sldId id="344" r:id="rId21"/>
    <p:sldId id="345" r:id="rId22"/>
    <p:sldId id="346" r:id="rId23"/>
    <p:sldId id="348" r:id="rId24"/>
    <p:sldId id="349" r:id="rId25"/>
    <p:sldId id="353" r:id="rId26"/>
    <p:sldId id="354" r:id="rId27"/>
    <p:sldId id="355" r:id="rId28"/>
    <p:sldId id="357" r:id="rId29"/>
    <p:sldId id="356" r:id="rId30"/>
    <p:sldId id="318" r:id="rId31"/>
  </p:sldIdLst>
  <p:sldSz cx="12192000" cy="6858000"/>
  <p:notesSz cx="6858000" cy="9144000"/>
  <p:custDataLst>
    <p:tags r:id="rId3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6" userDrawn="1">
          <p15:clr>
            <a:srgbClr val="A4A3A4"/>
          </p15:clr>
        </p15:guide>
        <p15:guide id="2" pos="389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8DED"/>
    <a:srgbClr val="18478F"/>
    <a:srgbClr val="E2E2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85" autoAdjust="0"/>
    <p:restoredTop sz="96314" autoAdjust="0"/>
  </p:normalViewPr>
  <p:slideViewPr>
    <p:cSldViewPr snapToGrid="0" showGuides="1">
      <p:cViewPr varScale="1">
        <p:scale>
          <a:sx n="95" d="100"/>
          <a:sy n="95" d="100"/>
        </p:scale>
        <p:origin x="78" y="192"/>
      </p:cViewPr>
      <p:guideLst>
        <p:guide orient="horz" pos="2206"/>
        <p:guide pos="389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8" d="100"/>
        <a:sy n="13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5" Type="http://schemas.openxmlformats.org/officeDocument/2006/relationships/tags" Target="tags/tag22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44EDEE6A-9D62-4247-8CF9-7784EA346A54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微软雅黑" panose="020B0503020204020204" pitchFamily="34" charset="-122"/>
              </a:defRPr>
            </a:lvl1pPr>
          </a:lstStyle>
          <a:p>
            <a:fld id="{6045634E-706A-4B84-AA1C-111029EEACCE}" type="slidenum">
              <a:rPr lang="zh-CN" altLang="en-US" smtClean="0"/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5634E-706A-4B84-AA1C-111029EEACCE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5634E-706A-4B84-AA1C-111029EEACCE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45634E-706A-4B84-AA1C-111029EEACCE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弧形 15"/>
          <p:cNvSpPr/>
          <p:nvPr userDrawn="1"/>
        </p:nvSpPr>
        <p:spPr>
          <a:xfrm rot="10800000">
            <a:off x="-969717" y="-2545081"/>
            <a:ext cx="14154634" cy="3338047"/>
          </a:xfrm>
          <a:prstGeom prst="arc">
            <a:avLst>
              <a:gd name="adj1" fmla="val 11282205"/>
              <a:gd name="adj2" fmla="val 21132520"/>
            </a:avLst>
          </a:prstGeom>
          <a:ln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sp>
        <p:nvSpPr>
          <p:cNvPr id="17" name="矩形 16"/>
          <p:cNvSpPr/>
          <p:nvPr userDrawn="1"/>
        </p:nvSpPr>
        <p:spPr>
          <a:xfrm>
            <a:off x="3131640" y="1038761"/>
            <a:ext cx="5925034" cy="23718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方正黑体简体" panose="02010601030101010101" pitchFamily="2" charset="-122"/>
                <a:ea typeface="方正黑体简体" panose="02010601030101010101" pitchFamily="2" charset="-122"/>
                <a:cs typeface="Open Sans" panose="020B0606030504020204" pitchFamily="34" charset="0"/>
              </a:rPr>
              <a:t>Summary and report of atmospheric simple creative work ppt template of microsomal Business ReportSummary and report</a:t>
            </a:r>
            <a:endParaRPr lang="pt-BR" altLang="zh-CN" sz="800" dirty="0">
              <a:solidFill>
                <a:schemeClr val="bg1">
                  <a:lumMod val="65000"/>
                </a:schemeClr>
              </a:solidFill>
              <a:latin typeface="方正黑体简体" panose="02010601030101010101" pitchFamily="2" charset="-122"/>
              <a:ea typeface="方正黑体简体" panose="02010601030101010101" pitchFamily="2" charset="-122"/>
              <a:cs typeface="Open Sans" panose="020B0606030504020204" pitchFamily="34" charset="0"/>
            </a:endParaRPr>
          </a:p>
        </p:txBody>
      </p:sp>
      <p:sp>
        <p:nvSpPr>
          <p:cNvPr id="18" name="弧形 17"/>
          <p:cNvSpPr/>
          <p:nvPr userDrawn="1"/>
        </p:nvSpPr>
        <p:spPr>
          <a:xfrm rot="10800000">
            <a:off x="-969717" y="-6379029"/>
            <a:ext cx="14154634" cy="7111231"/>
          </a:xfrm>
          <a:prstGeom prst="arc">
            <a:avLst>
              <a:gd name="adj1" fmla="val 12701879"/>
              <a:gd name="adj2" fmla="val 19669255"/>
            </a:avLst>
          </a:prstGeom>
          <a:ln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微软雅黑" panose="020B0503020204020204" pitchFamily="34" charset="-122"/>
            </a:endParaRPr>
          </a:p>
        </p:txBody>
      </p:sp>
      <p:cxnSp>
        <p:nvCxnSpPr>
          <p:cNvPr id="23" name="直接连接符 22"/>
          <p:cNvCxnSpPr/>
          <p:nvPr userDrawn="1"/>
        </p:nvCxnSpPr>
        <p:spPr>
          <a:xfrm>
            <a:off x="0" y="6637610"/>
            <a:ext cx="12192000" cy="0"/>
          </a:xfrm>
          <a:prstGeom prst="line">
            <a:avLst/>
          </a:prstGeom>
          <a:ln w="12700">
            <a:solidFill>
              <a:srgbClr val="238DED">
                <a:alpha val="7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圆角矩形 20"/>
          <p:cNvSpPr/>
          <p:nvPr/>
        </p:nvSpPr>
        <p:spPr>
          <a:xfrm>
            <a:off x="11397926" y="6553624"/>
            <a:ext cx="422628" cy="159863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5400000" scaled="1"/>
          </a:gradFill>
          <a:ln>
            <a:noFill/>
          </a:ln>
          <a:effectLst>
            <a:outerShdw blurRad="76200" dist="381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TextBox 19"/>
          <p:cNvSpPr txBox="1"/>
          <p:nvPr userDrawn="1"/>
        </p:nvSpPr>
        <p:spPr>
          <a:xfrm>
            <a:off x="11367964" y="6494619"/>
            <a:ext cx="49321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E33E7C02-82D1-42DA-AA8B-2AEC9E450366}" type="slidenum">
              <a:rPr lang="zh-CN" altLang="en-US" sz="1000" smtClean="0">
                <a:solidFill>
                  <a:srgbClr val="F8F8F8"/>
                </a:solidFill>
                <a:latin typeface="+mj-ea"/>
                <a:ea typeface="+mj-ea"/>
              </a:rPr>
            </a:fld>
            <a:endParaRPr lang="zh-CN" altLang="en-US" sz="1000" dirty="0">
              <a:solidFill>
                <a:srgbClr val="F8F8F8"/>
              </a:solidFill>
              <a:latin typeface="+mj-ea"/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/>
      <p:bldP spid="18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4" name="矩形 3"/>
          <p:cNvSpPr/>
          <p:nvPr userDrawn="1"/>
        </p:nvSpPr>
        <p:spPr>
          <a:xfrm>
            <a:off x="8325228" y="6545425"/>
            <a:ext cx="77513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行业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www.1ppt.com/hangye/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节日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www.1ppt.com/jieri/ 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素材：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www.1ppt.com/sucai/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背景图片：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www.1ppt.com/beijing/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图表：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www.1ppt.com/tubiao/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精美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         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教程： 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www.1ppt.com/powerpoint/  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课件：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www.1ppt.com/kejian/           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字体下载：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www.1ppt.com/ziti/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工作总结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www.1ppt.com/xiazai/zongjie/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工作计划：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www.1ppt.com/xiazai/jihua/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商务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模板：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www.1ppt.com/moban/shangwu/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个人简历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www.1ppt.com/xiazai/jianli/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毕业答辩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www.1ppt.com/xiazai/dabian/  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工作汇报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PPT</a:t>
            </a:r>
            <a:r>
              <a:rPr lang="zh-CN" altLang="en-US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：</a:t>
            </a:r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www.1ppt.com/xiazai/huibao/   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  <a:p>
            <a:r>
              <a:rPr lang="en-US" altLang="zh-CN" sz="100" dirty="0">
                <a:solidFill>
                  <a:prstClr val="white"/>
                </a:solidFill>
                <a:latin typeface="Calibri" panose="020F0502020204030204"/>
                <a:ea typeface="宋体" panose="02010600030101010101" pitchFamily="2" charset="-122"/>
              </a:rPr>
              <a:t> </a:t>
            </a:r>
            <a:endParaRPr lang="en-US" altLang="zh-CN" sz="100" dirty="0">
              <a:solidFill>
                <a:prstClr val="white"/>
              </a:solidFill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jpe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4.jpeg"/><Relationship Id="rId1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弧形 4"/>
          <p:cNvSpPr/>
          <p:nvPr/>
        </p:nvSpPr>
        <p:spPr>
          <a:xfrm rot="10800000">
            <a:off x="985089" y="-3859307"/>
            <a:ext cx="10209908" cy="5222465"/>
          </a:xfrm>
          <a:prstGeom prst="arc">
            <a:avLst>
              <a:gd name="adj1" fmla="val 11687977"/>
              <a:gd name="adj2" fmla="val 20691439"/>
            </a:avLst>
          </a:prstGeom>
          <a:ln>
            <a:solidFill>
              <a:schemeClr val="accent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" name="弧形 5"/>
          <p:cNvSpPr/>
          <p:nvPr/>
        </p:nvSpPr>
        <p:spPr>
          <a:xfrm rot="10800000">
            <a:off x="-987274" y="-9506051"/>
            <a:ext cx="14154634" cy="12593783"/>
          </a:xfrm>
          <a:prstGeom prst="arc">
            <a:avLst>
              <a:gd name="adj1" fmla="val 12484089"/>
              <a:gd name="adj2" fmla="val 19947265"/>
            </a:avLst>
          </a:prstGeom>
          <a:ln>
            <a:solidFill>
              <a:schemeClr val="accent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7" name="弧形 6"/>
          <p:cNvSpPr/>
          <p:nvPr/>
        </p:nvSpPr>
        <p:spPr>
          <a:xfrm rot="10800000">
            <a:off x="-987274" y="-4529101"/>
            <a:ext cx="14154634" cy="8591651"/>
          </a:xfrm>
          <a:prstGeom prst="arc">
            <a:avLst>
              <a:gd name="adj1" fmla="val 11985777"/>
              <a:gd name="adj2" fmla="val 20414400"/>
            </a:avLst>
          </a:prstGeom>
          <a:ln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8" name="弧形 7"/>
          <p:cNvSpPr/>
          <p:nvPr/>
        </p:nvSpPr>
        <p:spPr>
          <a:xfrm rot="10800000">
            <a:off x="-987274" y="-2741348"/>
            <a:ext cx="14154634" cy="6830021"/>
          </a:xfrm>
          <a:prstGeom prst="arc">
            <a:avLst>
              <a:gd name="adj1" fmla="val 11746970"/>
              <a:gd name="adj2" fmla="val 20652581"/>
            </a:avLst>
          </a:prstGeom>
          <a:ln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9" name="弧形 8"/>
          <p:cNvSpPr/>
          <p:nvPr/>
        </p:nvSpPr>
        <p:spPr>
          <a:xfrm rot="10800000">
            <a:off x="-987274" y="-1824497"/>
            <a:ext cx="14154634" cy="5997916"/>
          </a:xfrm>
          <a:prstGeom prst="arc">
            <a:avLst>
              <a:gd name="adj1" fmla="val 11640061"/>
              <a:gd name="adj2" fmla="val 20767946"/>
            </a:avLst>
          </a:prstGeom>
          <a:ln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" name="弧形 9"/>
          <p:cNvSpPr/>
          <p:nvPr/>
        </p:nvSpPr>
        <p:spPr>
          <a:xfrm rot="10800000">
            <a:off x="-987274" y="-774551"/>
            <a:ext cx="14154634" cy="5029090"/>
          </a:xfrm>
          <a:prstGeom prst="arc">
            <a:avLst>
              <a:gd name="adj1" fmla="val 11501349"/>
              <a:gd name="adj2" fmla="val 20899245"/>
            </a:avLst>
          </a:prstGeom>
          <a:ln w="12700">
            <a:gradFill>
              <a:gsLst>
                <a:gs pos="0">
                  <a:srgbClr val="238DED"/>
                </a:gs>
                <a:gs pos="100000">
                  <a:srgbClr val="18478F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" name="弧形 10"/>
          <p:cNvSpPr/>
          <p:nvPr/>
        </p:nvSpPr>
        <p:spPr>
          <a:xfrm rot="10800000">
            <a:off x="-987274" y="172118"/>
            <a:ext cx="14154634" cy="4093175"/>
          </a:xfrm>
          <a:prstGeom prst="arc">
            <a:avLst>
              <a:gd name="adj1" fmla="val 11372673"/>
              <a:gd name="adj2" fmla="val 21014737"/>
            </a:avLst>
          </a:prstGeom>
          <a:ln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" name="弧形 11"/>
          <p:cNvSpPr/>
          <p:nvPr/>
        </p:nvSpPr>
        <p:spPr>
          <a:xfrm rot="10800000">
            <a:off x="-987274" y="1065002"/>
            <a:ext cx="14154634" cy="3211805"/>
          </a:xfrm>
          <a:prstGeom prst="arc">
            <a:avLst>
              <a:gd name="adj1" fmla="val 11254937"/>
              <a:gd name="adj2" fmla="val 21140759"/>
            </a:avLst>
          </a:prstGeom>
          <a:ln>
            <a:solidFill>
              <a:schemeClr val="accent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" name="弧形 12"/>
          <p:cNvSpPr/>
          <p:nvPr/>
        </p:nvSpPr>
        <p:spPr>
          <a:xfrm rot="10800000">
            <a:off x="-987274" y="1804707"/>
            <a:ext cx="14154634" cy="2449891"/>
          </a:xfrm>
          <a:prstGeom prst="arc">
            <a:avLst>
              <a:gd name="adj1" fmla="val 11151706"/>
              <a:gd name="adj2" fmla="val 21256969"/>
            </a:avLst>
          </a:prstGeom>
          <a:ln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4" name="弧形 13"/>
          <p:cNvSpPr/>
          <p:nvPr/>
        </p:nvSpPr>
        <p:spPr>
          <a:xfrm rot="10800000">
            <a:off x="-987274" y="2445378"/>
            <a:ext cx="14154634" cy="1855175"/>
          </a:xfrm>
          <a:prstGeom prst="arc">
            <a:avLst>
              <a:gd name="adj1" fmla="val 11059918"/>
              <a:gd name="adj2" fmla="val 21341481"/>
            </a:avLst>
          </a:prstGeom>
          <a:ln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5" name="弧形 14"/>
          <p:cNvSpPr/>
          <p:nvPr/>
        </p:nvSpPr>
        <p:spPr>
          <a:xfrm rot="10800000">
            <a:off x="-987274" y="3442444"/>
            <a:ext cx="14154634" cy="1030607"/>
          </a:xfrm>
          <a:prstGeom prst="arc">
            <a:avLst>
              <a:gd name="adj1" fmla="val 10949731"/>
              <a:gd name="adj2" fmla="val 21450868"/>
            </a:avLst>
          </a:prstGeom>
          <a:ln>
            <a:solidFill>
              <a:schemeClr val="accent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6" name="弧形 15"/>
          <p:cNvSpPr/>
          <p:nvPr/>
        </p:nvSpPr>
        <p:spPr>
          <a:xfrm rot="10800000" flipV="1">
            <a:off x="-901213" y="4601844"/>
            <a:ext cx="14154634" cy="906072"/>
          </a:xfrm>
          <a:prstGeom prst="arc">
            <a:avLst>
              <a:gd name="adj1" fmla="val 10937291"/>
              <a:gd name="adj2" fmla="val 21475095"/>
            </a:avLst>
          </a:prstGeom>
          <a:ln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7" name="弧形 16"/>
          <p:cNvSpPr/>
          <p:nvPr/>
        </p:nvSpPr>
        <p:spPr>
          <a:xfrm rot="10800000" flipV="1">
            <a:off x="-901213" y="4682441"/>
            <a:ext cx="14154634" cy="2185043"/>
          </a:xfrm>
          <a:prstGeom prst="arc">
            <a:avLst>
              <a:gd name="adj1" fmla="val 11128348"/>
              <a:gd name="adj2" fmla="val 21303215"/>
            </a:avLst>
          </a:prstGeom>
          <a:ln>
            <a:solidFill>
              <a:schemeClr val="accent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8" name="弧形 17"/>
          <p:cNvSpPr/>
          <p:nvPr/>
        </p:nvSpPr>
        <p:spPr>
          <a:xfrm rot="10800000" flipV="1">
            <a:off x="-901213" y="4747685"/>
            <a:ext cx="14154634" cy="4148889"/>
          </a:xfrm>
          <a:prstGeom prst="arc">
            <a:avLst>
              <a:gd name="adj1" fmla="val 11397289"/>
              <a:gd name="adj2" fmla="val 21057630"/>
            </a:avLst>
          </a:prstGeom>
          <a:ln>
            <a:solidFill>
              <a:schemeClr val="accent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893663" y="2184992"/>
            <a:ext cx="8564880" cy="11068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6600" dirty="0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1">
                        <a:lumMod val="95000"/>
                        <a:lumOff val="5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新魏" panose="02010800040101010101" charset="-122"/>
                <a:ea typeface="华文新魏" panose="02010800040101010101" charset="-122"/>
                <a:cs typeface="+mn-ea"/>
                <a:sym typeface="+mn-lt"/>
              </a:rPr>
              <a:t>高水平论文选题与写作</a:t>
            </a:r>
            <a:endParaRPr lang="zh-CN" altLang="en-US" sz="6600" dirty="0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新魏" panose="02010800040101010101" charset="-122"/>
              <a:ea typeface="华文新魏" panose="02010800040101010101" charset="-122"/>
              <a:cs typeface="+mn-ea"/>
              <a:sym typeface="+mn-lt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620770" y="5016500"/>
            <a:ext cx="536067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lnSpc>
                <a:spcPct val="125000"/>
              </a:lnSpc>
            </a:pPr>
            <a:r>
              <a:rPr sz="1600" b="1" dirty="0">
                <a:solidFill>
                  <a:schemeClr val="tx1"/>
                </a:solidFill>
                <a:cs typeface="+mn-ea"/>
                <a:sym typeface="+mn-lt"/>
              </a:rPr>
              <a:t>南京市社会科学院院长、</a:t>
            </a:r>
            <a:r>
              <a:rPr lang="zh-CN" sz="1600" b="1" dirty="0">
                <a:solidFill>
                  <a:schemeClr val="tx1"/>
                </a:solidFill>
                <a:cs typeface="+mn-ea"/>
                <a:sym typeface="+mn-lt"/>
              </a:rPr>
              <a:t>《</a:t>
            </a:r>
            <a:r>
              <a:rPr sz="1600" b="1" dirty="0">
                <a:solidFill>
                  <a:schemeClr val="tx1"/>
                </a:solidFill>
                <a:cs typeface="+mn-ea"/>
                <a:sym typeface="+mn-lt"/>
              </a:rPr>
              <a:t>南京社会科学</a:t>
            </a:r>
            <a:r>
              <a:rPr lang="zh-CN" sz="1600" b="1" dirty="0">
                <a:solidFill>
                  <a:schemeClr val="tx1"/>
                </a:solidFill>
                <a:cs typeface="+mn-ea"/>
                <a:sym typeface="+mn-lt"/>
              </a:rPr>
              <a:t>》</a:t>
            </a:r>
            <a:r>
              <a:rPr sz="1600" b="1" dirty="0">
                <a:solidFill>
                  <a:schemeClr val="tx1"/>
                </a:solidFill>
                <a:cs typeface="+mn-ea"/>
                <a:sym typeface="+mn-lt"/>
              </a:rPr>
              <a:t>总编</a:t>
            </a:r>
            <a:endParaRPr sz="1600" b="1" dirty="0">
              <a:solidFill>
                <a:schemeClr val="tx1"/>
              </a:solidFill>
              <a:cs typeface="+mn-ea"/>
              <a:sym typeface="+mn-lt"/>
            </a:endParaRPr>
          </a:p>
          <a:p>
            <a:pPr algn="ctr" fontAlgn="auto">
              <a:lnSpc>
                <a:spcPct val="125000"/>
              </a:lnSpc>
            </a:pPr>
            <a:r>
              <a:rPr sz="1600" b="1" dirty="0">
                <a:solidFill>
                  <a:schemeClr val="tx1"/>
                </a:solidFill>
                <a:cs typeface="+mn-ea"/>
                <a:sym typeface="+mn-lt"/>
              </a:rPr>
              <a:t>扬子江创新型城市研究院</a:t>
            </a:r>
            <a:r>
              <a:rPr lang="zh-CN" sz="1600" b="1" dirty="0">
                <a:solidFill>
                  <a:schemeClr val="tx1"/>
                </a:solidFill>
                <a:cs typeface="+mn-ea"/>
                <a:sym typeface="+mn-lt"/>
              </a:rPr>
              <a:t>首席专家</a:t>
            </a:r>
            <a:endParaRPr sz="1600" b="1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3" name="圆角矩形 32"/>
          <p:cNvSpPr/>
          <p:nvPr/>
        </p:nvSpPr>
        <p:spPr>
          <a:xfrm>
            <a:off x="5290046" y="4075593"/>
            <a:ext cx="1663408" cy="340140"/>
          </a:xfrm>
          <a:prstGeom prst="roundRect">
            <a:avLst>
              <a:gd name="adj" fmla="val 50000"/>
            </a:avLst>
          </a:pr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5400000" scaled="0"/>
          </a:gradFill>
          <a:ln>
            <a:noFill/>
          </a:ln>
          <a:effectLst>
            <a:outerShdw blurRad="1270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dirty="0">
                <a:cs typeface="+mn-ea"/>
                <a:sym typeface="+mn-lt"/>
              </a:rPr>
              <a:t>曹劲松</a:t>
            </a:r>
            <a:endParaRPr dirty="0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1498918" y="1434465"/>
          <a:ext cx="9414510" cy="51466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13742"/>
                <a:gridCol w="1412373"/>
                <a:gridCol w="1184499"/>
                <a:gridCol w="1051948"/>
                <a:gridCol w="1051948"/>
              </a:tblGrid>
              <a:tr h="3556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篇名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作者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原刊期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转载期数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转载</a:t>
                      </a:r>
                      <a:r>
                        <a:rPr lang="zh-CN" alt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类型</a:t>
                      </a:r>
                      <a:endParaRPr lang="zh-CN" alt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556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区域文化研究如何走向深入 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周秋光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2019.01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2019.09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dirty="0" err="1"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全文转载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以医疗为中心的“三医”联动改革：路径与策略 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高和荣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2018.07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2018.24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dirty="0" err="1"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全文转载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以治理推进全球化：评估与展望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孙 杰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2018.07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2018.20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dirty="0" err="1"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全文转载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为什么要建设“中国城市科学”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马 娜 刘士林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2018.05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dirty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2018.18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dirty="0" err="1"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全文转载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什么技术能够深刻变革教育：一种日常生活的视角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余清臣 黄晓磊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2018.02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2018.10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dirty="0" err="1"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全文转载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2017-2018年世界经济的趋势、矛盾与变量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陈文玲 梅冠群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2017.12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2018.05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dirty="0" err="1"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全文转载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“适合的教育”：内涵、困境与路径选择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冯建军 刘 霞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2017.11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2018.05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dirty="0" err="1"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全文转载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我国外向型经济发展如何实现新突破——基于空间、结构和活力三维度分析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戴 翔 张二震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2017.09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2018.01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dirty="0" err="1"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全文转载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探寻“社会保障之谜”：社会保障与经济发展关系辨析 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张怡恬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2017.04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2017.08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dirty="0" err="1"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全文转载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文明传播中的受众动机与传播效果 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白文刚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2016.12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2017.06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dirty="0" err="1"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全文转载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中华优秀传统文化传承体系的构建：理论、实践与路径 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李先明 成积春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2016.11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2017.05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dirty="0" err="1"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全文转载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37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微信春节红包在中国人家庭关系中的运作模式研究——基于媒介人类学的分析视角 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张 放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2016.11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2017.04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dirty="0" err="1"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全文转载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迈向工业4.0时代的教育变革 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陈 潭 刘 成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2016.09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2017.02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dirty="0" err="1"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全文转载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3214370" y="898525"/>
            <a:ext cx="625348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zh-CN" sz="24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2017-202</a:t>
            </a:r>
            <a:r>
              <a:rPr lang="en-US" altLang="zh-CN" sz="24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</a:t>
            </a:r>
            <a:r>
              <a:rPr lang="zh-CN" sz="24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年度《新华文摘》转载情况</a:t>
            </a:r>
            <a:endParaRPr lang="zh-CN" altLang="en-US" sz="2400" b="1" dirty="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1578928" y="2111375"/>
          <a:ext cx="9034259" cy="32524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90795"/>
                <a:gridCol w="1296172"/>
                <a:gridCol w="1195294"/>
                <a:gridCol w="1451998"/>
              </a:tblGrid>
              <a:tr h="3556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篇名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原刊期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转载期数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转载类型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专业与公共：审计话语研究的基本维度与方法建构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2022.06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全文转载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中国文论经验的内涵构成与价值取向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“古史辨”是如何“运动”起来的？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2022.05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全文转载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作为媒介研究方法的空间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2022.05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2022.09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全文转载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论以个体为主体的微观政治传播中的情感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2022.07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2022.12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全文转载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中国婚姻匹配对教育回报率的影响研究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2022.08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2022.12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社会互助：社会治理共同体建设的新驱动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767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青年恩格斯的反贫困思想的理论逻辑及其理论贡献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2022.08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2022.11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2856230" y="1236980"/>
            <a:ext cx="703008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zh-CN" sz="24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20</a:t>
            </a:r>
            <a:r>
              <a:rPr lang="en-US" altLang="zh-CN" sz="24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17</a:t>
            </a:r>
            <a:r>
              <a:rPr lang="zh-CN" sz="24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-202</a:t>
            </a:r>
            <a:r>
              <a:rPr lang="en-US" altLang="zh-CN" sz="24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</a:t>
            </a:r>
            <a:r>
              <a:rPr lang="zh-CN" sz="24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年度《中国社会科学文摘》转载情况</a:t>
            </a:r>
            <a:endParaRPr lang="zh-CN" altLang="en-US" sz="2400" b="1" dirty="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sp>
        <p:nvSpPr>
          <p:cNvPr id="10" name="圆角矩形 9"/>
          <p:cNvSpPr/>
          <p:nvPr>
            <p:custDataLst>
              <p:tags r:id="rId2"/>
            </p:custDataLst>
          </p:nvPr>
        </p:nvSpPr>
        <p:spPr>
          <a:xfrm>
            <a:off x="446405" y="342265"/>
            <a:ext cx="4503420" cy="576580"/>
          </a:xfrm>
          <a:prstGeom prst="roundRect">
            <a:avLst>
              <a:gd name="adj" fmla="val 50000"/>
            </a:avLst>
          </a:pr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5400000" scaled="0"/>
          </a:gradFill>
          <a:ln>
            <a:noFill/>
          </a:ln>
          <a:effectLst>
            <a:outerShdw blurRad="1270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2400" b="1" dirty="0">
                <a:cs typeface="+mn-ea"/>
                <a:sym typeface="+mn-lt"/>
              </a:rPr>
              <a:t>附</a:t>
            </a:r>
            <a:r>
              <a:rPr lang="en-US" altLang="zh-CN" sz="2400" b="1" dirty="0">
                <a:cs typeface="+mn-ea"/>
                <a:sym typeface="+mn-lt"/>
              </a:rPr>
              <a:t>2</a:t>
            </a:r>
            <a:r>
              <a:rPr lang="zh-CN" altLang="en-US" sz="2400" b="1" dirty="0">
                <a:cs typeface="+mn-ea"/>
                <a:sym typeface="+mn-lt"/>
              </a:rPr>
              <a:t>：其他文献转载文章</a:t>
            </a:r>
            <a:endParaRPr lang="zh-CN" altLang="en-US" sz="2400" b="1" dirty="0">
              <a:cs typeface="+mn-ea"/>
              <a:sym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1578293" y="2132965"/>
          <a:ext cx="9034259" cy="321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090795"/>
                <a:gridCol w="1296172"/>
                <a:gridCol w="1195294"/>
                <a:gridCol w="1451998"/>
              </a:tblGrid>
              <a:tr h="3556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篇名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原刊期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转载期数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转载类型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中国特色社会主义社会学：理论基点、学术渊源与学科品格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2020.11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2021.03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全文转载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智媒时代算法传播的形态建构与风险控制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2020.11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2021.03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全文转载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新闻研究的“想象力”：基于中层理论建构策略的讨论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2021.07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全文转载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国际法话语权的生成逻辑与中国构建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2021.05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全文转载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中国碳市场的目标遵循、根本属性与实现逻辑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2020.12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政治经济学视域中的国家治理及其理念的反思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2021.06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全球治理的困境与出路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2021.05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2962275" y="1170305"/>
            <a:ext cx="703008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zh-CN" sz="24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20</a:t>
            </a:r>
            <a:r>
              <a:rPr lang="en-US" altLang="zh-CN" sz="24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17</a:t>
            </a:r>
            <a:r>
              <a:rPr lang="zh-CN" sz="24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-202</a:t>
            </a:r>
            <a:r>
              <a:rPr lang="en-US" altLang="zh-CN" sz="24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</a:t>
            </a:r>
            <a:r>
              <a:rPr lang="zh-CN" sz="24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年度《中国社会科学文摘》转载情况</a:t>
            </a:r>
            <a:endParaRPr lang="zh-CN" altLang="en-US" sz="2400" b="1" dirty="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1477963" y="1825625"/>
          <a:ext cx="9414510" cy="37141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06695"/>
                <a:gridCol w="1590040"/>
                <a:gridCol w="1333500"/>
                <a:gridCol w="1184275"/>
              </a:tblGrid>
              <a:tr h="3556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篇名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作者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原刊期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转载期数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什么技术能够深刻变革教育：一种日常生活的视角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余清臣 黄晓磊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2018.02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2018.10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2017-2018年世界经济的趋势、矛盾与变量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陈文玲 梅冠群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2017.12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2018.05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“适合的教育”：内涵、困境与路径选择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冯建军 刘 霞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2017.11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2018.05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我国外向型经济发展如何实现新突破——基于空间、结构和活力三维度分析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戴 翔 张二震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2017.09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2018.01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探寻“社会保障之谜”：社会保障与经济发展关系辨析 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张怡恬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2017.04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2017.08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文明传播中的受众动机与传播效果 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白文刚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2016.12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2017.06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中华优秀传统文化传承体系的构建：理论、实践与路径 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李先明 成积春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2016.11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2017.05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3715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微信春节红包在中国人家庭关系中的运作模式研究——基于媒介人类学的分析视角 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张 放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2016.11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2017.04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迈向工业4.0时代的教育变革 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陈 潭 刘 成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2016.09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2017.02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2398395" y="787400"/>
            <a:ext cx="739584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zh-CN" sz="24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20</a:t>
            </a:r>
            <a:r>
              <a:rPr lang="en-US" altLang="zh-CN" sz="24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17</a:t>
            </a:r>
            <a:r>
              <a:rPr lang="zh-CN" sz="24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-202</a:t>
            </a:r>
            <a:r>
              <a:rPr lang="en-US" altLang="zh-CN" sz="24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</a:t>
            </a:r>
            <a:r>
              <a:rPr lang="zh-CN" sz="2400" b="1" dirty="0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年度《中国社会科学文摘》转载情况</a:t>
            </a:r>
            <a:endParaRPr lang="zh-CN" altLang="en-US" sz="2400" b="1" dirty="0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537460" y="735330"/>
            <a:ext cx="661860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20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21</a:t>
            </a:r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-202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</a:t>
            </a:r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年度《人大复印报刊资料》转载情况</a:t>
            </a:r>
            <a:endParaRPr lang="zh-CN" altLang="en-US" sz="2400" b="1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1812925" y="1541462"/>
          <a:ext cx="8566150" cy="454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41620"/>
                <a:gridCol w="1622425"/>
                <a:gridCol w="1602105"/>
              </a:tblGrid>
              <a:tr h="3429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篇名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原刊期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转载期数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556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始终把人民放在心上：新时代中国特色社会主义的价值追求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2022.07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2022.10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“两个相结合”：新时代马克思主义中国化理论的原创性贡献及其世界历史意义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2022.03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何谓本质直观：界定、操作过程及其方法论效应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2021.10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“后马克思主义”：一种马克思主义的检视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2021.09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格物与比德——程朱、阳明格致论的问题及其可能性解决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2022.08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西方“马克思学”的差异分析方法及其当代反思——兼论马克思恩格斯关系论问题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2022.03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2022.08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“自然化的理性主义”与“实践观”——乔姆斯基语言观与马克思语言观的哲学基础比较研究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2022.03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资本批判与时间解放——《资本论》的时间分析及其政治结论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2022.05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新发展格局下实现区域协调发展的路径探析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2021.08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世界经济的结构性变化与宏观经济政策的限度：潜在增长率下降的原因和影响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2022.06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2022.09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537460" y="735330"/>
            <a:ext cx="661860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20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21</a:t>
            </a:r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-202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</a:t>
            </a:r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年度《人大复印报刊资料》转载情况</a:t>
            </a:r>
            <a:endParaRPr lang="zh-CN" altLang="en-US" sz="2400" b="1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1894205" y="1510347"/>
          <a:ext cx="8566150" cy="454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41620"/>
                <a:gridCol w="1622425"/>
                <a:gridCol w="1602105"/>
              </a:tblGrid>
              <a:tr h="3429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篇名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原刊期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转载期数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556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独立程度、机构禀赋与监管治理的有效性——基于四类检测机构行为的比较案例研究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2022.05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新时代党和国家机构改革的行动体系与效能转化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2022.03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2022.08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情感、价值与行为：爱国主义态度的三重面向与量表开发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2022.07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区块链技术与数字信任建构机制研究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2022.09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2022.12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信息化助推乡村振兴：机制、条件与对策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2021.09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数字法治背景下平台经济的税法规制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2022.08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2022.11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传播修辞学的问题域及其研究范式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双重挑战下的都市新闻业：“媒介化风险”与“消逝的地方”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2022.06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2022.08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符合真理论与语言实践的时代进阶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专业与公共：审计话语研究的基本维度与方法建构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2022.06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数字化时代个体的感觉新变与意义共振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2022.03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2022.09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透明的图像：数字人文与艺术史的跨媒介叙事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2022.03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537460" y="735330"/>
            <a:ext cx="661860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20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21</a:t>
            </a:r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-202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</a:t>
            </a:r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年度《人大复印报刊资料》转载情况</a:t>
            </a:r>
            <a:endParaRPr lang="zh-CN" altLang="en-US" sz="2400" b="1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1812925" y="1477962"/>
          <a:ext cx="8566150" cy="454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41620"/>
                <a:gridCol w="1622425"/>
                <a:gridCol w="1602105"/>
              </a:tblGrid>
              <a:tr h="3429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篇名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原刊期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转载期数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556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艺术史的“生”或“死”——探索一种作为激情程式（pathosformel）的艺术史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自动机制与媒介重组的主体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2022.08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2022.12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高校学科集群发展的冲突样态与合作路向——基于冲突理论的视角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2022.08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2022.11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回归本体价值的德育评价改革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2022.05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媒介与育儿之间：“媒介化育儿”的概念内涵、发生维度与研究进路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2022.03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回归本体价值的德育评价改革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“双减”：认知更新、制度创新与改革行动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2022.03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新时代我国家庭视角的教育政策创新体系建构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2022.03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2022.07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人工智能时代劳动教育的三重转向与实施路径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2021.10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“双减”时代基础教育的公共性回归与公平性隐忧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“古史辨”是如何“运动”起来的？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2022.03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黄河国家文化公园建设：时代价值、基本原则与实现路径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2022.03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2022.10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786380" y="573405"/>
            <a:ext cx="661860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20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21</a:t>
            </a:r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-202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</a:t>
            </a:r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年度《人大复印报刊资料》转载情况</a:t>
            </a:r>
            <a:endParaRPr lang="zh-CN" altLang="en-US" sz="2400" b="1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1812925" y="1309052"/>
          <a:ext cx="8566150" cy="561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41620"/>
                <a:gridCol w="1622425"/>
                <a:gridCol w="1602105"/>
              </a:tblGrid>
              <a:tr h="3429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篇名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原刊期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转载期数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556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“沉浸”的核心要义与文化逻辑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2022.06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中国商帮史研究中“传统—近代”说之反思——以近代徽商研究为中心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“唐山”与近代南洋华侨的家国情怀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2022.03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中国制度力量的内在逻辑与实践优势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2020.11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2021.03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新时代党的群众路线实现方式探析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2020.10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2021.03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从马克思世界历史理论看中国道路的新贡献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2021.09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新征程两个阶段的中国新型工业化目标及战略研究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2021.05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大数据时代信息共享与隐私保护的冲突与平衡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2021.05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2021.09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克服“自然的分岔”与实践态度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2021.05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2021.08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“辩证法”何以进入“社会”？——重思马克思社会研究方法论的哈耶克视角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2021.08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从“劳动现象学”到“劳动辩证法”——马克思对黑格尔劳动观的扬弃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2021.05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马克思“艺术生产”概念的三重语境与意涵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2020.11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537460" y="735330"/>
            <a:ext cx="661860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20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21</a:t>
            </a:r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-202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</a:t>
            </a:r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年度《人大复印报刊资料》转载情况</a:t>
            </a:r>
            <a:endParaRPr lang="zh-CN" altLang="en-US" sz="2400" b="1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1524000" y="1690052"/>
          <a:ext cx="8566150" cy="454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41620"/>
                <a:gridCol w="1622425"/>
                <a:gridCol w="1602105"/>
              </a:tblGrid>
              <a:tr h="3429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篇名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原刊期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转载期数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556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政治哲学中的《资本论》与虚无主义问题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2020.09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政治经济学视域中的国家治理及其理念的反思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2021.06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2021.10 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国家审计服务区域高质量发展的机制和路径——以江苏发展实践为例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2021.06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政府主导城市基层治理模式的现代转向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2021.03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2021.07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社会服务市场的生成机制与路径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2021.07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门诊费用跨省直接结算的策略与路径——以“长三角”地区为例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2021.06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2021.10 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论村级形式主义的体制性成因——基于乡村关系的视角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2021.09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2021.11 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中国国家治理中的循证逻辑：理论框架与研究议程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2021.05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大国治理的负荷及其应对机制——以规模问题为中心的理论考察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“把自己作为方法”——兼谈民族志文本中作者的“主体性”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2021.06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社交媒体在地化：一种进入整体情境的方法论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2021.03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2021.05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错位与张力：区块链新闻业的创新困境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2020.12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537460" y="735330"/>
            <a:ext cx="661860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20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21</a:t>
            </a:r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-202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</a:t>
            </a:r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年度《人大复印报刊资料》转载情况</a:t>
            </a:r>
            <a:endParaRPr lang="zh-CN" altLang="en-US" sz="2400" b="1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1524000" y="1690052"/>
          <a:ext cx="8566150" cy="454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41620"/>
                <a:gridCol w="1622425"/>
                <a:gridCol w="1602105"/>
              </a:tblGrid>
              <a:tr h="3429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篇名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原刊期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转载期数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556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在文化与结构之间：斯图亚特·霍尔传播观的范式整合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2020.01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媒介化研究的“中间道路”：物质性路径与传播型构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2021.07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从经验论到后结构主义——马克思主义文学反映论中符号学方法的演进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2020.12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2021.06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超越与自由：王国维“境界”的哲学意蕴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2021.09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2021.06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重建一种“马克思主义”的文化政治学——詹姆逊后现代主义文化理论与文化政治诗学的批判性反思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2021.03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2021.06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流亡的法兰克福学派与批判理论的文化转向——以《哲学与社会科学研究》（1941）为考察中心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2021.05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少数文学：一个生成的概念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2020.11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论介入——一个思想史与批评史的考察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2020.08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对康德经验论的批判与重构——本雅明语言观的三重进路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2020.07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走向交往诗学：弹幕文化与社交时代的文艺变革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教育实践哲学咨询的内涵与实施方略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2021.03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2021.09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德育课程创新何以可能：来自脑科学的启示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2021.07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弧形 3"/>
          <p:cNvSpPr/>
          <p:nvPr/>
        </p:nvSpPr>
        <p:spPr>
          <a:xfrm rot="10800000">
            <a:off x="-987274" y="-11984560"/>
            <a:ext cx="14154634" cy="12593783"/>
          </a:xfrm>
          <a:prstGeom prst="arc">
            <a:avLst>
              <a:gd name="adj1" fmla="val 12484089"/>
              <a:gd name="adj2" fmla="val 19947265"/>
            </a:avLst>
          </a:prstGeom>
          <a:ln>
            <a:solidFill>
              <a:schemeClr val="accent1">
                <a:alpha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5" name="弧形 4"/>
          <p:cNvSpPr/>
          <p:nvPr/>
        </p:nvSpPr>
        <p:spPr>
          <a:xfrm rot="10800000">
            <a:off x="-987274" y="-7007610"/>
            <a:ext cx="14154634" cy="8591651"/>
          </a:xfrm>
          <a:prstGeom prst="arc">
            <a:avLst>
              <a:gd name="adj1" fmla="val 11985777"/>
              <a:gd name="adj2" fmla="val 20414400"/>
            </a:avLst>
          </a:prstGeom>
          <a:ln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6" name="弧形 5"/>
          <p:cNvSpPr/>
          <p:nvPr/>
        </p:nvSpPr>
        <p:spPr>
          <a:xfrm rot="10800000">
            <a:off x="-987274" y="-5219857"/>
            <a:ext cx="14154634" cy="6830021"/>
          </a:xfrm>
          <a:prstGeom prst="arc">
            <a:avLst>
              <a:gd name="adj1" fmla="val 11746970"/>
              <a:gd name="adj2" fmla="val 20652581"/>
            </a:avLst>
          </a:prstGeom>
          <a:ln>
            <a:solidFill>
              <a:schemeClr val="accent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7" name="弧形 6"/>
          <p:cNvSpPr/>
          <p:nvPr/>
        </p:nvSpPr>
        <p:spPr>
          <a:xfrm rot="10800000">
            <a:off x="-987274" y="-4303006"/>
            <a:ext cx="14154634" cy="5997916"/>
          </a:xfrm>
          <a:prstGeom prst="arc">
            <a:avLst>
              <a:gd name="adj1" fmla="val 11640061"/>
              <a:gd name="adj2" fmla="val 20767946"/>
            </a:avLst>
          </a:prstGeom>
          <a:ln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8" name="弧形 7"/>
          <p:cNvSpPr/>
          <p:nvPr/>
        </p:nvSpPr>
        <p:spPr>
          <a:xfrm rot="10800000">
            <a:off x="-987274" y="-3253060"/>
            <a:ext cx="14154634" cy="5029090"/>
          </a:xfrm>
          <a:prstGeom prst="arc">
            <a:avLst>
              <a:gd name="adj1" fmla="val 11501349"/>
              <a:gd name="adj2" fmla="val 20899245"/>
            </a:avLst>
          </a:prstGeom>
          <a:ln w="12700">
            <a:gradFill>
              <a:gsLst>
                <a:gs pos="0">
                  <a:srgbClr val="238DED"/>
                </a:gs>
                <a:gs pos="100000">
                  <a:srgbClr val="18478F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9" name="弧形 8"/>
          <p:cNvSpPr/>
          <p:nvPr/>
        </p:nvSpPr>
        <p:spPr>
          <a:xfrm rot="10800000">
            <a:off x="-987274" y="-2306391"/>
            <a:ext cx="14154634" cy="4093175"/>
          </a:xfrm>
          <a:prstGeom prst="arc">
            <a:avLst>
              <a:gd name="adj1" fmla="val 11372673"/>
              <a:gd name="adj2" fmla="val 21014737"/>
            </a:avLst>
          </a:prstGeom>
          <a:ln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0" name="弧形 9"/>
          <p:cNvSpPr/>
          <p:nvPr/>
        </p:nvSpPr>
        <p:spPr>
          <a:xfrm rot="10800000">
            <a:off x="-987274" y="-1413507"/>
            <a:ext cx="14154634" cy="3211805"/>
          </a:xfrm>
          <a:prstGeom prst="arc">
            <a:avLst>
              <a:gd name="adj1" fmla="val 11254937"/>
              <a:gd name="adj2" fmla="val 21140759"/>
            </a:avLst>
          </a:prstGeom>
          <a:ln>
            <a:solidFill>
              <a:schemeClr val="accent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1" name="弧形 10"/>
          <p:cNvSpPr/>
          <p:nvPr/>
        </p:nvSpPr>
        <p:spPr>
          <a:xfrm rot="10800000">
            <a:off x="-987274" y="-660467"/>
            <a:ext cx="14154634" cy="2449891"/>
          </a:xfrm>
          <a:prstGeom prst="arc">
            <a:avLst>
              <a:gd name="adj1" fmla="val 11151706"/>
              <a:gd name="adj2" fmla="val 21256969"/>
            </a:avLst>
          </a:prstGeom>
          <a:ln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2" name="弧形 11"/>
          <p:cNvSpPr/>
          <p:nvPr/>
        </p:nvSpPr>
        <p:spPr>
          <a:xfrm rot="10800000">
            <a:off x="-987274" y="-33131"/>
            <a:ext cx="14154634" cy="1855175"/>
          </a:xfrm>
          <a:prstGeom prst="arc">
            <a:avLst>
              <a:gd name="adj1" fmla="val 11059918"/>
              <a:gd name="adj2" fmla="val 21341481"/>
            </a:avLst>
          </a:prstGeom>
          <a:ln>
            <a:solidFill>
              <a:schemeClr val="accent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" name="弧形 12"/>
          <p:cNvSpPr/>
          <p:nvPr/>
        </p:nvSpPr>
        <p:spPr>
          <a:xfrm rot="10800000">
            <a:off x="-987274" y="638295"/>
            <a:ext cx="14154634" cy="1247962"/>
          </a:xfrm>
          <a:prstGeom prst="arc">
            <a:avLst>
              <a:gd name="adj1" fmla="val 10949731"/>
              <a:gd name="adj2" fmla="val 21450868"/>
            </a:avLst>
          </a:prstGeom>
          <a:ln>
            <a:solidFill>
              <a:schemeClr val="accent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6" name="Freeform 7"/>
          <p:cNvSpPr>
            <a:spLocks noEditPoints="1"/>
          </p:cNvSpPr>
          <p:nvPr/>
        </p:nvSpPr>
        <p:spPr bwMode="auto">
          <a:xfrm>
            <a:off x="2389238" y="2279275"/>
            <a:ext cx="1360134" cy="1641048"/>
          </a:xfrm>
          <a:custGeom>
            <a:avLst/>
            <a:gdLst>
              <a:gd name="T0" fmla="*/ 870 w 1809"/>
              <a:gd name="T1" fmla="*/ 879 h 2152"/>
              <a:gd name="T2" fmla="*/ 870 w 1809"/>
              <a:gd name="T3" fmla="*/ 2152 h 2152"/>
              <a:gd name="T4" fmla="*/ 1809 w 1809"/>
              <a:gd name="T5" fmla="*/ 1820 h 2152"/>
              <a:gd name="T6" fmla="*/ 1809 w 1809"/>
              <a:gd name="T7" fmla="*/ 547 h 2152"/>
              <a:gd name="T8" fmla="*/ 870 w 1809"/>
              <a:gd name="T9" fmla="*/ 879 h 2152"/>
              <a:gd name="T10" fmla="*/ 785 w 1809"/>
              <a:gd name="T11" fmla="*/ 961 h 2152"/>
              <a:gd name="T12" fmla="*/ 785 w 1809"/>
              <a:gd name="T13" fmla="*/ 1138 h 2152"/>
              <a:gd name="T14" fmla="*/ 613 w 1809"/>
              <a:gd name="T15" fmla="*/ 1053 h 2152"/>
              <a:gd name="T16" fmla="*/ 613 w 1809"/>
              <a:gd name="T17" fmla="*/ 864 h 2152"/>
              <a:gd name="T18" fmla="*/ 785 w 1809"/>
              <a:gd name="T19" fmla="*/ 961 h 2152"/>
              <a:gd name="T20" fmla="*/ 1555 w 1809"/>
              <a:gd name="T21" fmla="*/ 410 h 2152"/>
              <a:gd name="T22" fmla="*/ 1507 w 1809"/>
              <a:gd name="T23" fmla="*/ 386 h 2152"/>
              <a:gd name="T24" fmla="*/ 602 w 1809"/>
              <a:gd name="T25" fmla="*/ 700 h 2152"/>
              <a:gd name="T26" fmla="*/ 576 w 1809"/>
              <a:gd name="T27" fmla="*/ 724 h 2152"/>
              <a:gd name="T28" fmla="*/ 576 w 1809"/>
              <a:gd name="T29" fmla="*/ 2017 h 2152"/>
              <a:gd name="T30" fmla="*/ 822 w 1809"/>
              <a:gd name="T31" fmla="*/ 2149 h 2152"/>
              <a:gd name="T32" fmla="*/ 822 w 1809"/>
              <a:gd name="T33" fmla="*/ 879 h 2152"/>
              <a:gd name="T34" fmla="*/ 622 w 1809"/>
              <a:gd name="T35" fmla="*/ 772 h 2152"/>
              <a:gd name="T36" fmla="*/ 625 w 1809"/>
              <a:gd name="T37" fmla="*/ 772 h 2152"/>
              <a:gd name="T38" fmla="*/ 1531 w 1809"/>
              <a:gd name="T39" fmla="*/ 457 h 2152"/>
              <a:gd name="T40" fmla="*/ 1555 w 1809"/>
              <a:gd name="T41" fmla="*/ 410 h 2152"/>
              <a:gd name="T42" fmla="*/ 209 w 1809"/>
              <a:gd name="T43" fmla="*/ 581 h 2152"/>
              <a:gd name="T44" fmla="*/ 209 w 1809"/>
              <a:gd name="T45" fmla="*/ 758 h 2152"/>
              <a:gd name="T46" fmla="*/ 37 w 1809"/>
              <a:gd name="T47" fmla="*/ 673 h 2152"/>
              <a:gd name="T48" fmla="*/ 37 w 1809"/>
              <a:gd name="T49" fmla="*/ 484 h 2152"/>
              <a:gd name="T50" fmla="*/ 209 w 1809"/>
              <a:gd name="T51" fmla="*/ 581 h 2152"/>
              <a:gd name="T52" fmla="*/ 978 w 1809"/>
              <a:gd name="T53" fmla="*/ 30 h 2152"/>
              <a:gd name="T54" fmla="*/ 931 w 1809"/>
              <a:gd name="T55" fmla="*/ 6 h 2152"/>
              <a:gd name="T56" fmla="*/ 25 w 1809"/>
              <a:gd name="T57" fmla="*/ 321 h 2152"/>
              <a:gd name="T58" fmla="*/ 0 w 1809"/>
              <a:gd name="T59" fmla="*/ 344 h 2152"/>
              <a:gd name="T60" fmla="*/ 0 w 1809"/>
              <a:gd name="T61" fmla="*/ 1638 h 2152"/>
              <a:gd name="T62" fmla="*/ 246 w 1809"/>
              <a:gd name="T63" fmla="*/ 1770 h 2152"/>
              <a:gd name="T64" fmla="*/ 246 w 1809"/>
              <a:gd name="T65" fmla="*/ 500 h 2152"/>
              <a:gd name="T66" fmla="*/ 46 w 1809"/>
              <a:gd name="T67" fmla="*/ 393 h 2152"/>
              <a:gd name="T68" fmla="*/ 49 w 1809"/>
              <a:gd name="T69" fmla="*/ 392 h 2152"/>
              <a:gd name="T70" fmla="*/ 954 w 1809"/>
              <a:gd name="T71" fmla="*/ 77 h 2152"/>
              <a:gd name="T72" fmla="*/ 978 w 1809"/>
              <a:gd name="T73" fmla="*/ 30 h 2152"/>
              <a:gd name="T74" fmla="*/ 497 w 1809"/>
              <a:gd name="T75" fmla="*/ 781 h 2152"/>
              <a:gd name="T76" fmla="*/ 497 w 1809"/>
              <a:gd name="T77" fmla="*/ 958 h 2152"/>
              <a:gd name="T78" fmla="*/ 325 w 1809"/>
              <a:gd name="T79" fmla="*/ 873 h 2152"/>
              <a:gd name="T80" fmla="*/ 325 w 1809"/>
              <a:gd name="T81" fmla="*/ 684 h 2152"/>
              <a:gd name="T82" fmla="*/ 497 w 1809"/>
              <a:gd name="T83" fmla="*/ 781 h 2152"/>
              <a:gd name="T84" fmla="*/ 1266 w 1809"/>
              <a:gd name="T85" fmla="*/ 230 h 2152"/>
              <a:gd name="T86" fmla="*/ 1219 w 1809"/>
              <a:gd name="T87" fmla="*/ 206 h 2152"/>
              <a:gd name="T88" fmla="*/ 313 w 1809"/>
              <a:gd name="T89" fmla="*/ 520 h 2152"/>
              <a:gd name="T90" fmla="*/ 288 w 1809"/>
              <a:gd name="T91" fmla="*/ 544 h 2152"/>
              <a:gd name="T92" fmla="*/ 288 w 1809"/>
              <a:gd name="T93" fmla="*/ 1837 h 2152"/>
              <a:gd name="T94" fmla="*/ 534 w 1809"/>
              <a:gd name="T95" fmla="*/ 1969 h 2152"/>
              <a:gd name="T96" fmla="*/ 534 w 1809"/>
              <a:gd name="T97" fmla="*/ 699 h 2152"/>
              <a:gd name="T98" fmla="*/ 334 w 1809"/>
              <a:gd name="T99" fmla="*/ 592 h 2152"/>
              <a:gd name="T100" fmla="*/ 337 w 1809"/>
              <a:gd name="T101" fmla="*/ 592 h 2152"/>
              <a:gd name="T102" fmla="*/ 1243 w 1809"/>
              <a:gd name="T103" fmla="*/ 277 h 2152"/>
              <a:gd name="T104" fmla="*/ 1266 w 1809"/>
              <a:gd name="T105" fmla="*/ 230 h 21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1809" h="2152">
                <a:moveTo>
                  <a:pt x="870" y="879"/>
                </a:moveTo>
                <a:lnTo>
                  <a:pt x="870" y="2152"/>
                </a:lnTo>
                <a:lnTo>
                  <a:pt x="1809" y="1820"/>
                </a:lnTo>
                <a:lnTo>
                  <a:pt x="1809" y="547"/>
                </a:lnTo>
                <a:lnTo>
                  <a:pt x="870" y="879"/>
                </a:lnTo>
                <a:close/>
                <a:moveTo>
                  <a:pt x="785" y="961"/>
                </a:moveTo>
                <a:lnTo>
                  <a:pt x="785" y="1138"/>
                </a:lnTo>
                <a:cubicBezTo>
                  <a:pt x="699" y="1121"/>
                  <a:pt x="613" y="1053"/>
                  <a:pt x="613" y="1053"/>
                </a:cubicBezTo>
                <a:lnTo>
                  <a:pt x="613" y="864"/>
                </a:lnTo>
                <a:cubicBezTo>
                  <a:pt x="719" y="950"/>
                  <a:pt x="785" y="961"/>
                  <a:pt x="785" y="961"/>
                </a:cubicBezTo>
                <a:close/>
                <a:moveTo>
                  <a:pt x="1555" y="410"/>
                </a:moveTo>
                <a:cubicBezTo>
                  <a:pt x="1548" y="390"/>
                  <a:pt x="1527" y="379"/>
                  <a:pt x="1507" y="386"/>
                </a:cubicBezTo>
                <a:lnTo>
                  <a:pt x="602" y="700"/>
                </a:lnTo>
                <a:cubicBezTo>
                  <a:pt x="590" y="704"/>
                  <a:pt x="580" y="713"/>
                  <a:pt x="576" y="724"/>
                </a:cubicBezTo>
                <a:lnTo>
                  <a:pt x="576" y="2017"/>
                </a:lnTo>
                <a:cubicBezTo>
                  <a:pt x="608" y="2080"/>
                  <a:pt x="741" y="2149"/>
                  <a:pt x="822" y="2149"/>
                </a:cubicBezTo>
                <a:lnTo>
                  <a:pt x="822" y="879"/>
                </a:lnTo>
                <a:cubicBezTo>
                  <a:pt x="779" y="873"/>
                  <a:pt x="682" y="822"/>
                  <a:pt x="622" y="772"/>
                </a:cubicBezTo>
                <a:cubicBezTo>
                  <a:pt x="623" y="772"/>
                  <a:pt x="624" y="772"/>
                  <a:pt x="625" y="772"/>
                </a:cubicBezTo>
                <a:lnTo>
                  <a:pt x="1531" y="457"/>
                </a:lnTo>
                <a:cubicBezTo>
                  <a:pt x="1550" y="450"/>
                  <a:pt x="1561" y="429"/>
                  <a:pt x="1555" y="410"/>
                </a:cubicBezTo>
                <a:close/>
                <a:moveTo>
                  <a:pt x="209" y="581"/>
                </a:moveTo>
                <a:lnTo>
                  <a:pt x="209" y="758"/>
                </a:lnTo>
                <a:cubicBezTo>
                  <a:pt x="123" y="742"/>
                  <a:pt x="37" y="673"/>
                  <a:pt x="37" y="673"/>
                </a:cubicBezTo>
                <a:lnTo>
                  <a:pt x="37" y="484"/>
                </a:lnTo>
                <a:cubicBezTo>
                  <a:pt x="143" y="570"/>
                  <a:pt x="209" y="581"/>
                  <a:pt x="209" y="581"/>
                </a:cubicBezTo>
                <a:close/>
                <a:moveTo>
                  <a:pt x="978" y="30"/>
                </a:moveTo>
                <a:cubicBezTo>
                  <a:pt x="972" y="11"/>
                  <a:pt x="951" y="0"/>
                  <a:pt x="931" y="6"/>
                </a:cubicBezTo>
                <a:lnTo>
                  <a:pt x="25" y="321"/>
                </a:lnTo>
                <a:cubicBezTo>
                  <a:pt x="14" y="325"/>
                  <a:pt x="3" y="334"/>
                  <a:pt x="0" y="344"/>
                </a:cubicBezTo>
                <a:lnTo>
                  <a:pt x="0" y="1638"/>
                </a:lnTo>
                <a:cubicBezTo>
                  <a:pt x="32" y="1700"/>
                  <a:pt x="165" y="1770"/>
                  <a:pt x="246" y="1770"/>
                </a:cubicBezTo>
                <a:lnTo>
                  <a:pt x="246" y="500"/>
                </a:lnTo>
                <a:cubicBezTo>
                  <a:pt x="203" y="493"/>
                  <a:pt x="106" y="443"/>
                  <a:pt x="46" y="393"/>
                </a:cubicBezTo>
                <a:cubicBezTo>
                  <a:pt x="47" y="393"/>
                  <a:pt x="48" y="392"/>
                  <a:pt x="49" y="392"/>
                </a:cubicBezTo>
                <a:lnTo>
                  <a:pt x="954" y="77"/>
                </a:lnTo>
                <a:cubicBezTo>
                  <a:pt x="974" y="71"/>
                  <a:pt x="985" y="50"/>
                  <a:pt x="978" y="30"/>
                </a:cubicBezTo>
                <a:close/>
                <a:moveTo>
                  <a:pt x="497" y="781"/>
                </a:moveTo>
                <a:lnTo>
                  <a:pt x="497" y="958"/>
                </a:lnTo>
                <a:cubicBezTo>
                  <a:pt x="411" y="941"/>
                  <a:pt x="325" y="873"/>
                  <a:pt x="325" y="873"/>
                </a:cubicBezTo>
                <a:lnTo>
                  <a:pt x="325" y="684"/>
                </a:lnTo>
                <a:cubicBezTo>
                  <a:pt x="431" y="770"/>
                  <a:pt x="497" y="781"/>
                  <a:pt x="497" y="781"/>
                </a:cubicBezTo>
                <a:close/>
                <a:moveTo>
                  <a:pt x="1266" y="230"/>
                </a:moveTo>
                <a:cubicBezTo>
                  <a:pt x="1260" y="210"/>
                  <a:pt x="1239" y="199"/>
                  <a:pt x="1219" y="206"/>
                </a:cubicBezTo>
                <a:lnTo>
                  <a:pt x="313" y="520"/>
                </a:lnTo>
                <a:cubicBezTo>
                  <a:pt x="302" y="524"/>
                  <a:pt x="291" y="533"/>
                  <a:pt x="288" y="544"/>
                </a:cubicBezTo>
                <a:lnTo>
                  <a:pt x="288" y="1837"/>
                </a:lnTo>
                <a:cubicBezTo>
                  <a:pt x="320" y="1900"/>
                  <a:pt x="453" y="1969"/>
                  <a:pt x="534" y="1969"/>
                </a:cubicBezTo>
                <a:lnTo>
                  <a:pt x="534" y="699"/>
                </a:lnTo>
                <a:cubicBezTo>
                  <a:pt x="491" y="693"/>
                  <a:pt x="394" y="642"/>
                  <a:pt x="334" y="592"/>
                </a:cubicBezTo>
                <a:cubicBezTo>
                  <a:pt x="335" y="592"/>
                  <a:pt x="336" y="592"/>
                  <a:pt x="337" y="592"/>
                </a:cubicBezTo>
                <a:lnTo>
                  <a:pt x="1243" y="277"/>
                </a:lnTo>
                <a:cubicBezTo>
                  <a:pt x="1262" y="270"/>
                  <a:pt x="1273" y="249"/>
                  <a:pt x="1266" y="230"/>
                </a:cubicBezTo>
                <a:close/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2700000" scaled="1"/>
          </a:gradFill>
          <a:ln>
            <a:noFill/>
          </a:ln>
        </p:spPr>
        <p:txBody>
          <a:bodyPr vert="horz" wrap="square" lIns="91416" tIns="45708" rIns="91416" bIns="45708" numCol="1" anchor="t" anchorCtr="0" compatLnSpc="1"/>
          <a:lstStyle/>
          <a:p>
            <a:endParaRPr lang="zh-CN" altLang="en-US" sz="1800" dirty="0">
              <a:cs typeface="+mn-ea"/>
              <a:sym typeface="+mn-lt"/>
            </a:endParaRPr>
          </a:p>
        </p:txBody>
      </p:sp>
      <p:sp>
        <p:nvSpPr>
          <p:cNvPr id="17" name="弧形 16"/>
          <p:cNvSpPr/>
          <p:nvPr/>
        </p:nvSpPr>
        <p:spPr>
          <a:xfrm rot="9795823">
            <a:off x="1752481" y="1701341"/>
            <a:ext cx="2634354" cy="2634354"/>
          </a:xfrm>
          <a:prstGeom prst="arc">
            <a:avLst>
              <a:gd name="adj1" fmla="val 13884233"/>
              <a:gd name="adj2" fmla="val 9625823"/>
            </a:avLst>
          </a:prstGeom>
          <a:ln w="9525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1800" dirty="0">
              <a:cs typeface="+mn-ea"/>
              <a:sym typeface="+mn-lt"/>
            </a:endParaRPr>
          </a:p>
        </p:txBody>
      </p:sp>
      <p:sp>
        <p:nvSpPr>
          <p:cNvPr id="18" name="矩形 3"/>
          <p:cNvSpPr>
            <a:spLocks noChangeArrowheads="1"/>
          </p:cNvSpPr>
          <p:nvPr/>
        </p:nvSpPr>
        <p:spPr bwMode="auto">
          <a:xfrm>
            <a:off x="3749684" y="2646588"/>
            <a:ext cx="1253490" cy="744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8555" tIns="34278" rIns="68555" bIns="34278">
            <a:spAutoFit/>
          </a:bodyPr>
          <a:lstStyle/>
          <a:p>
            <a:pPr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zh-CN" altLang="en-US" sz="44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目录</a:t>
            </a:r>
            <a:endParaRPr lang="zh-CN" altLang="en-US" sz="44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圆角矩形 13"/>
          <p:cNvSpPr/>
          <p:nvPr/>
        </p:nvSpPr>
        <p:spPr>
          <a:xfrm>
            <a:off x="5652166" y="2279224"/>
            <a:ext cx="4408834" cy="609572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2700000" scaled="1"/>
          </a:gradFill>
          <a:ln>
            <a:noFill/>
          </a:ln>
          <a:effectLst>
            <a:outerShdw blurRad="1905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rgbClr val="0973DD"/>
              </a:solidFill>
              <a:cs typeface="+mn-ea"/>
              <a:sym typeface="+mn-lt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6349932" y="2406365"/>
            <a:ext cx="3416044" cy="397510"/>
          </a:xfrm>
          <a:prstGeom prst="rect">
            <a:avLst/>
          </a:prstGeom>
        </p:spPr>
        <p:txBody>
          <a:bodyPr wrap="square" lIns="91407" tIns="45704" rIns="91407" bIns="45704">
            <a:spAutoFit/>
          </a:bodyPr>
          <a:lstStyle/>
          <a:p>
            <a:r>
              <a:rPr lang="zh-CN" altLang="en-US" sz="2000" b="1" dirty="0">
                <a:solidFill>
                  <a:schemeClr val="bg1"/>
                </a:solidFill>
                <a:cs typeface="+mn-ea"/>
                <a:sym typeface="+mn-lt"/>
              </a:rPr>
              <a:t>二、选题如何提炼</a:t>
            </a:r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5662414" y="3303317"/>
            <a:ext cx="4408833" cy="60957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</a:gradFill>
          <a:ln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</a:ln>
          <a:effectLst>
            <a:outerShdw blurRad="63500" sx="102000" sy="102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rgbClr val="0973DD"/>
              </a:solidFill>
              <a:cs typeface="+mn-ea"/>
              <a:sym typeface="+mn-lt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6362633" y="3481257"/>
            <a:ext cx="2213610" cy="397510"/>
          </a:xfrm>
          <a:prstGeom prst="rect">
            <a:avLst/>
          </a:prstGeom>
        </p:spPr>
        <p:txBody>
          <a:bodyPr wrap="none" lIns="91407" tIns="45704" rIns="91407" bIns="45704">
            <a:spAutoFit/>
          </a:bodyPr>
          <a:lstStyle/>
          <a:p>
            <a:pPr algn="l"/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三、选题怎样表述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2" name="圆角矩形 21"/>
          <p:cNvSpPr/>
          <p:nvPr/>
        </p:nvSpPr>
        <p:spPr>
          <a:xfrm>
            <a:off x="5662414" y="4366913"/>
            <a:ext cx="4408833" cy="609572"/>
          </a:xfrm>
          <a:prstGeom prst="roundRect">
            <a:avLst>
              <a:gd name="adj" fmla="val 50000"/>
            </a:avLst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2700000" scaled="1"/>
          </a:gradFill>
          <a:ln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</a:ln>
          <a:effectLst>
            <a:outerShdw blurRad="1905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rgbClr val="0973DD"/>
              </a:solidFill>
              <a:cs typeface="+mn-ea"/>
              <a:sym typeface="+mn-lt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6349933" y="4481353"/>
            <a:ext cx="2213610" cy="397510"/>
          </a:xfrm>
          <a:prstGeom prst="rect">
            <a:avLst/>
          </a:prstGeom>
        </p:spPr>
        <p:txBody>
          <a:bodyPr wrap="none" lIns="91407" tIns="45704" rIns="91407" bIns="45704">
            <a:spAutoFit/>
          </a:bodyPr>
          <a:lstStyle/>
          <a:p>
            <a:pPr algn="l"/>
            <a:r>
              <a:rPr lang="zh-CN" altLang="en-US" sz="2000" b="1" dirty="0">
                <a:solidFill>
                  <a:schemeClr val="bg1"/>
                </a:solidFill>
                <a:cs typeface="+mn-ea"/>
                <a:sym typeface="+mn-lt"/>
              </a:rPr>
              <a:t>四、论文写作要求</a:t>
            </a:r>
            <a:endParaRPr lang="zh-CN" altLang="en-US" sz="2000" b="1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5" name="圆角矩形 34"/>
          <p:cNvSpPr/>
          <p:nvPr/>
        </p:nvSpPr>
        <p:spPr>
          <a:xfrm>
            <a:off x="5672664" y="5391005"/>
            <a:ext cx="4408833" cy="60957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</a:gradFill>
          <a:ln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</a:ln>
          <a:effectLst>
            <a:outerShdw blurRad="63500" sx="102000" sy="102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rgbClr val="0973DD"/>
              </a:solidFill>
              <a:cs typeface="+mn-ea"/>
              <a:sym typeface="+mn-lt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6349933" y="5530845"/>
            <a:ext cx="2213610" cy="397510"/>
          </a:xfrm>
          <a:prstGeom prst="rect">
            <a:avLst/>
          </a:prstGeom>
        </p:spPr>
        <p:txBody>
          <a:bodyPr wrap="none" lIns="91407" tIns="45704" rIns="91407" bIns="45704">
            <a:spAutoFit/>
          </a:bodyPr>
          <a:lstStyle/>
          <a:p>
            <a:pPr algn="l"/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五、论文学术创新</a:t>
            </a:r>
            <a:endParaRPr lang="zh-CN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29" name="圆角矩形 28"/>
          <p:cNvSpPr/>
          <p:nvPr/>
        </p:nvSpPr>
        <p:spPr>
          <a:xfrm>
            <a:off x="5652344" y="1377805"/>
            <a:ext cx="4408833" cy="609572"/>
          </a:xfrm>
          <a:prstGeom prst="roundRect">
            <a:avLst>
              <a:gd name="adj" fmla="val 50000"/>
            </a:avLst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</a:gradFill>
          <a:ln>
            <a:gradFill flip="none" rotWithShape="1">
              <a:gsLst>
                <a:gs pos="100000">
                  <a:schemeClr val="bg1"/>
                </a:gs>
                <a:gs pos="0">
                  <a:schemeClr val="bg1">
                    <a:lumMod val="75000"/>
                  </a:schemeClr>
                </a:gs>
              </a:gsLst>
              <a:lin ang="2700000" scaled="1"/>
              <a:tileRect/>
            </a:gradFill>
          </a:ln>
          <a:effectLst>
            <a:outerShdw blurRad="63500" sx="102000" sy="102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solidFill>
                <a:srgbClr val="0973DD"/>
              </a:solidFill>
              <a:cs typeface="+mn-ea"/>
              <a:sym typeface="+mn-lt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349933" y="1513835"/>
            <a:ext cx="2213610" cy="397510"/>
          </a:xfrm>
          <a:prstGeom prst="rect">
            <a:avLst/>
          </a:prstGeom>
        </p:spPr>
        <p:txBody>
          <a:bodyPr wrap="none" lIns="91407" tIns="45704" rIns="91407" bIns="45704">
            <a:spAutoFit/>
          </a:bodyPr>
          <a:lstStyle/>
          <a:p>
            <a:pPr algn="l"/>
            <a:r>
              <a:rPr lang="zh-CN" altLang="en-US" sz="2000" b="1" dirty="0">
                <a:cs typeface="+mn-ea"/>
                <a:sym typeface="+mn-lt"/>
              </a:rPr>
              <a:t>一、选题从哪里来</a:t>
            </a:r>
            <a:endParaRPr lang="en-US" altLang="zh-CN" sz="2000" b="1" dirty="0">
              <a:solidFill>
                <a:schemeClr val="tx1">
                  <a:lumMod val="75000"/>
                  <a:lumOff val="2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537460" y="735330"/>
            <a:ext cx="6618605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20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21</a:t>
            </a:r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-202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</a:t>
            </a:r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年度《人大复印报刊资料》转载情况</a:t>
            </a:r>
            <a:endParaRPr lang="zh-CN" altLang="en-US" sz="2400" b="1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1524000" y="1690052"/>
          <a:ext cx="8566150" cy="4546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341620"/>
                <a:gridCol w="1622425"/>
                <a:gridCol w="1602105"/>
              </a:tblGrid>
              <a:tr h="3429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篇名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原刊期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转载期数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556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从“管理”到“治理”：学区政策的演进逻辑和发展趋势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2020.09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“新文科”“超学科”与“共同体”——面向解决生活世界复杂问题的研究与教育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2020.07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“实地化教育”评介——让教学回到“土地”的尝试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道德，还是伦理？——教师道德时代困境的精神哲学探究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“未来定义权”视域下的中国科幻：理论建构与实现路径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2021.08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中国商帮史研究中“传统—近代”说之反思——以近代徽商研究为中心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2021.06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文化线路建构的事件驱动与文明驱动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2020.09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2021.03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战败者的历史书写——日本“二战”电影媒介记忆主体批判性研究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2020.08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“智能+”时代现代文化市场体系的制度创新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2021.06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2021.10 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321560" y="735330"/>
            <a:ext cx="74396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20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21</a:t>
            </a:r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-202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</a:t>
            </a:r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年度《高等学校文科学术文摘》转载情况</a:t>
            </a:r>
            <a:endParaRPr lang="zh-CN" altLang="en-US" sz="2400" b="1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1524000" y="1690052"/>
          <a:ext cx="8645525" cy="4566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0565"/>
                <a:gridCol w="1389380"/>
                <a:gridCol w="1435100"/>
                <a:gridCol w="1300480"/>
              </a:tblGrid>
              <a:tr h="342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篇名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原刊期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转载期数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转载类型</a:t>
                      </a:r>
                      <a:endParaRPr lang="zh-CN" altLang="en-US" sz="1200" b="0" dirty="0"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556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元宇宙与教育活动的“物质转向”：老故事与新实在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全文转载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“双减”：认知更新、制度创新与改革行动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全文转载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面向欲望调节力提升的现代学校美育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2022.03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全文转载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近代西方哲学的“三大转向”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2022.05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全文转载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从两种价值概念的关系看价值的颠倒和文明的危机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2021.10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历史意识是人类生活实践的精神向导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2022.10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2022.06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理解高语境文化：中国传播观念的超语言逻辑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全文转载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网络游戏与中华优秀传统文化的当代传播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2022.07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2022.05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全文转载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学校公共生活中的制度建构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2020.11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2021.02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全文转载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321560" y="735330"/>
            <a:ext cx="74396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20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21</a:t>
            </a:r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-202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</a:t>
            </a:r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年度《高等学校文科学术文摘》转载情况</a:t>
            </a:r>
            <a:endParaRPr lang="zh-CN" altLang="en-US" sz="2400" b="1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1524000" y="1690052"/>
          <a:ext cx="8645525" cy="4566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0565"/>
                <a:gridCol w="1389380"/>
                <a:gridCol w="1435100"/>
                <a:gridCol w="1300480"/>
              </a:tblGrid>
              <a:tr h="342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篇名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原刊期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转载期数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转载类型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556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中小学学业负担的增生机理与根治之道——兼论“双减”政策的限度与增能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2021.06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全文转载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道德，还是伦理？——教师道德时代困境的精神哲学探究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全文转载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核心素养为何是必备品格与关键能力——基础教育改革中的核心素养观的反思与重建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2021.05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2021.05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全文转载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社会服务市场的生成机制与路径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2021.07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2021.05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全文转载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“后马克思主义”：一种马克思主义的检视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2021.09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2021.06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从“劳动现象学”到“劳动辩证法”——马克思对黑格尔劳动观的扬弃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构建应对非常规突发事件的常态化统筹协调机构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2020.10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整体性治理视角下综合行政执法改革的深化之道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2020.12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我国劳动—资本要素的错配及优化策略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2021.07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2021.05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321560" y="735330"/>
            <a:ext cx="74396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20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21</a:t>
            </a:r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-202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</a:t>
            </a:r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年度《社会科学文摘》转载情况</a:t>
            </a:r>
            <a:endParaRPr lang="zh-CN" altLang="en-US" sz="2400" b="1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1940560" y="2039937"/>
          <a:ext cx="8053705" cy="2778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29225"/>
                <a:gridCol w="1389380"/>
                <a:gridCol w="1435100"/>
              </a:tblGrid>
              <a:tr h="342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篇名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原刊期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转载期数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576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世界经济的结构性变化与宏观经济政策的限度：潜在增长率下降的原因和影响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2022.06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2022.08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助力与借力：数字人文与新文科建设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2021.07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身体的审美反思及其审美之道建构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2022.05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2022.07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全球公共产品视角下新冠疫苗供给分配的困境、成因与应对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2021.09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2021.09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中国碳市场的目标遵循、根本属性与实现逻辑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2020.12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自然美理论重建的三条路径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2021.06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2021.07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中国新文科的时代内涵与建设路向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321560" y="735330"/>
            <a:ext cx="74396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20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21</a:t>
            </a:r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-202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</a:t>
            </a:r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年度《学术界·学术论点》转载情况</a:t>
            </a:r>
            <a:endParaRPr lang="zh-CN" altLang="en-US" sz="2400" b="1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1524000" y="1330642"/>
          <a:ext cx="8645525" cy="4958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0565"/>
                <a:gridCol w="1389380"/>
                <a:gridCol w="1435100"/>
                <a:gridCol w="1300480"/>
              </a:tblGrid>
              <a:tr h="342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篇名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原刊期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转载期数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转载类型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556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社会主义共同富裕道路的中国智慧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2022.03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2022.05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区域高质量一体化发展：从地理空间到多维联系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2022.06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2022.07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社会互助：社会治理共同体建设的新驱动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时空变迁与复合结构：全球卫生健康治理中的中国角色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2022.03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回归本体价值的德育评价改革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历史意识是人类生活实践的精神向导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2022.10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2022.11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政治经济学视域中的国家治理及其理念的反思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2021.06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 2021.07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 论点摘编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数字经济可以实现产业链的最优强度吗？——基于1987-2017年中国投入产出表面板数据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 2021.03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 论点摘编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社交媒体在地化：一种进入整体情境的方法论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2021.03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 2021.04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 论点摘编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行政体制改革与基层治理能力提升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  2021.05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 论点摘编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社会服务市场的生成机制与路径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2021.07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  2021.08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 论点摘编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论村级形式主义的体制性成因——基于乡村关系的视角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2021.09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  2021.11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 论点摘编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良法善治的推进——以案例指导制度的功能实现为视角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2020.11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  2021.01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  论点摘编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321560" y="735330"/>
            <a:ext cx="74396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20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21</a:t>
            </a:r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-202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</a:t>
            </a:r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年度《教育科学文摘》转载情况</a:t>
            </a:r>
            <a:endParaRPr lang="zh-CN" altLang="en-US" sz="2400" b="1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1773555" y="2007552"/>
          <a:ext cx="8645525" cy="209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0565"/>
                <a:gridCol w="1389380"/>
                <a:gridCol w="1435100"/>
                <a:gridCol w="1300480"/>
              </a:tblGrid>
              <a:tr h="342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篇名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原刊期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转载期数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转载类型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576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数字化时代的空间流变与教育的家庭向度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文摘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家长专业化进程中家庭教育指导的价值误区及其澄清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2022.07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2022.03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文摘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“双减”：认知更新、制度创新与改革行动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文摘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中小学学业负担的增生机理与根治之道——兼论“双减”政策的限度与增能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2021.10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文摘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“双减”时代基础教育的公共性回归与公平性隐忧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文摘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321560" y="735330"/>
            <a:ext cx="74396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20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21</a:t>
            </a:r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-202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</a:t>
            </a:r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年度《教育文摘周报》转载情况</a:t>
            </a:r>
            <a:endParaRPr lang="zh-CN" altLang="en-US" sz="2400" b="1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1773555" y="2007552"/>
          <a:ext cx="8645525" cy="259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0565"/>
                <a:gridCol w="1389380"/>
                <a:gridCol w="1435100"/>
                <a:gridCol w="1300480"/>
              </a:tblGrid>
              <a:tr h="342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篇名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原刊期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转载期数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转载类型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576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重大危机事件中青少年的认知特点与心理干预——以新冠肺炎疫情为例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2022/2/2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报纸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虚拟数字人的进化历程及成长困境——以“双重宇宙”为场域的分析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2022.06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2022/9/21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报纸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道德，还是伦理？——教师道德时代困境的精神哲学探究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2021/5/5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报纸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人工智能时代劳动教育的三重转向与实施路径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2021.10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2021/11/10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报纸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中小学学业负担的增生机理与根治之道——兼论“双减”政策的限度与增能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2021.10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2021/12/15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报纸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论新时代中国特色社会主义教育理论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2021.10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2021/11/3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报纸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2321560" y="735330"/>
            <a:ext cx="743966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20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21</a:t>
            </a:r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-202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</a:t>
            </a:r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年度《社会科学报》转载情况</a:t>
            </a:r>
            <a:endParaRPr lang="zh-CN" altLang="en-US" sz="2400" b="1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graphicFrame>
        <p:nvGraphicFramePr>
          <p:cNvPr id="4" name="表格 3"/>
          <p:cNvGraphicFramePr/>
          <p:nvPr>
            <p:custDataLst>
              <p:tags r:id="rId1"/>
            </p:custDataLst>
          </p:nvPr>
        </p:nvGraphicFramePr>
        <p:xfrm>
          <a:off x="1773555" y="2007552"/>
          <a:ext cx="8645525" cy="209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0565"/>
                <a:gridCol w="1389380"/>
                <a:gridCol w="1435100"/>
                <a:gridCol w="1300480"/>
              </a:tblGrid>
              <a:tr h="342900"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篇名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原刊期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转载期数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转载类型</a:t>
                      </a:r>
                      <a:endParaRPr lang="zh-CN" altLang="en-US" sz="1200" b="0" dirty="0"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6576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近代西方哲学的“三大转向”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2022/5/19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报纸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平台资本主义技术逻辑的政治叙事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2022/6/9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报纸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当代文学批评的阶段性演变及其症候分析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2022/2/10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报纸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民生：后发展国家构建国家认同的政治资源——中国经验与世界意义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2022.07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2022/8/25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报纸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自然美理论重建的三条路径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2021.06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2021/9/2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报纸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弧形 22"/>
          <p:cNvSpPr/>
          <p:nvPr/>
        </p:nvSpPr>
        <p:spPr>
          <a:xfrm rot="10800000">
            <a:off x="985089" y="-3859307"/>
            <a:ext cx="10209908" cy="5222465"/>
          </a:xfrm>
          <a:prstGeom prst="arc">
            <a:avLst>
              <a:gd name="adj1" fmla="val 11687977"/>
              <a:gd name="adj2" fmla="val 20691439"/>
            </a:avLst>
          </a:prstGeom>
          <a:ln>
            <a:solidFill>
              <a:schemeClr val="accent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4" name="弧形 23"/>
          <p:cNvSpPr/>
          <p:nvPr/>
        </p:nvSpPr>
        <p:spPr>
          <a:xfrm rot="10800000">
            <a:off x="-987274" y="-9506051"/>
            <a:ext cx="14154634" cy="12593783"/>
          </a:xfrm>
          <a:prstGeom prst="arc">
            <a:avLst>
              <a:gd name="adj1" fmla="val 12484089"/>
              <a:gd name="adj2" fmla="val 19947265"/>
            </a:avLst>
          </a:prstGeom>
          <a:ln>
            <a:solidFill>
              <a:schemeClr val="accent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5" name="弧形 24"/>
          <p:cNvSpPr/>
          <p:nvPr/>
        </p:nvSpPr>
        <p:spPr>
          <a:xfrm rot="10800000">
            <a:off x="-987274" y="-4529101"/>
            <a:ext cx="14154634" cy="8591651"/>
          </a:xfrm>
          <a:prstGeom prst="arc">
            <a:avLst>
              <a:gd name="adj1" fmla="val 11985777"/>
              <a:gd name="adj2" fmla="val 20414400"/>
            </a:avLst>
          </a:prstGeom>
          <a:ln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6" name="弧形 25"/>
          <p:cNvSpPr/>
          <p:nvPr/>
        </p:nvSpPr>
        <p:spPr>
          <a:xfrm rot="10800000">
            <a:off x="-987274" y="-2741348"/>
            <a:ext cx="14154634" cy="6830021"/>
          </a:xfrm>
          <a:prstGeom prst="arc">
            <a:avLst>
              <a:gd name="adj1" fmla="val 11746970"/>
              <a:gd name="adj2" fmla="val 20652581"/>
            </a:avLst>
          </a:prstGeom>
          <a:ln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7" name="弧形 26"/>
          <p:cNvSpPr/>
          <p:nvPr/>
        </p:nvSpPr>
        <p:spPr>
          <a:xfrm rot="10800000">
            <a:off x="-987274" y="-1824497"/>
            <a:ext cx="14154634" cy="5997916"/>
          </a:xfrm>
          <a:prstGeom prst="arc">
            <a:avLst>
              <a:gd name="adj1" fmla="val 11640061"/>
              <a:gd name="adj2" fmla="val 20767946"/>
            </a:avLst>
          </a:prstGeom>
          <a:ln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8" name="弧形 27"/>
          <p:cNvSpPr/>
          <p:nvPr/>
        </p:nvSpPr>
        <p:spPr>
          <a:xfrm rot="10800000">
            <a:off x="-987274" y="-774551"/>
            <a:ext cx="14154634" cy="5029090"/>
          </a:xfrm>
          <a:prstGeom prst="arc">
            <a:avLst>
              <a:gd name="adj1" fmla="val 11501349"/>
              <a:gd name="adj2" fmla="val 20899245"/>
            </a:avLst>
          </a:prstGeom>
          <a:ln w="12700">
            <a:gradFill>
              <a:gsLst>
                <a:gs pos="0">
                  <a:srgbClr val="238DED"/>
                </a:gs>
                <a:gs pos="100000">
                  <a:srgbClr val="18478F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29" name="弧形 28"/>
          <p:cNvSpPr/>
          <p:nvPr/>
        </p:nvSpPr>
        <p:spPr>
          <a:xfrm rot="10800000">
            <a:off x="-987274" y="172118"/>
            <a:ext cx="14154634" cy="4093175"/>
          </a:xfrm>
          <a:prstGeom prst="arc">
            <a:avLst>
              <a:gd name="adj1" fmla="val 11372673"/>
              <a:gd name="adj2" fmla="val 21014737"/>
            </a:avLst>
          </a:prstGeom>
          <a:ln>
            <a:solidFill>
              <a:schemeClr val="accent1">
                <a:alpha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0" name="弧形 29"/>
          <p:cNvSpPr/>
          <p:nvPr/>
        </p:nvSpPr>
        <p:spPr>
          <a:xfrm rot="10800000">
            <a:off x="-987274" y="1065002"/>
            <a:ext cx="14154634" cy="3211805"/>
          </a:xfrm>
          <a:prstGeom prst="arc">
            <a:avLst>
              <a:gd name="adj1" fmla="val 11254937"/>
              <a:gd name="adj2" fmla="val 21140759"/>
            </a:avLst>
          </a:prstGeom>
          <a:ln>
            <a:solidFill>
              <a:schemeClr val="accent1">
                <a:alpha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1" name="弧形 30"/>
          <p:cNvSpPr/>
          <p:nvPr/>
        </p:nvSpPr>
        <p:spPr>
          <a:xfrm rot="10800000">
            <a:off x="-987274" y="1818042"/>
            <a:ext cx="14154634" cy="2449891"/>
          </a:xfrm>
          <a:prstGeom prst="arc">
            <a:avLst>
              <a:gd name="adj1" fmla="val 11151706"/>
              <a:gd name="adj2" fmla="val 21256969"/>
            </a:avLst>
          </a:prstGeom>
          <a:ln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2" name="弧形 31"/>
          <p:cNvSpPr/>
          <p:nvPr/>
        </p:nvSpPr>
        <p:spPr>
          <a:xfrm rot="10800000">
            <a:off x="-987274" y="2445378"/>
            <a:ext cx="14154634" cy="1855175"/>
          </a:xfrm>
          <a:prstGeom prst="arc">
            <a:avLst>
              <a:gd name="adj1" fmla="val 11059918"/>
              <a:gd name="adj2" fmla="val 21341481"/>
            </a:avLst>
          </a:prstGeom>
          <a:ln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6" name="弧形 35"/>
          <p:cNvSpPr/>
          <p:nvPr/>
        </p:nvSpPr>
        <p:spPr>
          <a:xfrm rot="10800000">
            <a:off x="-987274" y="3442444"/>
            <a:ext cx="14154634" cy="1030607"/>
          </a:xfrm>
          <a:prstGeom prst="arc">
            <a:avLst>
              <a:gd name="adj1" fmla="val 10949731"/>
              <a:gd name="adj2" fmla="val 21450868"/>
            </a:avLst>
          </a:prstGeom>
          <a:ln>
            <a:solidFill>
              <a:schemeClr val="accent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7" name="弧形 36"/>
          <p:cNvSpPr/>
          <p:nvPr/>
        </p:nvSpPr>
        <p:spPr>
          <a:xfrm rot="10800000" flipV="1">
            <a:off x="-901213" y="4601844"/>
            <a:ext cx="14154634" cy="906072"/>
          </a:xfrm>
          <a:prstGeom prst="arc">
            <a:avLst>
              <a:gd name="adj1" fmla="val 10937291"/>
              <a:gd name="adj2" fmla="val 21475095"/>
            </a:avLst>
          </a:prstGeom>
          <a:ln>
            <a:solidFill>
              <a:schemeClr val="accent1">
                <a:alpha val="3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39" name="弧形 38"/>
          <p:cNvSpPr/>
          <p:nvPr/>
        </p:nvSpPr>
        <p:spPr>
          <a:xfrm rot="10800000" flipV="1">
            <a:off x="-901213" y="4682441"/>
            <a:ext cx="14154634" cy="2185043"/>
          </a:xfrm>
          <a:prstGeom prst="arc">
            <a:avLst>
              <a:gd name="adj1" fmla="val 11128348"/>
              <a:gd name="adj2" fmla="val 21303215"/>
            </a:avLst>
          </a:prstGeom>
          <a:ln>
            <a:solidFill>
              <a:schemeClr val="accent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0" name="弧形 39"/>
          <p:cNvSpPr/>
          <p:nvPr/>
        </p:nvSpPr>
        <p:spPr>
          <a:xfrm rot="10800000" flipV="1">
            <a:off x="-901213" y="4747685"/>
            <a:ext cx="14154634" cy="4148889"/>
          </a:xfrm>
          <a:prstGeom prst="arc">
            <a:avLst>
              <a:gd name="adj1" fmla="val 11397289"/>
              <a:gd name="adj2" fmla="val 21057630"/>
            </a:avLst>
          </a:prstGeom>
          <a:ln>
            <a:solidFill>
              <a:schemeClr val="accent1">
                <a:alpha val="2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5026726" y="2687724"/>
            <a:ext cx="2849880" cy="10147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6000" dirty="0">
                <a:gradFill>
                  <a:gsLst>
                    <a:gs pos="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1">
                        <a:lumMod val="95000"/>
                        <a:lumOff val="5000"/>
                      </a:schemeClr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25000"/>
                    </a:srgbClr>
                  </a:outerShdw>
                </a:effectLst>
                <a:latin typeface="黑体" panose="02010609060101010101" charset="-122"/>
                <a:ea typeface="黑体" panose="02010609060101010101" charset="-122"/>
                <a:cs typeface="黑体" panose="02010609060101010101" charset="-122"/>
                <a:sym typeface="+mn-lt"/>
              </a:rPr>
              <a:t>谢 谢！</a:t>
            </a:r>
            <a:endParaRPr lang="zh-CN" altLang="en-US" sz="6000" dirty="0">
              <a:gradFill>
                <a:gsLst>
                  <a:gs pos="0">
                    <a:schemeClr val="tx1">
                      <a:lumMod val="75000"/>
                      <a:lumOff val="25000"/>
                    </a:schemeClr>
                  </a:gs>
                  <a:gs pos="100000">
                    <a:schemeClr val="tx1">
                      <a:lumMod val="95000"/>
                      <a:lumOff val="5000"/>
                    </a:schemeClr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25000"/>
                  </a:srgbClr>
                </a:outerShdw>
              </a:effectLst>
              <a:latin typeface="黑体" panose="02010609060101010101" charset="-122"/>
              <a:ea typeface="黑体" panose="02010609060101010101" charset="-122"/>
              <a:cs typeface="黑体" panose="02010609060101010101" charset="-122"/>
              <a:sym typeface="+mn-lt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4103095" y="1918095"/>
            <a:ext cx="39821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4400" spc="-150" dirty="0">
                <a:gradFill>
                  <a:gsLst>
                    <a:gs pos="0">
                      <a:srgbClr val="238DED"/>
                    </a:gs>
                    <a:gs pos="100000">
                      <a:srgbClr val="18478F"/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25000"/>
                    </a:srgbClr>
                  </a:outerShdw>
                </a:effectLst>
                <a:latin typeface="方正细谭黑简体" panose="02000000000000000000" pitchFamily="2" charset="-122"/>
                <a:ea typeface="方正细谭黑简体" panose="02000000000000000000" pitchFamily="2" charset="-122"/>
                <a:cs typeface="+mn-ea"/>
                <a:sym typeface="+mn-lt"/>
              </a:rPr>
              <a:t>THANK YOU</a:t>
            </a:r>
            <a:endParaRPr lang="zh-CN" altLang="en-US" sz="4400" spc="-150" dirty="0">
              <a:gradFill>
                <a:gsLst>
                  <a:gs pos="0">
                    <a:srgbClr val="238DED"/>
                  </a:gs>
                  <a:gs pos="100000">
                    <a:srgbClr val="18478F"/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25000"/>
                  </a:srgbClr>
                </a:outerShdw>
              </a:effectLst>
              <a:latin typeface="方正细谭黑简体" panose="02000000000000000000" pitchFamily="2" charset="-122"/>
              <a:ea typeface="方正细谭黑简体" panose="02000000000000000000" pitchFamily="2" charset="-122"/>
              <a:cs typeface="+mn-ea"/>
              <a:sym typeface="+mn-lt"/>
            </a:endParaRPr>
          </a:p>
        </p:txBody>
      </p:sp>
    </p:spTree>
  </p:cSld>
  <p:clrMapOvr>
    <a:masterClrMapping/>
  </p:clrMapOvr>
  <p:transition spd="slow">
    <p:comb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6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4238656" y="2616341"/>
            <a:ext cx="3859795" cy="2238235"/>
          </a:xfrm>
          <a:prstGeom prst="rect">
            <a:avLst/>
          </a:prstGeom>
        </p:spPr>
      </p:pic>
      <p:sp>
        <p:nvSpPr>
          <p:cNvPr id="17" name="圆角矩形 16"/>
          <p:cNvSpPr/>
          <p:nvPr/>
        </p:nvSpPr>
        <p:spPr>
          <a:xfrm>
            <a:off x="8685673" y="1608884"/>
            <a:ext cx="1999729" cy="1586845"/>
          </a:xfrm>
          <a:prstGeom prst="roundRect">
            <a:avLst>
              <a:gd name="adj" fmla="val 13612"/>
            </a:avLst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63500" sx="102000" sy="102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cs typeface="+mn-ea"/>
              <a:sym typeface="+mn-lt"/>
            </a:endParaRPr>
          </a:p>
        </p:txBody>
      </p:sp>
      <p:sp>
        <p:nvSpPr>
          <p:cNvPr id="18" name="圆角矩形 17"/>
          <p:cNvSpPr/>
          <p:nvPr/>
        </p:nvSpPr>
        <p:spPr>
          <a:xfrm>
            <a:off x="1651705" y="4275189"/>
            <a:ext cx="1999729" cy="1586845"/>
          </a:xfrm>
          <a:prstGeom prst="roundRect">
            <a:avLst>
              <a:gd name="adj" fmla="val 13612"/>
            </a:avLst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63500" sx="102000" sy="102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cs typeface="+mn-ea"/>
              <a:sym typeface="+mn-lt"/>
            </a:endParaRPr>
          </a:p>
        </p:txBody>
      </p:sp>
      <p:sp>
        <p:nvSpPr>
          <p:cNvPr id="19" name="圆角矩形 18"/>
          <p:cNvSpPr/>
          <p:nvPr/>
        </p:nvSpPr>
        <p:spPr>
          <a:xfrm>
            <a:off x="1651705" y="1608884"/>
            <a:ext cx="1999729" cy="1586845"/>
          </a:xfrm>
          <a:prstGeom prst="roundRect">
            <a:avLst>
              <a:gd name="adj" fmla="val 13612"/>
            </a:avLst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63500" sx="102000" sy="102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cs typeface="+mn-ea"/>
              <a:sym typeface="+mn-lt"/>
            </a:endParaRPr>
          </a:p>
        </p:txBody>
      </p:sp>
      <p:sp>
        <p:nvSpPr>
          <p:cNvPr id="20" name="圆角矩形 19"/>
          <p:cNvSpPr/>
          <p:nvPr/>
        </p:nvSpPr>
        <p:spPr>
          <a:xfrm>
            <a:off x="8685673" y="4275189"/>
            <a:ext cx="1999729" cy="1586845"/>
          </a:xfrm>
          <a:prstGeom prst="roundRect">
            <a:avLst>
              <a:gd name="adj" fmla="val 13612"/>
            </a:avLst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</a:gradFill>
          <a:ln w="1270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63500" sx="102000" sy="102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>
              <a:cs typeface="+mn-ea"/>
              <a:sym typeface="+mn-lt"/>
            </a:endParaRPr>
          </a:p>
        </p:txBody>
      </p:sp>
      <p:cxnSp>
        <p:nvCxnSpPr>
          <p:cNvPr id="22" name="直接连接符 21"/>
          <p:cNvCxnSpPr/>
          <p:nvPr/>
        </p:nvCxnSpPr>
        <p:spPr>
          <a:xfrm flipH="1" flipV="1">
            <a:off x="3849821" y="2926045"/>
            <a:ext cx="625312" cy="287177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7882608" y="5076462"/>
            <a:ext cx="625312" cy="287177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 flipH="1">
            <a:off x="3849821" y="5076462"/>
            <a:ext cx="625312" cy="287177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组合 24"/>
          <p:cNvGrpSpPr/>
          <p:nvPr/>
        </p:nvGrpSpPr>
        <p:grpSpPr>
          <a:xfrm>
            <a:off x="1651635" y="1593850"/>
            <a:ext cx="1999615" cy="495313"/>
            <a:chOff x="1577975" y="1475335"/>
            <a:chExt cx="2000250" cy="368178"/>
          </a:xfrm>
        </p:grpSpPr>
        <p:sp>
          <p:nvSpPr>
            <p:cNvPr id="26" name="任意多边形 25"/>
            <p:cNvSpPr/>
            <p:nvPr/>
          </p:nvSpPr>
          <p:spPr>
            <a:xfrm>
              <a:off x="1577975" y="1475335"/>
              <a:ext cx="2000250" cy="368178"/>
            </a:xfrm>
            <a:custGeom>
              <a:avLst/>
              <a:gdLst>
                <a:gd name="connsiteX0" fmla="*/ 216058 w 2000250"/>
                <a:gd name="connsiteY0" fmla="*/ 0 h 368178"/>
                <a:gd name="connsiteX1" fmla="*/ 1784192 w 2000250"/>
                <a:gd name="connsiteY1" fmla="*/ 0 h 368178"/>
                <a:gd name="connsiteX2" fmla="*/ 2000250 w 2000250"/>
                <a:gd name="connsiteY2" fmla="*/ 216058 h 368178"/>
                <a:gd name="connsiteX3" fmla="*/ 2000250 w 2000250"/>
                <a:gd name="connsiteY3" fmla="*/ 368178 h 368178"/>
                <a:gd name="connsiteX4" fmla="*/ 0 w 2000250"/>
                <a:gd name="connsiteY4" fmla="*/ 368178 h 368178"/>
                <a:gd name="connsiteX5" fmla="*/ 0 w 2000250"/>
                <a:gd name="connsiteY5" fmla="*/ 216058 h 368178"/>
                <a:gd name="connsiteX6" fmla="*/ 216058 w 2000250"/>
                <a:gd name="connsiteY6" fmla="*/ 0 h 36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0250" h="368178">
                  <a:moveTo>
                    <a:pt x="216058" y="0"/>
                  </a:moveTo>
                  <a:lnTo>
                    <a:pt x="1784192" y="0"/>
                  </a:lnTo>
                  <a:cubicBezTo>
                    <a:pt x="1903518" y="0"/>
                    <a:pt x="2000250" y="96732"/>
                    <a:pt x="2000250" y="216058"/>
                  </a:cubicBezTo>
                  <a:lnTo>
                    <a:pt x="2000250" y="368178"/>
                  </a:lnTo>
                  <a:lnTo>
                    <a:pt x="0" y="368178"/>
                  </a:lnTo>
                  <a:lnTo>
                    <a:pt x="0" y="216058"/>
                  </a:lnTo>
                  <a:cubicBezTo>
                    <a:pt x="0" y="96732"/>
                    <a:pt x="96732" y="0"/>
                    <a:pt x="216058" y="0"/>
                  </a:cubicBezTo>
                  <a:close/>
                </a:path>
              </a:pathLst>
            </a:custGeom>
            <a:gradFill>
              <a:gsLst>
                <a:gs pos="0">
                  <a:srgbClr val="238DED"/>
                </a:gs>
                <a:gs pos="100000">
                  <a:srgbClr val="18478F"/>
                </a:gs>
              </a:gsLst>
              <a:lin ang="5400000" scaled="0"/>
            </a:gradFill>
            <a:ln w="1270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 b="1">
                <a:cs typeface="+mn-ea"/>
                <a:sym typeface="+mn-lt"/>
              </a:endParaRPr>
            </a:p>
          </p:txBody>
        </p:sp>
        <p:sp>
          <p:nvSpPr>
            <p:cNvPr id="27" name="文本框 46"/>
            <p:cNvSpPr txBox="1"/>
            <p:nvPr/>
          </p:nvSpPr>
          <p:spPr>
            <a:xfrm>
              <a:off x="1657698" y="1487852"/>
              <a:ext cx="1840804" cy="27376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b="1" dirty="0">
                  <a:solidFill>
                    <a:schemeClr val="bg1"/>
                  </a:solidFill>
                  <a:cs typeface="+mn-ea"/>
                  <a:sym typeface="+mn-lt"/>
                </a:rPr>
                <a:t>1、从实践中来</a:t>
              </a:r>
              <a:endParaRPr lang="zh-CN" altLang="en-US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8672195" y="1629410"/>
            <a:ext cx="1999615" cy="443756"/>
            <a:chOff x="8613775" y="1475335"/>
            <a:chExt cx="2000250" cy="368178"/>
          </a:xfrm>
        </p:grpSpPr>
        <p:sp>
          <p:nvSpPr>
            <p:cNvPr id="29" name="任意多边形 28"/>
            <p:cNvSpPr/>
            <p:nvPr/>
          </p:nvSpPr>
          <p:spPr>
            <a:xfrm>
              <a:off x="8613775" y="1475335"/>
              <a:ext cx="2000250" cy="368178"/>
            </a:xfrm>
            <a:custGeom>
              <a:avLst/>
              <a:gdLst>
                <a:gd name="connsiteX0" fmla="*/ 216058 w 2000250"/>
                <a:gd name="connsiteY0" fmla="*/ 0 h 368178"/>
                <a:gd name="connsiteX1" fmla="*/ 1784192 w 2000250"/>
                <a:gd name="connsiteY1" fmla="*/ 0 h 368178"/>
                <a:gd name="connsiteX2" fmla="*/ 2000250 w 2000250"/>
                <a:gd name="connsiteY2" fmla="*/ 216058 h 368178"/>
                <a:gd name="connsiteX3" fmla="*/ 2000250 w 2000250"/>
                <a:gd name="connsiteY3" fmla="*/ 368178 h 368178"/>
                <a:gd name="connsiteX4" fmla="*/ 0 w 2000250"/>
                <a:gd name="connsiteY4" fmla="*/ 368178 h 368178"/>
                <a:gd name="connsiteX5" fmla="*/ 0 w 2000250"/>
                <a:gd name="connsiteY5" fmla="*/ 216058 h 368178"/>
                <a:gd name="connsiteX6" fmla="*/ 216058 w 2000250"/>
                <a:gd name="connsiteY6" fmla="*/ 0 h 36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0250" h="368178">
                  <a:moveTo>
                    <a:pt x="216058" y="0"/>
                  </a:moveTo>
                  <a:lnTo>
                    <a:pt x="1784192" y="0"/>
                  </a:lnTo>
                  <a:cubicBezTo>
                    <a:pt x="1903518" y="0"/>
                    <a:pt x="2000250" y="96732"/>
                    <a:pt x="2000250" y="216058"/>
                  </a:cubicBezTo>
                  <a:lnTo>
                    <a:pt x="2000250" y="368178"/>
                  </a:lnTo>
                  <a:lnTo>
                    <a:pt x="0" y="368178"/>
                  </a:lnTo>
                  <a:lnTo>
                    <a:pt x="0" y="216058"/>
                  </a:lnTo>
                  <a:cubicBezTo>
                    <a:pt x="0" y="96732"/>
                    <a:pt x="96732" y="0"/>
                    <a:pt x="216058" y="0"/>
                  </a:cubicBezTo>
                  <a:close/>
                </a:path>
              </a:pathLst>
            </a:custGeom>
            <a:gradFill>
              <a:gsLst>
                <a:gs pos="0">
                  <a:srgbClr val="238DED"/>
                </a:gs>
                <a:gs pos="100000">
                  <a:srgbClr val="18478F"/>
                </a:gs>
              </a:gsLst>
              <a:lin ang="5400000" scaled="0"/>
            </a:gradFill>
            <a:ln w="1270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 b="1">
                <a:cs typeface="+mn-ea"/>
                <a:sym typeface="+mn-lt"/>
              </a:endParaRPr>
            </a:p>
          </p:txBody>
        </p:sp>
        <p:sp>
          <p:nvSpPr>
            <p:cNvPr id="30" name="文本框 47"/>
            <p:cNvSpPr txBox="1"/>
            <p:nvPr/>
          </p:nvSpPr>
          <p:spPr>
            <a:xfrm>
              <a:off x="8706198" y="1487852"/>
              <a:ext cx="1840804" cy="30557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b="1" dirty="0">
                  <a:solidFill>
                    <a:schemeClr val="bg1"/>
                  </a:solidFill>
                  <a:cs typeface="+mn-ea"/>
                  <a:sym typeface="+mn-lt"/>
                </a:rPr>
                <a:t>2、从结合中来</a:t>
              </a:r>
              <a:endParaRPr lang="zh-CN" altLang="en-US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1651635" y="4275455"/>
            <a:ext cx="1999615" cy="494415"/>
            <a:chOff x="1577975" y="4157466"/>
            <a:chExt cx="2000250" cy="368178"/>
          </a:xfrm>
        </p:grpSpPr>
        <p:sp>
          <p:nvSpPr>
            <p:cNvPr id="32" name="任意多边形 31"/>
            <p:cNvSpPr/>
            <p:nvPr/>
          </p:nvSpPr>
          <p:spPr>
            <a:xfrm>
              <a:off x="1577975" y="4157466"/>
              <a:ext cx="2000250" cy="368178"/>
            </a:xfrm>
            <a:custGeom>
              <a:avLst/>
              <a:gdLst>
                <a:gd name="connsiteX0" fmla="*/ 216058 w 2000250"/>
                <a:gd name="connsiteY0" fmla="*/ 0 h 368178"/>
                <a:gd name="connsiteX1" fmla="*/ 1784192 w 2000250"/>
                <a:gd name="connsiteY1" fmla="*/ 0 h 368178"/>
                <a:gd name="connsiteX2" fmla="*/ 2000250 w 2000250"/>
                <a:gd name="connsiteY2" fmla="*/ 216058 h 368178"/>
                <a:gd name="connsiteX3" fmla="*/ 2000250 w 2000250"/>
                <a:gd name="connsiteY3" fmla="*/ 368178 h 368178"/>
                <a:gd name="connsiteX4" fmla="*/ 0 w 2000250"/>
                <a:gd name="connsiteY4" fmla="*/ 368178 h 368178"/>
                <a:gd name="connsiteX5" fmla="*/ 0 w 2000250"/>
                <a:gd name="connsiteY5" fmla="*/ 216058 h 368178"/>
                <a:gd name="connsiteX6" fmla="*/ 216058 w 2000250"/>
                <a:gd name="connsiteY6" fmla="*/ 0 h 36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0250" h="368178">
                  <a:moveTo>
                    <a:pt x="216058" y="0"/>
                  </a:moveTo>
                  <a:lnTo>
                    <a:pt x="1784192" y="0"/>
                  </a:lnTo>
                  <a:cubicBezTo>
                    <a:pt x="1903518" y="0"/>
                    <a:pt x="2000250" y="96732"/>
                    <a:pt x="2000250" y="216058"/>
                  </a:cubicBezTo>
                  <a:lnTo>
                    <a:pt x="2000250" y="368178"/>
                  </a:lnTo>
                  <a:lnTo>
                    <a:pt x="0" y="368178"/>
                  </a:lnTo>
                  <a:lnTo>
                    <a:pt x="0" y="216058"/>
                  </a:lnTo>
                  <a:cubicBezTo>
                    <a:pt x="0" y="96732"/>
                    <a:pt x="96732" y="0"/>
                    <a:pt x="216058" y="0"/>
                  </a:cubicBezTo>
                  <a:close/>
                </a:path>
              </a:pathLst>
            </a:custGeom>
            <a:gradFill>
              <a:gsLst>
                <a:gs pos="0">
                  <a:srgbClr val="238DED"/>
                </a:gs>
                <a:gs pos="100000">
                  <a:srgbClr val="18478F"/>
                </a:gs>
              </a:gsLst>
              <a:lin ang="5400000" scaled="0"/>
            </a:gradFill>
            <a:ln w="1270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 b="1">
                <a:cs typeface="+mn-ea"/>
                <a:sym typeface="+mn-lt"/>
              </a:endParaRPr>
            </a:p>
          </p:txBody>
        </p:sp>
        <p:sp>
          <p:nvSpPr>
            <p:cNvPr id="33" name="文本框 48"/>
            <p:cNvSpPr txBox="1"/>
            <p:nvPr/>
          </p:nvSpPr>
          <p:spPr>
            <a:xfrm>
              <a:off x="1657698" y="4178714"/>
              <a:ext cx="1840804" cy="2742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b="1" dirty="0">
                  <a:solidFill>
                    <a:schemeClr val="bg1"/>
                  </a:solidFill>
                  <a:cs typeface="+mn-ea"/>
                  <a:sym typeface="+mn-lt"/>
                </a:rPr>
                <a:t>3、从比较中来</a:t>
              </a:r>
              <a:endParaRPr lang="zh-CN" altLang="en-US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8685530" y="4275455"/>
            <a:ext cx="1999615" cy="467414"/>
            <a:chOff x="8613775" y="4157466"/>
            <a:chExt cx="2000250" cy="368178"/>
          </a:xfrm>
        </p:grpSpPr>
        <p:sp>
          <p:nvSpPr>
            <p:cNvPr id="35" name="任意多边形 34"/>
            <p:cNvSpPr/>
            <p:nvPr/>
          </p:nvSpPr>
          <p:spPr>
            <a:xfrm>
              <a:off x="8613775" y="4157466"/>
              <a:ext cx="2000250" cy="368178"/>
            </a:xfrm>
            <a:custGeom>
              <a:avLst/>
              <a:gdLst>
                <a:gd name="connsiteX0" fmla="*/ 216058 w 2000250"/>
                <a:gd name="connsiteY0" fmla="*/ 0 h 368178"/>
                <a:gd name="connsiteX1" fmla="*/ 1784192 w 2000250"/>
                <a:gd name="connsiteY1" fmla="*/ 0 h 368178"/>
                <a:gd name="connsiteX2" fmla="*/ 2000250 w 2000250"/>
                <a:gd name="connsiteY2" fmla="*/ 216058 h 368178"/>
                <a:gd name="connsiteX3" fmla="*/ 2000250 w 2000250"/>
                <a:gd name="connsiteY3" fmla="*/ 368178 h 368178"/>
                <a:gd name="connsiteX4" fmla="*/ 0 w 2000250"/>
                <a:gd name="connsiteY4" fmla="*/ 368178 h 368178"/>
                <a:gd name="connsiteX5" fmla="*/ 0 w 2000250"/>
                <a:gd name="connsiteY5" fmla="*/ 216058 h 368178"/>
                <a:gd name="connsiteX6" fmla="*/ 216058 w 2000250"/>
                <a:gd name="connsiteY6" fmla="*/ 0 h 36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00250" h="368178">
                  <a:moveTo>
                    <a:pt x="216058" y="0"/>
                  </a:moveTo>
                  <a:lnTo>
                    <a:pt x="1784192" y="0"/>
                  </a:lnTo>
                  <a:cubicBezTo>
                    <a:pt x="1903518" y="0"/>
                    <a:pt x="2000250" y="96732"/>
                    <a:pt x="2000250" y="216058"/>
                  </a:cubicBezTo>
                  <a:lnTo>
                    <a:pt x="2000250" y="368178"/>
                  </a:lnTo>
                  <a:lnTo>
                    <a:pt x="0" y="368178"/>
                  </a:lnTo>
                  <a:lnTo>
                    <a:pt x="0" y="216058"/>
                  </a:lnTo>
                  <a:cubicBezTo>
                    <a:pt x="0" y="96732"/>
                    <a:pt x="96732" y="0"/>
                    <a:pt x="216058" y="0"/>
                  </a:cubicBezTo>
                  <a:close/>
                </a:path>
              </a:pathLst>
            </a:custGeom>
            <a:gradFill>
              <a:gsLst>
                <a:gs pos="0">
                  <a:srgbClr val="238DED"/>
                </a:gs>
                <a:gs pos="100000">
                  <a:srgbClr val="18478F"/>
                </a:gs>
              </a:gsLst>
              <a:lin ang="5400000" scaled="0"/>
            </a:gradFill>
            <a:ln w="12700"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/>
              </a:gra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600" b="1">
                <a:cs typeface="+mn-ea"/>
                <a:sym typeface="+mn-lt"/>
              </a:endParaRPr>
            </a:p>
          </p:txBody>
        </p:sp>
        <p:sp>
          <p:nvSpPr>
            <p:cNvPr id="36" name="文本框 49"/>
            <p:cNvSpPr txBox="1"/>
            <p:nvPr/>
          </p:nvSpPr>
          <p:spPr>
            <a:xfrm>
              <a:off x="8706198" y="4178714"/>
              <a:ext cx="1840804" cy="2901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b="1" dirty="0">
                  <a:solidFill>
                    <a:schemeClr val="bg1"/>
                  </a:solidFill>
                  <a:cs typeface="+mn-ea"/>
                  <a:sym typeface="+mn-lt"/>
                </a:rPr>
                <a:t>4、从数据中来</a:t>
              </a:r>
              <a:endParaRPr lang="zh-CN" altLang="en-US" b="1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sp>
        <p:nvSpPr>
          <p:cNvPr id="37" name="文本框 51"/>
          <p:cNvSpPr txBox="1"/>
          <p:nvPr/>
        </p:nvSpPr>
        <p:spPr>
          <a:xfrm>
            <a:off x="1651000" y="2106930"/>
            <a:ext cx="2000885" cy="737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auto">
              <a:lnSpc>
                <a:spcPct val="150000"/>
              </a:lnSpc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善于从实践中发现问题（找到真问题）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8" name="文本框 52"/>
          <p:cNvSpPr txBox="1"/>
          <p:nvPr/>
        </p:nvSpPr>
        <p:spPr>
          <a:xfrm>
            <a:off x="8685530" y="2106930"/>
            <a:ext cx="1999615" cy="737235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bg1">
                  <a:lumMod val="75000"/>
                </a:schemeClr>
              </a:gs>
            </a:gsLst>
          </a:gradFill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1400" dirty="0">
                <a:cs typeface="+mn-ea"/>
                <a:sym typeface="+mn-lt"/>
              </a:rPr>
              <a:t>善于在结合实际中作文章（普遍性与特殊性）</a:t>
            </a:r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39" name="文本框 53"/>
          <p:cNvSpPr txBox="1"/>
          <p:nvPr/>
        </p:nvSpPr>
        <p:spPr>
          <a:xfrm>
            <a:off x="1651000" y="4798695"/>
            <a:ext cx="2000885" cy="1060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1400" dirty="0">
                <a:solidFill>
                  <a:schemeClr val="tx1"/>
                </a:solidFill>
                <a:cs typeface="+mn-ea"/>
                <a:sym typeface="+mn-lt"/>
              </a:rPr>
              <a:t>善于通过对比进行深度分析（同中之异与异中之同）</a:t>
            </a:r>
            <a:endParaRPr lang="zh-CN" altLang="en-US" sz="14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40" name="文本框 54"/>
          <p:cNvSpPr txBox="1"/>
          <p:nvPr/>
        </p:nvSpPr>
        <p:spPr>
          <a:xfrm>
            <a:off x="8685530" y="4798695"/>
            <a:ext cx="1985645" cy="1060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  <a:buClrTx/>
              <a:buSzTx/>
              <a:buFontTx/>
            </a:pPr>
            <a:r>
              <a:rPr lang="zh-CN" altLang="en-US" sz="1400" dirty="0">
                <a:cs typeface="+mn-ea"/>
                <a:sym typeface="+mn-lt"/>
              </a:rPr>
              <a:t>善于以数据驱动审视对象（运用数据与生产数据）</a:t>
            </a:r>
            <a:endParaRPr lang="zh-CN" altLang="en-US" sz="1400" dirty="0">
              <a:cs typeface="+mn-ea"/>
              <a:sym typeface="+mn-lt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4730356" y="2755031"/>
            <a:ext cx="2879570" cy="1799731"/>
          </a:xfrm>
          <a:prstGeom prst="rect">
            <a:avLst/>
          </a:prstGeom>
          <a:blipFill rotWithShape="1">
            <a:blip r:embed="rId2" cstate="screen"/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 dirty="0">
              <a:cs typeface="+mn-ea"/>
              <a:sym typeface="+mn-lt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446405" y="342265"/>
            <a:ext cx="3122930" cy="576580"/>
          </a:xfrm>
          <a:prstGeom prst="roundRect">
            <a:avLst>
              <a:gd name="adj" fmla="val 50000"/>
            </a:avLst>
          </a:pr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5400000" scaled="0"/>
          </a:gradFill>
          <a:ln>
            <a:noFill/>
          </a:ln>
          <a:effectLst>
            <a:outerShdw blurRad="1270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>
                <a:cs typeface="+mn-ea"/>
                <a:sym typeface="+mn-lt"/>
              </a:rPr>
              <a:t>一、选题从哪里来</a:t>
            </a:r>
            <a:endParaRPr lang="zh-CN" altLang="en-US" sz="2400" b="1" dirty="0">
              <a:cs typeface="+mn-ea"/>
              <a:sym typeface="+mn-lt"/>
            </a:endParaRPr>
          </a:p>
        </p:txBody>
      </p:sp>
      <p:cxnSp>
        <p:nvCxnSpPr>
          <p:cNvPr id="5" name="直接连接符 4"/>
          <p:cNvCxnSpPr/>
          <p:nvPr/>
        </p:nvCxnSpPr>
        <p:spPr>
          <a:xfrm flipH="1">
            <a:off x="7837170" y="3002915"/>
            <a:ext cx="618490" cy="25273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265534" y="2619279"/>
            <a:ext cx="2170095" cy="1995966"/>
            <a:chOff x="8374817" y="3976831"/>
            <a:chExt cx="719115" cy="661413"/>
          </a:xfrm>
        </p:grpSpPr>
        <p:sp>
          <p:nvSpPr>
            <p:cNvPr id="3" name="Freeform 44"/>
            <p:cNvSpPr/>
            <p:nvPr/>
          </p:nvSpPr>
          <p:spPr bwMode="auto">
            <a:xfrm>
              <a:off x="9018919" y="4072040"/>
              <a:ext cx="75013" cy="68522"/>
            </a:xfrm>
            <a:custGeom>
              <a:avLst/>
              <a:gdLst>
                <a:gd name="T0" fmla="*/ 28 w 44"/>
                <a:gd name="T1" fmla="*/ 11 h 40"/>
                <a:gd name="T2" fmla="*/ 0 w 44"/>
                <a:gd name="T3" fmla="*/ 18 h 40"/>
                <a:gd name="T4" fmla="*/ 31 w 44"/>
                <a:gd name="T5" fmla="*/ 40 h 40"/>
                <a:gd name="T6" fmla="*/ 28 w 44"/>
                <a:gd name="T7" fmla="*/ 1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8" y="11"/>
                  </a:moveTo>
                  <a:cubicBezTo>
                    <a:pt x="13" y="0"/>
                    <a:pt x="0" y="18"/>
                    <a:pt x="0" y="18"/>
                  </a:cubicBezTo>
                  <a:cubicBezTo>
                    <a:pt x="31" y="40"/>
                    <a:pt x="31" y="40"/>
                    <a:pt x="31" y="40"/>
                  </a:cubicBezTo>
                  <a:cubicBezTo>
                    <a:pt x="31" y="40"/>
                    <a:pt x="44" y="22"/>
                    <a:pt x="28" y="11"/>
                  </a:cubicBezTo>
                  <a:close/>
                </a:path>
              </a:pathLst>
            </a:custGeom>
            <a:solidFill>
              <a:srgbClr val="5859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16" tIns="45708" rIns="91416" bIns="45708" numCol="1" anchor="t" anchorCtr="0" compatLnSpc="1"/>
            <a:lstStyle/>
            <a:p>
              <a:endParaRPr lang="zh-CN" altLang="en-US" sz="1800" dirty="0">
                <a:cs typeface="+mn-ea"/>
                <a:sym typeface="+mn-lt"/>
              </a:endParaRPr>
            </a:p>
          </p:txBody>
        </p:sp>
        <p:sp>
          <p:nvSpPr>
            <p:cNvPr id="4" name="Freeform 45"/>
            <p:cNvSpPr/>
            <p:nvPr/>
          </p:nvSpPr>
          <p:spPr bwMode="auto">
            <a:xfrm>
              <a:off x="8831387" y="4116759"/>
              <a:ext cx="230088" cy="284184"/>
            </a:xfrm>
            <a:custGeom>
              <a:avLst/>
              <a:gdLst>
                <a:gd name="T0" fmla="*/ 187 w 319"/>
                <a:gd name="T1" fmla="*/ 85 h 394"/>
                <a:gd name="T2" fmla="*/ 156 w 319"/>
                <a:gd name="T3" fmla="*/ 125 h 394"/>
                <a:gd name="T4" fmla="*/ 104 w 319"/>
                <a:gd name="T5" fmla="*/ 198 h 394"/>
                <a:gd name="T6" fmla="*/ 0 w 319"/>
                <a:gd name="T7" fmla="*/ 342 h 394"/>
                <a:gd name="T8" fmla="*/ 74 w 319"/>
                <a:gd name="T9" fmla="*/ 394 h 394"/>
                <a:gd name="T10" fmla="*/ 104 w 319"/>
                <a:gd name="T11" fmla="*/ 352 h 394"/>
                <a:gd name="T12" fmla="*/ 130 w 319"/>
                <a:gd name="T13" fmla="*/ 314 h 394"/>
                <a:gd name="T14" fmla="*/ 156 w 319"/>
                <a:gd name="T15" fmla="*/ 276 h 394"/>
                <a:gd name="T16" fmla="*/ 319 w 319"/>
                <a:gd name="T17" fmla="*/ 52 h 394"/>
                <a:gd name="T18" fmla="*/ 248 w 319"/>
                <a:gd name="T19" fmla="*/ 0 h 394"/>
                <a:gd name="T20" fmla="*/ 187 w 319"/>
                <a:gd name="T21" fmla="*/ 85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9" h="394">
                  <a:moveTo>
                    <a:pt x="187" y="85"/>
                  </a:moveTo>
                  <a:lnTo>
                    <a:pt x="156" y="125"/>
                  </a:lnTo>
                  <a:lnTo>
                    <a:pt x="104" y="198"/>
                  </a:lnTo>
                  <a:lnTo>
                    <a:pt x="0" y="342"/>
                  </a:lnTo>
                  <a:lnTo>
                    <a:pt x="74" y="394"/>
                  </a:lnTo>
                  <a:lnTo>
                    <a:pt x="104" y="352"/>
                  </a:lnTo>
                  <a:lnTo>
                    <a:pt x="130" y="314"/>
                  </a:lnTo>
                  <a:lnTo>
                    <a:pt x="156" y="276"/>
                  </a:lnTo>
                  <a:lnTo>
                    <a:pt x="319" y="52"/>
                  </a:lnTo>
                  <a:lnTo>
                    <a:pt x="248" y="0"/>
                  </a:lnTo>
                  <a:lnTo>
                    <a:pt x="187" y="85"/>
                  </a:lnTo>
                  <a:close/>
                </a:path>
              </a:pathLst>
            </a:custGeom>
            <a:solidFill>
              <a:srgbClr val="0973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16" tIns="45708" rIns="91416" bIns="45708" numCol="1" anchor="t" anchorCtr="0" compatLnSpc="1"/>
            <a:lstStyle/>
            <a:p>
              <a:endParaRPr lang="zh-CN" altLang="en-US" sz="1800" dirty="0">
                <a:cs typeface="+mn-ea"/>
                <a:sym typeface="+mn-lt"/>
              </a:endParaRPr>
            </a:p>
          </p:txBody>
        </p:sp>
        <p:sp>
          <p:nvSpPr>
            <p:cNvPr id="5" name="Freeform 46"/>
            <p:cNvSpPr/>
            <p:nvPr/>
          </p:nvSpPr>
          <p:spPr bwMode="auto">
            <a:xfrm>
              <a:off x="8374817" y="3976831"/>
              <a:ext cx="569090" cy="661413"/>
            </a:xfrm>
            <a:custGeom>
              <a:avLst/>
              <a:gdLst>
                <a:gd name="T0" fmla="*/ 312 w 334"/>
                <a:gd name="T1" fmla="*/ 348 h 388"/>
                <a:gd name="T2" fmla="*/ 293 w 334"/>
                <a:gd name="T3" fmla="*/ 366 h 388"/>
                <a:gd name="T4" fmla="*/ 40 w 334"/>
                <a:gd name="T5" fmla="*/ 366 h 388"/>
                <a:gd name="T6" fmla="*/ 22 w 334"/>
                <a:gd name="T7" fmla="*/ 348 h 388"/>
                <a:gd name="T8" fmla="*/ 22 w 334"/>
                <a:gd name="T9" fmla="*/ 41 h 388"/>
                <a:gd name="T10" fmla="*/ 40 w 334"/>
                <a:gd name="T11" fmla="*/ 23 h 388"/>
                <a:gd name="T12" fmla="*/ 293 w 334"/>
                <a:gd name="T13" fmla="*/ 23 h 388"/>
                <a:gd name="T14" fmla="*/ 312 w 334"/>
                <a:gd name="T15" fmla="*/ 41 h 388"/>
                <a:gd name="T16" fmla="*/ 312 w 334"/>
                <a:gd name="T17" fmla="*/ 140 h 388"/>
                <a:gd name="T18" fmla="*/ 334 w 334"/>
                <a:gd name="T19" fmla="*/ 109 h 388"/>
                <a:gd name="T20" fmla="*/ 334 w 334"/>
                <a:gd name="T21" fmla="*/ 21 h 388"/>
                <a:gd name="T22" fmla="*/ 313 w 334"/>
                <a:gd name="T23" fmla="*/ 0 h 388"/>
                <a:gd name="T24" fmla="*/ 21 w 334"/>
                <a:gd name="T25" fmla="*/ 0 h 388"/>
                <a:gd name="T26" fmla="*/ 0 w 334"/>
                <a:gd name="T27" fmla="*/ 21 h 388"/>
                <a:gd name="T28" fmla="*/ 0 w 334"/>
                <a:gd name="T29" fmla="*/ 368 h 388"/>
                <a:gd name="T30" fmla="*/ 21 w 334"/>
                <a:gd name="T31" fmla="*/ 388 h 388"/>
                <a:gd name="T32" fmla="*/ 313 w 334"/>
                <a:gd name="T33" fmla="*/ 388 h 388"/>
                <a:gd name="T34" fmla="*/ 334 w 334"/>
                <a:gd name="T35" fmla="*/ 368 h 388"/>
                <a:gd name="T36" fmla="*/ 334 w 334"/>
                <a:gd name="T37" fmla="*/ 223 h 388"/>
                <a:gd name="T38" fmla="*/ 312 w 334"/>
                <a:gd name="T39" fmla="*/ 254 h 388"/>
                <a:gd name="T40" fmla="*/ 312 w 334"/>
                <a:gd name="T41" fmla="*/ 348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34" h="388">
                  <a:moveTo>
                    <a:pt x="312" y="348"/>
                  </a:moveTo>
                  <a:cubicBezTo>
                    <a:pt x="312" y="358"/>
                    <a:pt x="303" y="366"/>
                    <a:pt x="293" y="366"/>
                  </a:cubicBezTo>
                  <a:cubicBezTo>
                    <a:pt x="40" y="366"/>
                    <a:pt x="40" y="366"/>
                    <a:pt x="40" y="366"/>
                  </a:cubicBezTo>
                  <a:cubicBezTo>
                    <a:pt x="30" y="366"/>
                    <a:pt x="22" y="358"/>
                    <a:pt x="22" y="348"/>
                  </a:cubicBezTo>
                  <a:cubicBezTo>
                    <a:pt x="22" y="41"/>
                    <a:pt x="22" y="41"/>
                    <a:pt x="22" y="41"/>
                  </a:cubicBezTo>
                  <a:cubicBezTo>
                    <a:pt x="22" y="31"/>
                    <a:pt x="30" y="23"/>
                    <a:pt x="40" y="23"/>
                  </a:cubicBezTo>
                  <a:cubicBezTo>
                    <a:pt x="293" y="23"/>
                    <a:pt x="293" y="23"/>
                    <a:pt x="293" y="23"/>
                  </a:cubicBezTo>
                  <a:cubicBezTo>
                    <a:pt x="303" y="23"/>
                    <a:pt x="312" y="31"/>
                    <a:pt x="312" y="41"/>
                  </a:cubicBezTo>
                  <a:cubicBezTo>
                    <a:pt x="312" y="140"/>
                    <a:pt x="312" y="140"/>
                    <a:pt x="312" y="140"/>
                  </a:cubicBezTo>
                  <a:cubicBezTo>
                    <a:pt x="334" y="109"/>
                    <a:pt x="334" y="109"/>
                    <a:pt x="334" y="109"/>
                  </a:cubicBezTo>
                  <a:cubicBezTo>
                    <a:pt x="334" y="21"/>
                    <a:pt x="334" y="21"/>
                    <a:pt x="334" y="21"/>
                  </a:cubicBezTo>
                  <a:cubicBezTo>
                    <a:pt x="334" y="10"/>
                    <a:pt x="325" y="0"/>
                    <a:pt x="313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9" y="0"/>
                    <a:pt x="0" y="10"/>
                    <a:pt x="0" y="21"/>
                  </a:cubicBezTo>
                  <a:cubicBezTo>
                    <a:pt x="0" y="368"/>
                    <a:pt x="0" y="368"/>
                    <a:pt x="0" y="368"/>
                  </a:cubicBezTo>
                  <a:cubicBezTo>
                    <a:pt x="0" y="379"/>
                    <a:pt x="9" y="388"/>
                    <a:pt x="21" y="388"/>
                  </a:cubicBezTo>
                  <a:cubicBezTo>
                    <a:pt x="313" y="388"/>
                    <a:pt x="313" y="388"/>
                    <a:pt x="313" y="388"/>
                  </a:cubicBezTo>
                  <a:cubicBezTo>
                    <a:pt x="325" y="388"/>
                    <a:pt x="334" y="379"/>
                    <a:pt x="334" y="368"/>
                  </a:cubicBezTo>
                  <a:cubicBezTo>
                    <a:pt x="334" y="223"/>
                    <a:pt x="334" y="223"/>
                    <a:pt x="334" y="223"/>
                  </a:cubicBezTo>
                  <a:cubicBezTo>
                    <a:pt x="312" y="254"/>
                    <a:pt x="312" y="254"/>
                    <a:pt x="312" y="254"/>
                  </a:cubicBezTo>
                  <a:lnTo>
                    <a:pt x="312" y="348"/>
                  </a:lnTo>
                  <a:close/>
                </a:path>
              </a:pathLst>
            </a:custGeom>
            <a:solidFill>
              <a:srgbClr val="5859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16" tIns="45708" rIns="91416" bIns="45708" numCol="1" anchor="t" anchorCtr="0" compatLnSpc="1"/>
            <a:lstStyle/>
            <a:p>
              <a:endParaRPr lang="zh-CN" altLang="en-US" sz="1800" dirty="0">
                <a:cs typeface="+mn-ea"/>
                <a:sym typeface="+mn-lt"/>
              </a:endParaRPr>
            </a:p>
          </p:txBody>
        </p:sp>
        <p:sp>
          <p:nvSpPr>
            <p:cNvPr id="6" name="Freeform 47"/>
            <p:cNvSpPr/>
            <p:nvPr/>
          </p:nvSpPr>
          <p:spPr bwMode="auto">
            <a:xfrm>
              <a:off x="8806142" y="4377142"/>
              <a:ext cx="67800" cy="77177"/>
            </a:xfrm>
            <a:custGeom>
              <a:avLst/>
              <a:gdLst>
                <a:gd name="T0" fmla="*/ 21 w 94"/>
                <a:gd name="T1" fmla="*/ 0 h 107"/>
                <a:gd name="T2" fmla="*/ 0 w 94"/>
                <a:gd name="T3" fmla="*/ 107 h 107"/>
                <a:gd name="T4" fmla="*/ 94 w 94"/>
                <a:gd name="T5" fmla="*/ 52 h 107"/>
                <a:gd name="T6" fmla="*/ 21 w 94"/>
                <a:gd name="T7" fmla="*/ 0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07">
                  <a:moveTo>
                    <a:pt x="21" y="0"/>
                  </a:moveTo>
                  <a:lnTo>
                    <a:pt x="0" y="107"/>
                  </a:lnTo>
                  <a:lnTo>
                    <a:pt x="94" y="52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5859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16" tIns="45708" rIns="91416" bIns="45708" numCol="1" anchor="t" anchorCtr="0" compatLnSpc="1"/>
            <a:lstStyle/>
            <a:p>
              <a:endParaRPr lang="zh-CN" altLang="en-US" sz="1800" dirty="0">
                <a:cs typeface="+mn-ea"/>
                <a:sym typeface="+mn-lt"/>
              </a:endParaRPr>
            </a:p>
          </p:txBody>
        </p:sp>
        <p:sp>
          <p:nvSpPr>
            <p:cNvPr id="21" name="Rectangle 48"/>
            <p:cNvSpPr>
              <a:spLocks noChangeArrowheads="1"/>
            </p:cNvSpPr>
            <p:nvPr/>
          </p:nvSpPr>
          <p:spPr bwMode="auto">
            <a:xfrm>
              <a:off x="8459928" y="4504808"/>
              <a:ext cx="296224" cy="34621"/>
            </a:xfrm>
            <a:prstGeom prst="rect">
              <a:avLst/>
            </a:prstGeom>
            <a:solidFill>
              <a:srgbClr val="0973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16" tIns="45708" rIns="91416" bIns="45708" numCol="1" anchor="t" anchorCtr="0" compatLnSpc="1"/>
            <a:lstStyle/>
            <a:p>
              <a:endParaRPr lang="zh-CN" altLang="en-US" sz="1800" dirty="0">
                <a:cs typeface="+mn-ea"/>
                <a:sym typeface="+mn-lt"/>
              </a:endParaRPr>
            </a:p>
          </p:txBody>
        </p:sp>
        <p:sp>
          <p:nvSpPr>
            <p:cNvPr id="7" name="Rectangle 49"/>
            <p:cNvSpPr>
              <a:spLocks noChangeArrowheads="1"/>
            </p:cNvSpPr>
            <p:nvPr/>
          </p:nvSpPr>
          <p:spPr bwMode="auto">
            <a:xfrm>
              <a:off x="8459928" y="4428352"/>
              <a:ext cx="296224" cy="33900"/>
            </a:xfrm>
            <a:prstGeom prst="rect">
              <a:avLst/>
            </a:prstGeom>
            <a:solidFill>
              <a:srgbClr val="0973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16" tIns="45708" rIns="91416" bIns="45708" numCol="1" anchor="t" anchorCtr="0" compatLnSpc="1"/>
            <a:lstStyle/>
            <a:p>
              <a:endParaRPr lang="zh-CN" altLang="en-US" sz="1800" dirty="0">
                <a:cs typeface="+mn-ea"/>
                <a:sym typeface="+mn-lt"/>
              </a:endParaRPr>
            </a:p>
          </p:txBody>
        </p:sp>
        <p:sp>
          <p:nvSpPr>
            <p:cNvPr id="8" name="Rectangle 50"/>
            <p:cNvSpPr>
              <a:spLocks noChangeArrowheads="1"/>
            </p:cNvSpPr>
            <p:nvPr/>
          </p:nvSpPr>
          <p:spPr bwMode="auto">
            <a:xfrm>
              <a:off x="8459928" y="4354782"/>
              <a:ext cx="296224" cy="32458"/>
            </a:xfrm>
            <a:prstGeom prst="rect">
              <a:avLst/>
            </a:prstGeom>
            <a:solidFill>
              <a:srgbClr val="0973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16" tIns="45708" rIns="91416" bIns="45708" numCol="1" anchor="t" anchorCtr="0" compatLnSpc="1"/>
            <a:lstStyle/>
            <a:p>
              <a:endParaRPr lang="zh-CN" altLang="en-US" sz="1800" dirty="0">
                <a:cs typeface="+mn-ea"/>
                <a:sym typeface="+mn-lt"/>
              </a:endParaRPr>
            </a:p>
          </p:txBody>
        </p:sp>
        <p:sp>
          <p:nvSpPr>
            <p:cNvPr id="9" name="Rectangle 51"/>
            <p:cNvSpPr>
              <a:spLocks noChangeArrowheads="1"/>
            </p:cNvSpPr>
            <p:nvPr/>
          </p:nvSpPr>
          <p:spPr bwMode="auto">
            <a:xfrm>
              <a:off x="8459928" y="4278326"/>
              <a:ext cx="296224" cy="32458"/>
            </a:xfrm>
            <a:prstGeom prst="rect">
              <a:avLst/>
            </a:prstGeom>
            <a:solidFill>
              <a:srgbClr val="0973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16" tIns="45708" rIns="91416" bIns="45708" numCol="1" anchor="t" anchorCtr="0" compatLnSpc="1"/>
            <a:lstStyle/>
            <a:p>
              <a:endParaRPr lang="zh-CN" altLang="en-US" sz="1800" dirty="0">
                <a:cs typeface="+mn-ea"/>
                <a:sym typeface="+mn-lt"/>
              </a:endParaRPr>
            </a:p>
          </p:txBody>
        </p:sp>
        <p:sp>
          <p:nvSpPr>
            <p:cNvPr id="10" name="Rectangle 52"/>
            <p:cNvSpPr>
              <a:spLocks noChangeArrowheads="1"/>
            </p:cNvSpPr>
            <p:nvPr/>
          </p:nvSpPr>
          <p:spPr bwMode="auto">
            <a:xfrm>
              <a:off x="8459928" y="4201870"/>
              <a:ext cx="296224" cy="33900"/>
            </a:xfrm>
            <a:prstGeom prst="rect">
              <a:avLst/>
            </a:prstGeom>
            <a:solidFill>
              <a:srgbClr val="0973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16" tIns="45708" rIns="91416" bIns="45708" numCol="1" anchor="t" anchorCtr="0" compatLnSpc="1"/>
            <a:lstStyle/>
            <a:p>
              <a:endParaRPr lang="zh-CN" altLang="en-US" sz="1800" dirty="0">
                <a:cs typeface="+mn-ea"/>
                <a:sym typeface="+mn-lt"/>
              </a:endParaRPr>
            </a:p>
          </p:txBody>
        </p:sp>
        <p:sp>
          <p:nvSpPr>
            <p:cNvPr id="11" name="Rectangle 53"/>
            <p:cNvSpPr>
              <a:spLocks noChangeArrowheads="1"/>
            </p:cNvSpPr>
            <p:nvPr/>
          </p:nvSpPr>
          <p:spPr bwMode="auto">
            <a:xfrm>
              <a:off x="8459928" y="4124694"/>
              <a:ext cx="296224" cy="34621"/>
            </a:xfrm>
            <a:prstGeom prst="rect">
              <a:avLst/>
            </a:prstGeom>
            <a:solidFill>
              <a:srgbClr val="0973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16" tIns="45708" rIns="91416" bIns="45708" numCol="1" anchor="t" anchorCtr="0" compatLnSpc="1"/>
            <a:lstStyle/>
            <a:p>
              <a:endParaRPr lang="zh-CN" altLang="en-US" sz="1800" dirty="0">
                <a:cs typeface="+mn-ea"/>
                <a:sym typeface="+mn-lt"/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3539740" y="1456285"/>
            <a:ext cx="8232593" cy="836930"/>
            <a:chOff x="5764" y="2776"/>
            <a:chExt cx="12965" cy="1318"/>
          </a:xfrm>
        </p:grpSpPr>
        <p:sp>
          <p:nvSpPr>
            <p:cNvPr id="18" name="Freeform 19"/>
            <p:cNvSpPr/>
            <p:nvPr/>
          </p:nvSpPr>
          <p:spPr bwMode="auto">
            <a:xfrm>
              <a:off x="8363" y="2776"/>
              <a:ext cx="10366" cy="1318"/>
            </a:xfrm>
            <a:custGeom>
              <a:avLst/>
              <a:gdLst>
                <a:gd name="T0" fmla="*/ 3200 w 3200"/>
                <a:gd name="T1" fmla="*/ 320 h 640"/>
                <a:gd name="T2" fmla="*/ 2880 w 3200"/>
                <a:gd name="T3" fmla="*/ 640 h 640"/>
                <a:gd name="T4" fmla="*/ 320 w 3200"/>
                <a:gd name="T5" fmla="*/ 640 h 640"/>
                <a:gd name="T6" fmla="*/ 0 w 3200"/>
                <a:gd name="T7" fmla="*/ 320 h 640"/>
                <a:gd name="T8" fmla="*/ 320 w 3200"/>
                <a:gd name="T9" fmla="*/ 0 h 640"/>
                <a:gd name="T10" fmla="*/ 2880 w 3200"/>
                <a:gd name="T11" fmla="*/ 0 h 640"/>
                <a:gd name="T12" fmla="*/ 3200 w 3200"/>
                <a:gd name="T13" fmla="*/ 32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00" h="640">
                  <a:moveTo>
                    <a:pt x="3200" y="320"/>
                  </a:moveTo>
                  <a:cubicBezTo>
                    <a:pt x="3200" y="496"/>
                    <a:pt x="3056" y="640"/>
                    <a:pt x="2880" y="640"/>
                  </a:cubicBezTo>
                  <a:cubicBezTo>
                    <a:pt x="320" y="640"/>
                    <a:pt x="320" y="640"/>
                    <a:pt x="320" y="640"/>
                  </a:cubicBezTo>
                  <a:cubicBezTo>
                    <a:pt x="144" y="640"/>
                    <a:pt x="0" y="496"/>
                    <a:pt x="0" y="320"/>
                  </a:cubicBezTo>
                  <a:cubicBezTo>
                    <a:pt x="0" y="144"/>
                    <a:pt x="144" y="0"/>
                    <a:pt x="320" y="0"/>
                  </a:cubicBezTo>
                  <a:cubicBezTo>
                    <a:pt x="2880" y="0"/>
                    <a:pt x="2880" y="0"/>
                    <a:pt x="2880" y="0"/>
                  </a:cubicBezTo>
                  <a:cubicBezTo>
                    <a:pt x="3056" y="0"/>
                    <a:pt x="3200" y="144"/>
                    <a:pt x="3200" y="32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5400000" scaled="1"/>
            </a:gradFill>
            <a:ln w="31750" cap="flat">
              <a:gradFill>
                <a:gsLst>
                  <a:gs pos="0">
                    <a:schemeClr val="bg1"/>
                  </a:gs>
                  <a:gs pos="100000">
                    <a:srgbClr val="DDDDDD"/>
                  </a:gs>
                </a:gsLst>
                <a:lin ang="5400000" scaled="1"/>
              </a:gradFill>
              <a:prstDash val="solid"/>
              <a:miter lim="800000"/>
            </a:ln>
            <a:effectLst>
              <a:outerShdw blurRad="63500" sx="102000" sy="102000" algn="ctr" rotWithShape="0">
                <a:prstClr val="black">
                  <a:alpha val="11000"/>
                </a:prstClr>
              </a:outerShdw>
            </a:effectLst>
          </p:spPr>
          <p:txBody>
            <a:bodyPr vert="horz" wrap="square" lIns="91416" tIns="45708" rIns="91416" bIns="45708" numCol="1" anchor="t" anchorCtr="0" compatLnSpc="1"/>
            <a:lstStyle/>
            <a:p>
              <a:endParaRPr lang="zh-CN" altLang="en-US" sz="1800" b="1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5764" y="2942"/>
              <a:ext cx="3137" cy="976"/>
              <a:chOff x="2343189" y="1779247"/>
              <a:chExt cx="1992266" cy="619816"/>
            </a:xfrm>
          </p:grpSpPr>
          <p:sp>
            <p:nvSpPr>
              <p:cNvPr id="20" name="圆角矩形 19"/>
              <p:cNvSpPr/>
              <p:nvPr/>
            </p:nvSpPr>
            <p:spPr>
              <a:xfrm>
                <a:off x="2343189" y="1779247"/>
                <a:ext cx="1992266" cy="619816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100000">
                    <a:srgbClr val="18478F"/>
                  </a:gs>
                  <a:gs pos="0">
                    <a:srgbClr val="238DED"/>
                  </a:gs>
                </a:gsLst>
                <a:lin ang="5400000" scaled="0"/>
              </a:gradFill>
              <a:ln w="28575" cap="flat">
                <a:noFill/>
                <a:prstDash val="solid"/>
                <a:miter lim="800000"/>
              </a:ln>
              <a:effectLst>
                <a:outerShdw blurRad="190500" dist="63500" dir="2700000" algn="tl" rotWithShape="0">
                  <a:prstClr val="black">
                    <a:alpha val="30000"/>
                  </a:prstClr>
                </a:outerShdw>
              </a:effectLst>
            </p:spPr>
            <p:txBody>
              <a:bodyPr vert="horz" wrap="square" lIns="91416" tIns="45708" rIns="91416" bIns="45708" numCol="1" anchor="t" anchorCtr="0" compatLnSpc="1"/>
              <a:lstStyle/>
              <a:p>
                <a:endParaRPr lang="zh-CN" altLang="en-US" sz="18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椭圆 21"/>
              <p:cNvSpPr/>
              <p:nvPr/>
            </p:nvSpPr>
            <p:spPr>
              <a:xfrm>
                <a:off x="2368263" y="1797613"/>
                <a:ext cx="589017" cy="589018"/>
              </a:xfrm>
              <a:prstGeom prst="ellipse">
                <a:avLst/>
              </a:prstGeom>
              <a:gradFill>
                <a:gsLst>
                  <a:gs pos="100000">
                    <a:srgbClr val="E2E2E2"/>
                  </a:gs>
                  <a:gs pos="0">
                    <a:schemeClr val="bg1"/>
                  </a:gs>
                </a:gsLst>
                <a:lin ang="5400000" scaled="0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文本框 12"/>
              <p:cNvSpPr txBox="1"/>
              <p:nvPr/>
            </p:nvSpPr>
            <p:spPr>
              <a:xfrm>
                <a:off x="2391393" y="1890730"/>
                <a:ext cx="547087" cy="46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01</a:t>
                </a:r>
                <a:endParaRPr lang="zh-CN" alt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4" name="矩形 3"/>
            <p:cNvSpPr>
              <a:spLocks noChangeArrowheads="1"/>
            </p:cNvSpPr>
            <p:nvPr/>
          </p:nvSpPr>
          <p:spPr bwMode="auto">
            <a:xfrm>
              <a:off x="6777" y="3067"/>
              <a:ext cx="1886" cy="6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wrap="none" lIns="91407" tIns="45704" rIns="91407" bIns="4570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2000" b="1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精准定位</a:t>
              </a:r>
              <a:endParaRPr lang="zh-CN" altLang="en-US" sz="20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25" name="TextBox 503"/>
            <p:cNvSpPr txBox="1"/>
            <p:nvPr/>
          </p:nvSpPr>
          <p:spPr>
            <a:xfrm>
              <a:off x="10745" y="2849"/>
              <a:ext cx="6950" cy="11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+mn-ea"/>
                  <a:sym typeface="+mn-lt"/>
                </a:rPr>
                <a:t>原标题：中国走向：经济全球化中的安全畅通经济体</a:t>
              </a:r>
              <a:endParaRPr lang="zh-CN" altLang="en-US" sz="14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+mn-ea"/>
                <a:sym typeface="+mn-lt"/>
              </a:endParaRPr>
            </a:p>
            <a:p>
              <a:pPr algn="just"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tx1"/>
                  </a:solidFill>
                  <a:latin typeface="黑体" panose="02010609060101010101" charset="-122"/>
                  <a:ea typeface="黑体" panose="02010609060101010101" charset="-122"/>
                  <a:cs typeface="+mn-ea"/>
                  <a:sym typeface="+mn-lt"/>
                </a:rPr>
                <a:t>修改后：安全畅通：中国经济的战略取向</a:t>
              </a:r>
              <a:endParaRPr lang="zh-CN" altLang="en-US" sz="1400" dirty="0">
                <a:solidFill>
                  <a:schemeClr val="tx1"/>
                </a:solidFill>
                <a:latin typeface="黑体" panose="02010609060101010101" charset="-122"/>
                <a:ea typeface="黑体" panose="02010609060101010101" charset="-122"/>
                <a:cs typeface="+mn-ea"/>
                <a:sym typeface="+mn-lt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8989" y="3161"/>
              <a:ext cx="2505" cy="48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南社 2020-6</a:t>
              </a:r>
              <a:endParaRPr lang="zh-CN" altLang="en-US" sz="140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3560557" y="2604365"/>
            <a:ext cx="8211141" cy="836930"/>
            <a:chOff x="5797" y="4584"/>
            <a:chExt cx="12931" cy="1318"/>
          </a:xfrm>
        </p:grpSpPr>
        <p:sp>
          <p:nvSpPr>
            <p:cNvPr id="26" name="Freeform 19"/>
            <p:cNvSpPr/>
            <p:nvPr/>
          </p:nvSpPr>
          <p:spPr bwMode="auto">
            <a:xfrm>
              <a:off x="8610" y="4584"/>
              <a:ext cx="10118" cy="1318"/>
            </a:xfrm>
            <a:custGeom>
              <a:avLst/>
              <a:gdLst>
                <a:gd name="T0" fmla="*/ 3200 w 3200"/>
                <a:gd name="T1" fmla="*/ 320 h 640"/>
                <a:gd name="T2" fmla="*/ 2880 w 3200"/>
                <a:gd name="T3" fmla="*/ 640 h 640"/>
                <a:gd name="T4" fmla="*/ 320 w 3200"/>
                <a:gd name="T5" fmla="*/ 640 h 640"/>
                <a:gd name="T6" fmla="*/ 0 w 3200"/>
                <a:gd name="T7" fmla="*/ 320 h 640"/>
                <a:gd name="T8" fmla="*/ 320 w 3200"/>
                <a:gd name="T9" fmla="*/ 0 h 640"/>
                <a:gd name="T10" fmla="*/ 2880 w 3200"/>
                <a:gd name="T11" fmla="*/ 0 h 640"/>
                <a:gd name="T12" fmla="*/ 3200 w 3200"/>
                <a:gd name="T13" fmla="*/ 32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00" h="640">
                  <a:moveTo>
                    <a:pt x="3200" y="320"/>
                  </a:moveTo>
                  <a:cubicBezTo>
                    <a:pt x="3200" y="496"/>
                    <a:pt x="3056" y="640"/>
                    <a:pt x="2880" y="640"/>
                  </a:cubicBezTo>
                  <a:cubicBezTo>
                    <a:pt x="320" y="640"/>
                    <a:pt x="320" y="640"/>
                    <a:pt x="320" y="640"/>
                  </a:cubicBezTo>
                  <a:cubicBezTo>
                    <a:pt x="144" y="640"/>
                    <a:pt x="0" y="496"/>
                    <a:pt x="0" y="320"/>
                  </a:cubicBezTo>
                  <a:cubicBezTo>
                    <a:pt x="0" y="144"/>
                    <a:pt x="144" y="0"/>
                    <a:pt x="320" y="0"/>
                  </a:cubicBezTo>
                  <a:cubicBezTo>
                    <a:pt x="2880" y="0"/>
                    <a:pt x="2880" y="0"/>
                    <a:pt x="2880" y="0"/>
                  </a:cubicBezTo>
                  <a:cubicBezTo>
                    <a:pt x="3056" y="0"/>
                    <a:pt x="3200" y="144"/>
                    <a:pt x="3200" y="32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5400000" scaled="1"/>
            </a:gradFill>
            <a:ln w="31750" cap="flat">
              <a:gradFill>
                <a:gsLst>
                  <a:gs pos="0">
                    <a:schemeClr val="bg1"/>
                  </a:gs>
                  <a:gs pos="100000">
                    <a:srgbClr val="DDDDDD"/>
                  </a:gs>
                </a:gsLst>
                <a:lin ang="5400000" scaled="1"/>
              </a:gradFill>
              <a:prstDash val="solid"/>
              <a:miter lim="800000"/>
            </a:ln>
            <a:effectLst>
              <a:outerShdw blurRad="63500" sx="102000" sy="102000" algn="ctr" rotWithShape="0">
                <a:prstClr val="black">
                  <a:alpha val="11000"/>
                </a:prstClr>
              </a:outerShdw>
            </a:effectLst>
          </p:spPr>
          <p:txBody>
            <a:bodyPr vert="horz" wrap="square" lIns="91416" tIns="45708" rIns="91416" bIns="45708" numCol="1" anchor="t" anchorCtr="0" compatLnSpc="1"/>
            <a:lstStyle/>
            <a:p>
              <a:endParaRPr lang="zh-CN" altLang="en-US" sz="1800" b="1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5797" y="4649"/>
              <a:ext cx="3137" cy="984"/>
              <a:chOff x="2330484" y="1776735"/>
              <a:chExt cx="1992440" cy="624839"/>
            </a:xfrm>
          </p:grpSpPr>
          <p:sp>
            <p:nvSpPr>
              <p:cNvPr id="28" name="圆角矩形 27"/>
              <p:cNvSpPr/>
              <p:nvPr/>
            </p:nvSpPr>
            <p:spPr>
              <a:xfrm>
                <a:off x="2330484" y="1776735"/>
                <a:ext cx="1992440" cy="624839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100000">
                    <a:srgbClr val="18478F"/>
                  </a:gs>
                  <a:gs pos="0">
                    <a:srgbClr val="238DED"/>
                  </a:gs>
                </a:gsLst>
                <a:lin ang="5400000" scaled="0"/>
              </a:gradFill>
              <a:ln w="28575" cap="flat">
                <a:noFill/>
                <a:prstDash val="solid"/>
                <a:miter lim="800000"/>
              </a:ln>
              <a:effectLst>
                <a:outerShdw blurRad="190500" dist="63500" dir="2700000" algn="tl" rotWithShape="0">
                  <a:prstClr val="black">
                    <a:alpha val="30000"/>
                  </a:prstClr>
                </a:outerShdw>
              </a:effectLst>
            </p:spPr>
            <p:txBody>
              <a:bodyPr vert="horz" wrap="square" lIns="91416" tIns="45708" rIns="91416" bIns="45708" numCol="1" anchor="t" anchorCtr="0" compatLnSpc="1"/>
              <a:lstStyle/>
              <a:p>
                <a:endParaRPr lang="zh-CN" altLang="en-US" sz="18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0" name="椭圆 29"/>
              <p:cNvSpPr/>
              <p:nvPr/>
            </p:nvSpPr>
            <p:spPr>
              <a:xfrm>
                <a:off x="2368263" y="1797613"/>
                <a:ext cx="589017" cy="589018"/>
              </a:xfrm>
              <a:prstGeom prst="ellipse">
                <a:avLst/>
              </a:prstGeom>
              <a:gradFill>
                <a:gsLst>
                  <a:gs pos="100000">
                    <a:srgbClr val="E2E2E2"/>
                  </a:gs>
                  <a:gs pos="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文本框 12"/>
              <p:cNvSpPr txBox="1"/>
              <p:nvPr/>
            </p:nvSpPr>
            <p:spPr>
              <a:xfrm>
                <a:off x="2356405" y="1871969"/>
                <a:ext cx="547087" cy="46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02</a:t>
                </a:r>
                <a:endParaRPr lang="zh-CN" alt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32" name="矩形 3"/>
            <p:cNvSpPr>
              <a:spLocks noChangeArrowheads="1"/>
            </p:cNvSpPr>
            <p:nvPr/>
          </p:nvSpPr>
          <p:spPr bwMode="auto">
            <a:xfrm>
              <a:off x="6801" y="4833"/>
              <a:ext cx="1886" cy="6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wrap="none" lIns="91407" tIns="45704" rIns="91407" bIns="4570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2000" b="1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精炼提取</a:t>
              </a:r>
              <a:endParaRPr lang="zh-CN" altLang="en-US" sz="20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33" name="TextBox 503"/>
            <p:cNvSpPr txBox="1"/>
            <p:nvPr/>
          </p:nvSpPr>
          <p:spPr>
            <a:xfrm>
              <a:off x="10862" y="4655"/>
              <a:ext cx="7172" cy="11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buClrTx/>
                <a:buSzTx/>
                <a:buNone/>
              </a:pPr>
              <a:r>
                <a:rPr lang="zh-CN" altLang="en-US" sz="1400" dirty="0">
                  <a:latin typeface="黑体" panose="02010609060101010101" charset="-122"/>
                  <a:ea typeface="黑体" panose="02010609060101010101" charset="-122"/>
                  <a:cs typeface="+mn-ea"/>
                  <a:sym typeface="+mn-lt"/>
                </a:rPr>
                <a:t>原标题：代表委员角色在媒体传播和民众吁求中的同构</a:t>
              </a:r>
              <a:endParaRPr lang="zh-CN" altLang="en-US" sz="1400" dirty="0">
                <a:latin typeface="黑体" panose="02010609060101010101" charset="-122"/>
                <a:ea typeface="黑体" panose="02010609060101010101" charset="-122"/>
                <a:cs typeface="+mn-ea"/>
                <a:sym typeface="+mn-lt"/>
              </a:endParaRPr>
            </a:p>
            <a:p>
              <a:pPr algn="just">
                <a:lnSpc>
                  <a:spcPct val="150000"/>
                </a:lnSpc>
                <a:buClrTx/>
                <a:buSzTx/>
                <a:buNone/>
              </a:pPr>
              <a:r>
                <a:rPr lang="zh-CN" altLang="en-US" sz="1400" dirty="0">
                  <a:latin typeface="黑体" panose="02010609060101010101" charset="-122"/>
                  <a:ea typeface="黑体" panose="02010609060101010101" charset="-122"/>
                  <a:cs typeface="+mn-ea"/>
                  <a:sym typeface="+mn-lt"/>
                </a:rPr>
                <a:t>修改后：两会代表委员在媒体传播中的角色同构</a:t>
              </a:r>
              <a:endParaRPr lang="zh-CN" altLang="en-US" sz="1400" dirty="0">
                <a:latin typeface="黑体" panose="02010609060101010101" charset="-122"/>
                <a:ea typeface="黑体" panose="02010609060101010101" charset="-122"/>
                <a:cs typeface="+mn-ea"/>
                <a:sym typeface="+mn-lt"/>
              </a:endParaRPr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9070" y="4945"/>
              <a:ext cx="2505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南社  2020-4</a:t>
              </a:r>
              <a:endParaRPr lang="zh-CN" altLang="en-US"/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3548494" y="3589885"/>
            <a:ext cx="8223839" cy="836930"/>
            <a:chOff x="5778" y="6136"/>
            <a:chExt cx="12951" cy="1318"/>
          </a:xfrm>
        </p:grpSpPr>
        <p:sp>
          <p:nvSpPr>
            <p:cNvPr id="34" name="Freeform 19"/>
            <p:cNvSpPr/>
            <p:nvPr/>
          </p:nvSpPr>
          <p:spPr bwMode="auto">
            <a:xfrm>
              <a:off x="8724" y="6136"/>
              <a:ext cx="10005" cy="1318"/>
            </a:xfrm>
            <a:custGeom>
              <a:avLst/>
              <a:gdLst>
                <a:gd name="T0" fmla="*/ 3200 w 3200"/>
                <a:gd name="T1" fmla="*/ 320 h 640"/>
                <a:gd name="T2" fmla="*/ 2880 w 3200"/>
                <a:gd name="T3" fmla="*/ 640 h 640"/>
                <a:gd name="T4" fmla="*/ 320 w 3200"/>
                <a:gd name="T5" fmla="*/ 640 h 640"/>
                <a:gd name="T6" fmla="*/ 0 w 3200"/>
                <a:gd name="T7" fmla="*/ 320 h 640"/>
                <a:gd name="T8" fmla="*/ 320 w 3200"/>
                <a:gd name="T9" fmla="*/ 0 h 640"/>
                <a:gd name="T10" fmla="*/ 2880 w 3200"/>
                <a:gd name="T11" fmla="*/ 0 h 640"/>
                <a:gd name="T12" fmla="*/ 3200 w 3200"/>
                <a:gd name="T13" fmla="*/ 32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00" h="640">
                  <a:moveTo>
                    <a:pt x="3200" y="320"/>
                  </a:moveTo>
                  <a:cubicBezTo>
                    <a:pt x="3200" y="496"/>
                    <a:pt x="3056" y="640"/>
                    <a:pt x="2880" y="640"/>
                  </a:cubicBezTo>
                  <a:cubicBezTo>
                    <a:pt x="320" y="640"/>
                    <a:pt x="320" y="640"/>
                    <a:pt x="320" y="640"/>
                  </a:cubicBezTo>
                  <a:cubicBezTo>
                    <a:pt x="144" y="640"/>
                    <a:pt x="0" y="496"/>
                    <a:pt x="0" y="320"/>
                  </a:cubicBezTo>
                  <a:cubicBezTo>
                    <a:pt x="0" y="144"/>
                    <a:pt x="144" y="0"/>
                    <a:pt x="320" y="0"/>
                  </a:cubicBezTo>
                  <a:cubicBezTo>
                    <a:pt x="2880" y="0"/>
                    <a:pt x="2880" y="0"/>
                    <a:pt x="2880" y="0"/>
                  </a:cubicBezTo>
                  <a:cubicBezTo>
                    <a:pt x="3056" y="0"/>
                    <a:pt x="3200" y="144"/>
                    <a:pt x="3200" y="32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5400000" scaled="1"/>
            </a:gradFill>
            <a:ln w="31750" cap="flat">
              <a:gradFill>
                <a:gsLst>
                  <a:gs pos="0">
                    <a:schemeClr val="bg1"/>
                  </a:gs>
                  <a:gs pos="100000">
                    <a:srgbClr val="DDDDDD"/>
                  </a:gs>
                </a:gsLst>
                <a:lin ang="5400000" scaled="1"/>
              </a:gradFill>
              <a:prstDash val="solid"/>
              <a:miter lim="800000"/>
            </a:ln>
            <a:effectLst>
              <a:outerShdw blurRad="63500" sx="102000" sy="102000" algn="ctr" rotWithShape="0">
                <a:prstClr val="black">
                  <a:alpha val="11000"/>
                </a:prstClr>
              </a:outerShdw>
            </a:effectLst>
          </p:spPr>
          <p:txBody>
            <a:bodyPr vert="horz" wrap="square" lIns="91416" tIns="45708" rIns="91416" bIns="45708" numCol="1" anchor="t" anchorCtr="0" compatLnSpc="1"/>
            <a:lstStyle/>
            <a:p>
              <a:endParaRPr lang="zh-CN" altLang="en-US" sz="1800" b="1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grpSp>
          <p:nvGrpSpPr>
            <p:cNvPr id="35" name="组合 34"/>
            <p:cNvGrpSpPr/>
            <p:nvPr/>
          </p:nvGrpSpPr>
          <p:grpSpPr>
            <a:xfrm>
              <a:off x="5778" y="6338"/>
              <a:ext cx="3137" cy="927"/>
              <a:chOff x="2330488" y="1797521"/>
              <a:chExt cx="1992440" cy="589110"/>
            </a:xfrm>
          </p:grpSpPr>
          <p:sp>
            <p:nvSpPr>
              <p:cNvPr id="36" name="圆角矩形 35"/>
              <p:cNvSpPr/>
              <p:nvPr/>
            </p:nvSpPr>
            <p:spPr>
              <a:xfrm>
                <a:off x="2330488" y="1797521"/>
                <a:ext cx="1992440" cy="583264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100000">
                    <a:srgbClr val="18478F"/>
                  </a:gs>
                  <a:gs pos="0">
                    <a:srgbClr val="238DED"/>
                  </a:gs>
                </a:gsLst>
                <a:lin ang="5400000" scaled="0"/>
              </a:gradFill>
              <a:ln w="28575" cap="flat">
                <a:noFill/>
                <a:prstDash val="solid"/>
                <a:miter lim="800000"/>
              </a:ln>
              <a:effectLst>
                <a:outerShdw blurRad="190500" dist="63500" dir="2700000" algn="tl" rotWithShape="0">
                  <a:prstClr val="black">
                    <a:alpha val="30000"/>
                  </a:prstClr>
                </a:outerShdw>
              </a:effectLst>
            </p:spPr>
            <p:txBody>
              <a:bodyPr vert="horz" wrap="square" lIns="91416" tIns="45708" rIns="91416" bIns="45708" numCol="1" anchor="t" anchorCtr="0" compatLnSpc="1"/>
              <a:lstStyle/>
              <a:p>
                <a:endParaRPr lang="zh-CN" altLang="en-US" sz="18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8" name="椭圆 37"/>
              <p:cNvSpPr/>
              <p:nvPr/>
            </p:nvSpPr>
            <p:spPr>
              <a:xfrm>
                <a:off x="2368263" y="1797613"/>
                <a:ext cx="589017" cy="589018"/>
              </a:xfrm>
              <a:prstGeom prst="ellipse">
                <a:avLst/>
              </a:prstGeom>
              <a:gradFill>
                <a:gsLst>
                  <a:gs pos="100000">
                    <a:srgbClr val="E2E2E2"/>
                  </a:gs>
                  <a:gs pos="0">
                    <a:schemeClr val="bg1"/>
                  </a:gs>
                </a:gsLst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9" name="文本框 12"/>
              <p:cNvSpPr txBox="1"/>
              <p:nvPr/>
            </p:nvSpPr>
            <p:spPr>
              <a:xfrm>
                <a:off x="2402351" y="1871969"/>
                <a:ext cx="547087" cy="46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03</a:t>
                </a:r>
                <a:endParaRPr lang="zh-CN" alt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40" name="矩形 3"/>
            <p:cNvSpPr>
              <a:spLocks noChangeArrowheads="1"/>
            </p:cNvSpPr>
            <p:nvPr/>
          </p:nvSpPr>
          <p:spPr bwMode="auto">
            <a:xfrm>
              <a:off x="6820" y="6471"/>
              <a:ext cx="1886" cy="6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wrap="none" lIns="91407" tIns="45704" rIns="91407" bIns="4570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2000" b="1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精华展现</a:t>
              </a:r>
              <a:endParaRPr lang="zh-CN" altLang="en-US" sz="20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9070" y="6533"/>
              <a:ext cx="2505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南社  2020-9</a:t>
              </a:r>
              <a:endParaRPr lang="zh-CN" altLang="en-US"/>
            </a:p>
          </p:txBody>
        </p:sp>
        <p:sp>
          <p:nvSpPr>
            <p:cNvPr id="45" name="TextBox 503"/>
            <p:cNvSpPr txBox="1"/>
            <p:nvPr/>
          </p:nvSpPr>
          <p:spPr>
            <a:xfrm>
              <a:off x="10875" y="6157"/>
              <a:ext cx="7854" cy="11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buClrTx/>
                <a:buSzTx/>
                <a:buNone/>
              </a:pPr>
              <a:r>
                <a:rPr lang="zh-CN" altLang="en-US" sz="1400" dirty="0">
                  <a:latin typeface="黑体" panose="02010609060101010101" charset="-122"/>
                  <a:ea typeface="黑体" panose="02010609060101010101" charset="-122"/>
                  <a:cs typeface="+mn-ea"/>
                  <a:sym typeface="+mn-lt"/>
                </a:rPr>
                <a:t>原标题：推进新时代公务员心理服务体系建设</a:t>
              </a:r>
              <a:endParaRPr lang="zh-CN" altLang="en-US" sz="1400" dirty="0">
                <a:latin typeface="黑体" panose="02010609060101010101" charset="-122"/>
                <a:ea typeface="黑体" panose="02010609060101010101" charset="-122"/>
                <a:cs typeface="+mn-ea"/>
                <a:sym typeface="+mn-lt"/>
              </a:endParaRPr>
            </a:p>
            <a:p>
              <a:pPr algn="just">
                <a:lnSpc>
                  <a:spcPct val="150000"/>
                </a:lnSpc>
                <a:buClrTx/>
                <a:buSzTx/>
                <a:buNone/>
              </a:pPr>
              <a:r>
                <a:rPr lang="zh-CN" altLang="en-US" sz="1400" dirty="0">
                  <a:latin typeface="黑体" panose="02010609060101010101" charset="-122"/>
                  <a:ea typeface="黑体" panose="02010609060101010101" charset="-122"/>
                  <a:cs typeface="+mn-ea"/>
                  <a:sym typeface="+mn-lt"/>
                </a:rPr>
                <a:t>修改后：现代社会公务员心理服务体系的构建与实施路径</a:t>
              </a:r>
              <a:endParaRPr lang="zh-CN" altLang="en-US" sz="1400" dirty="0">
                <a:latin typeface="黑体" panose="02010609060101010101" charset="-122"/>
                <a:ea typeface="黑体" panose="02010609060101010101" charset="-122"/>
                <a:cs typeface="+mn-ea"/>
                <a:sym typeface="+mn-lt"/>
              </a:endParaRP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3560695" y="4707485"/>
            <a:ext cx="8211638" cy="1541145"/>
            <a:chOff x="5797" y="7896"/>
            <a:chExt cx="12932" cy="2427"/>
          </a:xfrm>
        </p:grpSpPr>
        <p:sp>
          <p:nvSpPr>
            <p:cNvPr id="46" name="Freeform 19"/>
            <p:cNvSpPr/>
            <p:nvPr/>
          </p:nvSpPr>
          <p:spPr bwMode="auto">
            <a:xfrm>
              <a:off x="8733" y="7896"/>
              <a:ext cx="9996" cy="1669"/>
            </a:xfrm>
            <a:custGeom>
              <a:avLst/>
              <a:gdLst>
                <a:gd name="T0" fmla="*/ 3200 w 3200"/>
                <a:gd name="T1" fmla="*/ 320 h 640"/>
                <a:gd name="T2" fmla="*/ 2880 w 3200"/>
                <a:gd name="T3" fmla="*/ 640 h 640"/>
                <a:gd name="T4" fmla="*/ 320 w 3200"/>
                <a:gd name="T5" fmla="*/ 640 h 640"/>
                <a:gd name="T6" fmla="*/ 0 w 3200"/>
                <a:gd name="T7" fmla="*/ 320 h 640"/>
                <a:gd name="T8" fmla="*/ 320 w 3200"/>
                <a:gd name="T9" fmla="*/ 0 h 640"/>
                <a:gd name="T10" fmla="*/ 2880 w 3200"/>
                <a:gd name="T11" fmla="*/ 0 h 640"/>
                <a:gd name="T12" fmla="*/ 3200 w 3200"/>
                <a:gd name="T13" fmla="*/ 320 h 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200" h="640">
                  <a:moveTo>
                    <a:pt x="3200" y="320"/>
                  </a:moveTo>
                  <a:cubicBezTo>
                    <a:pt x="3200" y="496"/>
                    <a:pt x="3056" y="640"/>
                    <a:pt x="2880" y="640"/>
                  </a:cubicBezTo>
                  <a:cubicBezTo>
                    <a:pt x="320" y="640"/>
                    <a:pt x="320" y="640"/>
                    <a:pt x="320" y="640"/>
                  </a:cubicBezTo>
                  <a:cubicBezTo>
                    <a:pt x="144" y="640"/>
                    <a:pt x="0" y="496"/>
                    <a:pt x="0" y="320"/>
                  </a:cubicBezTo>
                  <a:cubicBezTo>
                    <a:pt x="0" y="144"/>
                    <a:pt x="144" y="0"/>
                    <a:pt x="320" y="0"/>
                  </a:cubicBezTo>
                  <a:cubicBezTo>
                    <a:pt x="2880" y="0"/>
                    <a:pt x="2880" y="0"/>
                    <a:pt x="2880" y="0"/>
                  </a:cubicBezTo>
                  <a:cubicBezTo>
                    <a:pt x="3056" y="0"/>
                    <a:pt x="3200" y="144"/>
                    <a:pt x="3200" y="320"/>
                  </a:cubicBezTo>
                  <a:close/>
                </a:path>
              </a:pathLst>
            </a:cu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5400000" scaled="1"/>
            </a:gradFill>
            <a:ln w="31750" cap="flat">
              <a:gradFill>
                <a:gsLst>
                  <a:gs pos="0">
                    <a:schemeClr val="bg1"/>
                  </a:gs>
                  <a:gs pos="100000">
                    <a:srgbClr val="DDDDDD"/>
                  </a:gs>
                </a:gsLst>
                <a:lin ang="5400000" scaled="1"/>
              </a:gradFill>
              <a:prstDash val="solid"/>
              <a:miter lim="800000"/>
            </a:ln>
            <a:effectLst>
              <a:outerShdw blurRad="63500" sx="102000" sy="102000" algn="ctr" rotWithShape="0">
                <a:prstClr val="black">
                  <a:alpha val="11000"/>
                </a:prstClr>
              </a:outerShdw>
            </a:effectLst>
          </p:spPr>
          <p:txBody>
            <a:bodyPr vert="horz" wrap="square" lIns="91416" tIns="45708" rIns="91416" bIns="45708" numCol="1" anchor="t" anchorCtr="0" compatLnSpc="1"/>
            <a:lstStyle/>
            <a:p>
              <a:endParaRPr lang="zh-CN" altLang="en-US" sz="1800" b="1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41" name="TextBox 503"/>
            <p:cNvSpPr txBox="1"/>
            <p:nvPr/>
          </p:nvSpPr>
          <p:spPr>
            <a:xfrm>
              <a:off x="10875" y="7896"/>
              <a:ext cx="7578" cy="16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>
                <a:lnSpc>
                  <a:spcPct val="150000"/>
                </a:lnSpc>
                <a:buClrTx/>
                <a:buSzTx/>
                <a:buNone/>
              </a:pPr>
              <a:r>
                <a:rPr lang="zh-CN" altLang="en-US" sz="1400" dirty="0">
                  <a:latin typeface="黑体" panose="02010609060101010101" charset="-122"/>
                  <a:ea typeface="黑体" panose="02010609060101010101" charset="-122"/>
                  <a:cs typeface="+mn-ea"/>
                  <a:sym typeface="+mn-lt"/>
                </a:rPr>
                <a:t>原标题：被垄断的幻想——科幻文化的社会价值与现实结构</a:t>
              </a:r>
              <a:endParaRPr lang="zh-CN" altLang="en-US" sz="1400" dirty="0">
                <a:latin typeface="黑体" panose="02010609060101010101" charset="-122"/>
                <a:ea typeface="黑体" panose="02010609060101010101" charset="-122"/>
                <a:cs typeface="+mn-ea"/>
                <a:sym typeface="+mn-lt"/>
              </a:endParaRPr>
            </a:p>
            <a:p>
              <a:pPr algn="just">
                <a:lnSpc>
                  <a:spcPct val="150000"/>
                </a:lnSpc>
                <a:buClrTx/>
                <a:buSzTx/>
                <a:buNone/>
              </a:pPr>
              <a:r>
                <a:rPr lang="zh-CN" altLang="en-US" sz="1400" dirty="0">
                  <a:latin typeface="黑体" panose="02010609060101010101" charset="-122"/>
                  <a:ea typeface="黑体" panose="02010609060101010101" charset="-122"/>
                  <a:cs typeface="+mn-ea"/>
                  <a:sym typeface="+mn-lt"/>
                </a:rPr>
                <a:t>修改后：谁在定义未来——被垄断的科幻文化与“未来定义    权”的提出  （人大复印、新华文摘）</a:t>
              </a:r>
              <a:endParaRPr lang="zh-CN" altLang="en-US" sz="1400" dirty="0">
                <a:latin typeface="黑体" panose="02010609060101010101" charset="-122"/>
                <a:ea typeface="黑体" panose="02010609060101010101" charset="-122"/>
                <a:cs typeface="+mn-ea"/>
                <a:sym typeface="+mn-lt"/>
              </a:endParaRPr>
            </a:p>
          </p:txBody>
        </p:sp>
        <p:grpSp>
          <p:nvGrpSpPr>
            <p:cNvPr id="12" name="组合 11"/>
            <p:cNvGrpSpPr/>
            <p:nvPr/>
          </p:nvGrpSpPr>
          <p:grpSpPr>
            <a:xfrm>
              <a:off x="5797" y="8192"/>
              <a:ext cx="3137" cy="976"/>
              <a:chOff x="2343190" y="1779247"/>
              <a:chExt cx="1992237" cy="619816"/>
            </a:xfrm>
          </p:grpSpPr>
          <p:sp>
            <p:nvSpPr>
              <p:cNvPr id="13" name="圆角矩形 12"/>
              <p:cNvSpPr/>
              <p:nvPr/>
            </p:nvSpPr>
            <p:spPr>
              <a:xfrm>
                <a:off x="2343190" y="1779247"/>
                <a:ext cx="1992237" cy="619816"/>
              </a:xfrm>
              <a:prstGeom prst="roundRect">
                <a:avLst>
                  <a:gd name="adj" fmla="val 50000"/>
                </a:avLst>
              </a:prstGeom>
              <a:gradFill>
                <a:gsLst>
                  <a:gs pos="100000">
                    <a:srgbClr val="18478F"/>
                  </a:gs>
                  <a:gs pos="0">
                    <a:srgbClr val="238DED"/>
                  </a:gs>
                </a:gsLst>
                <a:lin ang="5400000" scaled="0"/>
              </a:gradFill>
              <a:ln w="28575" cap="flat">
                <a:noFill/>
                <a:prstDash val="solid"/>
                <a:miter lim="800000"/>
              </a:ln>
              <a:effectLst>
                <a:outerShdw blurRad="190500" dist="63500" dir="2700000" algn="tl" rotWithShape="0">
                  <a:prstClr val="black">
                    <a:alpha val="30000"/>
                  </a:prstClr>
                </a:outerShdw>
              </a:effectLst>
            </p:spPr>
            <p:txBody>
              <a:bodyPr vert="horz" wrap="square" lIns="91416" tIns="45708" rIns="91416" bIns="45708" numCol="1" anchor="t" anchorCtr="0" compatLnSpc="1"/>
              <a:lstStyle/>
              <a:p>
                <a:endParaRPr lang="zh-CN" altLang="en-US" sz="1800">
                  <a:solidFill>
                    <a:prstClr val="black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4" name="椭圆 13"/>
              <p:cNvSpPr/>
              <p:nvPr/>
            </p:nvSpPr>
            <p:spPr>
              <a:xfrm>
                <a:off x="2368263" y="1797613"/>
                <a:ext cx="589017" cy="589018"/>
              </a:xfrm>
              <a:prstGeom prst="ellipse">
                <a:avLst/>
              </a:prstGeom>
              <a:gradFill>
                <a:gsLst>
                  <a:gs pos="100000">
                    <a:srgbClr val="E2E2E2"/>
                  </a:gs>
                  <a:gs pos="0">
                    <a:schemeClr val="bg1"/>
                  </a:gs>
                </a:gsLst>
                <a:lin ang="5400000" scaled="0"/>
              </a:gra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 dirty="0">
                  <a:solidFill>
                    <a:prstClr val="white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5" name="文本框 12"/>
              <p:cNvSpPr txBox="1"/>
              <p:nvPr/>
            </p:nvSpPr>
            <p:spPr>
              <a:xfrm>
                <a:off x="2404095" y="1890730"/>
                <a:ext cx="539890" cy="4604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04</a:t>
                </a:r>
                <a:endParaRPr lang="zh-CN" alt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29" name="矩形 3"/>
            <p:cNvSpPr>
              <a:spLocks noChangeArrowheads="1"/>
            </p:cNvSpPr>
            <p:nvPr/>
          </p:nvSpPr>
          <p:spPr bwMode="auto">
            <a:xfrm>
              <a:off x="6815" y="8357"/>
              <a:ext cx="1886" cy="6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bevel/>
                </a14:hiddenLine>
              </a:ext>
            </a:extLst>
          </p:spPr>
          <p:txBody>
            <a:bodyPr wrap="none" lIns="91407" tIns="45704" rIns="91407" bIns="45704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2000" b="1" dirty="0">
                  <a:solidFill>
                    <a:schemeClr val="bg1"/>
                  </a:solidFill>
                  <a:latin typeface="+mn-lt"/>
                  <a:ea typeface="+mn-ea"/>
                  <a:cs typeface="+mn-ea"/>
                  <a:sym typeface="+mn-lt"/>
                </a:rPr>
                <a:t>精辟观点</a:t>
              </a:r>
              <a:endParaRPr lang="zh-CN" altLang="en-US" sz="2000" b="1" dirty="0">
                <a:solidFill>
                  <a:schemeClr val="bg1"/>
                </a:solidFill>
                <a:latin typeface="+mn-lt"/>
                <a:ea typeface="+mn-ea"/>
                <a:cs typeface="+mn-ea"/>
                <a:sym typeface="+mn-lt"/>
              </a:endParaRPr>
            </a:p>
          </p:txBody>
        </p:sp>
        <p:sp>
          <p:nvSpPr>
            <p:cNvPr id="47" name="文本框 46"/>
            <p:cNvSpPr txBox="1"/>
            <p:nvPr/>
          </p:nvSpPr>
          <p:spPr>
            <a:xfrm>
              <a:off x="8989" y="8380"/>
              <a:ext cx="2505" cy="5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40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南社  2020-2</a:t>
              </a:r>
              <a:endParaRPr lang="en-US" altLang="zh-CN"/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9792" y="9840"/>
              <a:ext cx="8000" cy="483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indent="0"/>
              <a:r>
                <a:rPr lang="zh-CN" sz="1400" b="0">
                  <a:latin typeface="黑体" panose="02010609060101010101" charset="-122"/>
                  <a:ea typeface="黑体" panose="02010609060101010101" charset="-122"/>
                </a:rPr>
                <a:t>再如：实践是检验真理的唯一标准</a:t>
              </a:r>
              <a:endParaRPr lang="zh-CN" altLang="en-US" sz="1400">
                <a:latin typeface="黑体" panose="02010609060101010101" charset="-122"/>
                <a:ea typeface="黑体" panose="02010609060101010101" charset="-122"/>
              </a:endParaRPr>
            </a:p>
          </p:txBody>
        </p:sp>
      </p:grpSp>
      <p:sp>
        <p:nvSpPr>
          <p:cNvPr id="49" name="圆角矩形 48"/>
          <p:cNvSpPr/>
          <p:nvPr/>
        </p:nvSpPr>
        <p:spPr>
          <a:xfrm>
            <a:off x="446405" y="342265"/>
            <a:ext cx="3122930" cy="576580"/>
          </a:xfrm>
          <a:prstGeom prst="roundRect">
            <a:avLst>
              <a:gd name="adj" fmla="val 50000"/>
            </a:avLst>
          </a:pr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5400000" scaled="0"/>
          </a:gradFill>
          <a:ln>
            <a:noFill/>
          </a:ln>
          <a:effectLst>
            <a:outerShdw blurRad="1270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>
                <a:cs typeface="+mn-ea"/>
                <a:sym typeface="+mn-lt"/>
              </a:rPr>
              <a:t>二、选题如何提炼</a:t>
            </a:r>
            <a:endParaRPr lang="zh-CN" altLang="en-US" sz="2400" b="1" dirty="0"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1590040" y="1412434"/>
            <a:ext cx="4500880" cy="892810"/>
            <a:chOff x="2504" y="2612"/>
            <a:chExt cx="7088" cy="1406"/>
          </a:xfrm>
        </p:grpSpPr>
        <p:cxnSp>
          <p:nvCxnSpPr>
            <p:cNvPr id="17" name="直接连接符 16"/>
            <p:cNvCxnSpPr/>
            <p:nvPr/>
          </p:nvCxnSpPr>
          <p:spPr>
            <a:xfrm>
              <a:off x="3405" y="3264"/>
              <a:ext cx="4195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组合 8"/>
            <p:cNvGrpSpPr/>
            <p:nvPr/>
          </p:nvGrpSpPr>
          <p:grpSpPr>
            <a:xfrm>
              <a:off x="2504" y="2612"/>
              <a:ext cx="7088" cy="1407"/>
              <a:chOff x="2504" y="2612"/>
              <a:chExt cx="7088" cy="1407"/>
            </a:xfrm>
          </p:grpSpPr>
          <p:sp>
            <p:nvSpPr>
              <p:cNvPr id="18" name="矩形 17"/>
              <p:cNvSpPr/>
              <p:nvPr/>
            </p:nvSpPr>
            <p:spPr>
              <a:xfrm>
                <a:off x="3859" y="2612"/>
                <a:ext cx="3288" cy="626"/>
              </a:xfrm>
              <a:prstGeom prst="rect">
                <a:avLst/>
              </a:prstGeom>
            </p:spPr>
            <p:txBody>
              <a:bodyPr wrap="square" lIns="91407" tIns="45704" rIns="91407" bIns="45704">
                <a:spAutoFit/>
              </a:bodyPr>
              <a:lstStyle/>
              <a:p>
                <a:pPr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r>
                  <a:rPr lang="zh-CN" altLang="en-US" sz="20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陈述式</a:t>
                </a:r>
                <a:endPara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矩形 47"/>
              <p:cNvSpPr>
                <a:spLocks noChangeArrowheads="1"/>
              </p:cNvSpPr>
              <p:nvPr/>
            </p:nvSpPr>
            <p:spPr bwMode="auto">
              <a:xfrm>
                <a:off x="3859" y="3369"/>
                <a:ext cx="5733" cy="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07" tIns="45704" rIns="91407" bIns="45704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9pPr>
              </a:lstStyle>
              <a:p>
                <a:pPr>
                  <a:lnSpc>
                    <a:spcPct val="150000"/>
                  </a:lnSpc>
                  <a:spcBef>
                    <a:spcPct val="0"/>
                  </a:spcBef>
                  <a:buNone/>
                </a:pPr>
                <a:r>
                  <a:rPr lang="zh-CN" altLang="en-US" sz="1400" dirty="0">
                    <a:solidFill>
                      <a:schemeClr val="tx1"/>
                    </a:solidFill>
                    <a:latin typeface="+mn-lt"/>
                    <a:ea typeface="+mn-lt"/>
                    <a:cs typeface="+mn-lt"/>
                    <a:sym typeface="+mn-lt"/>
                  </a:rPr>
                  <a:t>认知传播的研究取向、方法与趋势    晏青</a:t>
                </a:r>
                <a:endParaRPr lang="zh-CN" altLang="en-US" sz="1400" dirty="0">
                  <a:solidFill>
                    <a:schemeClr val="tx1"/>
                  </a:solidFill>
                  <a:latin typeface="+mn-lt"/>
                  <a:ea typeface="+mn-lt"/>
                  <a:cs typeface="+mn-lt"/>
                  <a:sym typeface="+mn-lt"/>
                </a:endParaRPr>
              </a:p>
            </p:txBody>
          </p:sp>
          <p:sp>
            <p:nvSpPr>
              <p:cNvPr id="22" name="椭圆 21"/>
              <p:cNvSpPr/>
              <p:nvPr/>
            </p:nvSpPr>
            <p:spPr>
              <a:xfrm>
                <a:off x="2571" y="2751"/>
                <a:ext cx="1043" cy="1043"/>
              </a:xfrm>
              <a:prstGeom prst="ellipse">
                <a:avLst/>
              </a:prstGeom>
              <a:gradFill>
                <a:gsLst>
                  <a:gs pos="0">
                    <a:srgbClr val="238DED"/>
                  </a:gs>
                  <a:gs pos="100000">
                    <a:srgbClr val="18478F"/>
                  </a:gs>
                </a:gsLst>
                <a:lin ang="2700000" scaled="1"/>
              </a:gradFill>
              <a:ln>
                <a:noFill/>
              </a:ln>
              <a:effectLst>
                <a:outerShdw blurRad="190500" dist="63500" dir="2700000" algn="tl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sz="18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504" y="2956"/>
                <a:ext cx="1176" cy="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000" dirty="0">
                    <a:solidFill>
                      <a:schemeClr val="bg1"/>
                    </a:solidFill>
                    <a:cs typeface="+mn-ea"/>
                    <a:sym typeface="+mn-lt"/>
                  </a:rPr>
                  <a:t>01</a:t>
                </a:r>
                <a:endParaRPr lang="zh-CN" altLang="en-US" sz="20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2" name="组合 11"/>
          <p:cNvGrpSpPr/>
          <p:nvPr/>
        </p:nvGrpSpPr>
        <p:grpSpPr>
          <a:xfrm>
            <a:off x="1579880" y="2373189"/>
            <a:ext cx="3679825" cy="881380"/>
            <a:chOff x="2488" y="4125"/>
            <a:chExt cx="5795" cy="1388"/>
          </a:xfrm>
        </p:grpSpPr>
        <p:cxnSp>
          <p:nvCxnSpPr>
            <p:cNvPr id="24" name="直接连接符 23"/>
            <p:cNvCxnSpPr/>
            <p:nvPr/>
          </p:nvCxnSpPr>
          <p:spPr>
            <a:xfrm>
              <a:off x="3389" y="4776"/>
              <a:ext cx="4195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矩形 24"/>
            <p:cNvSpPr/>
            <p:nvPr/>
          </p:nvSpPr>
          <p:spPr>
            <a:xfrm>
              <a:off x="3843" y="4125"/>
              <a:ext cx="3288" cy="626"/>
            </a:xfrm>
            <a:prstGeom prst="rect">
              <a:avLst/>
            </a:prstGeom>
          </p:spPr>
          <p:txBody>
            <a:bodyPr wrap="square" lIns="91407" tIns="45704" rIns="91407" bIns="45704">
              <a:spAutoFit/>
            </a:bodyPr>
            <a:lstStyle/>
            <a:p>
              <a:pPr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设问式</a:t>
              </a:r>
              <a:endPara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6" name="矩形 47"/>
            <p:cNvSpPr>
              <a:spLocks noChangeArrowheads="1"/>
            </p:cNvSpPr>
            <p:nvPr/>
          </p:nvSpPr>
          <p:spPr bwMode="auto">
            <a:xfrm>
              <a:off x="3843" y="4863"/>
              <a:ext cx="4441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07" tIns="45704" rIns="91407" bIns="45704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l">
                <a:lnSpc>
                  <a:spcPct val="150000"/>
                </a:lnSpc>
                <a:buClrTx/>
                <a:buSzTx/>
                <a:buNone/>
              </a:pPr>
              <a:r>
                <a:rPr lang="zh-CN" altLang="en-US" sz="1400" dirty="0">
                  <a:latin typeface="+mn-lt"/>
                  <a:ea typeface="+mn-lt"/>
                  <a:cs typeface="+mn-lt"/>
                  <a:sym typeface="+mn-lt"/>
                </a:rPr>
                <a:t>如何发现权利？    王利军</a:t>
              </a:r>
              <a:endParaRPr lang="zh-CN" altLang="en-US" sz="1400" dirty="0">
                <a:latin typeface="+mn-lt"/>
                <a:ea typeface="+mn-lt"/>
                <a:cs typeface="+mn-lt"/>
                <a:sym typeface="+mn-lt"/>
              </a:endParaRPr>
            </a:p>
          </p:txBody>
        </p:sp>
        <p:sp>
          <p:nvSpPr>
            <p:cNvPr id="29" name="椭圆 28"/>
            <p:cNvSpPr/>
            <p:nvPr/>
          </p:nvSpPr>
          <p:spPr>
            <a:xfrm>
              <a:off x="2554" y="4264"/>
              <a:ext cx="1043" cy="1043"/>
            </a:xfrm>
            <a:prstGeom prst="ellipse">
              <a:avLst/>
            </a:prstGeom>
            <a:gradFill>
              <a:gsLst>
                <a:gs pos="0">
                  <a:srgbClr val="238DED"/>
                </a:gs>
                <a:gs pos="100000">
                  <a:srgbClr val="18478F"/>
                </a:gs>
              </a:gsLst>
              <a:lin ang="2700000" scaled="1"/>
            </a:gradFill>
            <a:ln>
              <a:noFill/>
            </a:ln>
            <a:effectLst>
              <a:outerShdw blurRad="190500" dist="635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488" y="4450"/>
              <a:ext cx="1176" cy="6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1579880" y="4733484"/>
            <a:ext cx="7453630" cy="1291590"/>
            <a:chOff x="2488" y="7842"/>
            <a:chExt cx="11738" cy="2034"/>
          </a:xfrm>
        </p:grpSpPr>
        <p:cxnSp>
          <p:nvCxnSpPr>
            <p:cNvPr id="31" name="直接连接符 30"/>
            <p:cNvCxnSpPr/>
            <p:nvPr/>
          </p:nvCxnSpPr>
          <p:spPr>
            <a:xfrm>
              <a:off x="3389" y="8564"/>
              <a:ext cx="4195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组合 14"/>
            <p:cNvGrpSpPr/>
            <p:nvPr/>
          </p:nvGrpSpPr>
          <p:grpSpPr>
            <a:xfrm>
              <a:off x="2488" y="7842"/>
              <a:ext cx="11739" cy="2035"/>
              <a:chOff x="2488" y="7842"/>
              <a:chExt cx="11739" cy="2035"/>
            </a:xfrm>
          </p:grpSpPr>
          <p:sp>
            <p:nvSpPr>
              <p:cNvPr id="33" name="矩形 47"/>
              <p:cNvSpPr>
                <a:spLocks noChangeArrowheads="1"/>
              </p:cNvSpPr>
              <p:nvPr/>
            </p:nvSpPr>
            <p:spPr bwMode="auto">
              <a:xfrm>
                <a:off x="3843" y="8650"/>
                <a:ext cx="10384" cy="1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07" tIns="45704" rIns="91407" bIns="45704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9pPr>
              </a:lstStyle>
              <a:p>
                <a:pPr algn="l">
                  <a:lnSpc>
                    <a:spcPct val="150000"/>
                  </a:lnSpc>
                  <a:buClrTx/>
                  <a:buSzTx/>
                  <a:buNone/>
                </a:pPr>
                <a:r>
                  <a:rPr lang="zh-CN" altLang="en-US" sz="1400" dirty="0">
                    <a:latin typeface="+mn-lt"/>
                    <a:ea typeface="+mn-lt"/>
                    <a:cs typeface="+mn-lt"/>
                    <a:sym typeface="+mn-lt"/>
                  </a:rPr>
                  <a:t>统一法律适用标准的共识性进路——兼论作为制度的法官学院    刘小平  杨金丹</a:t>
                </a:r>
                <a:endParaRPr lang="zh-CN" altLang="en-US" sz="1400" dirty="0">
                  <a:latin typeface="+mn-lt"/>
                  <a:ea typeface="+mn-lt"/>
                  <a:cs typeface="+mn-lt"/>
                  <a:sym typeface="+mn-lt"/>
                </a:endParaRPr>
              </a:p>
              <a:p>
                <a:pPr algn="l">
                  <a:lnSpc>
                    <a:spcPct val="150000"/>
                  </a:lnSpc>
                  <a:buClrTx/>
                  <a:buSzTx/>
                  <a:buNone/>
                </a:pPr>
                <a:r>
                  <a:rPr lang="zh-CN" altLang="en-US" sz="1400" dirty="0">
                    <a:latin typeface="+mn-lt"/>
                    <a:ea typeface="+mn-lt"/>
                    <a:cs typeface="+mn-lt"/>
                    <a:sym typeface="+mn-lt"/>
                  </a:rPr>
                  <a:t>长三角科技人才一体化发展的时空演变研究——基于社会网络分析法    徐军海等</a:t>
                </a:r>
                <a:endParaRPr lang="zh-CN" altLang="en-US" sz="1400" dirty="0">
                  <a:latin typeface="+mn-lt"/>
                  <a:ea typeface="+mn-lt"/>
                  <a:cs typeface="+mn-lt"/>
                  <a:sym typeface="+mn-lt"/>
                </a:endParaRPr>
              </a:p>
            </p:txBody>
          </p:sp>
          <p:grpSp>
            <p:nvGrpSpPr>
              <p:cNvPr id="14" name="组合 13"/>
              <p:cNvGrpSpPr/>
              <p:nvPr/>
            </p:nvGrpSpPr>
            <p:grpSpPr>
              <a:xfrm>
                <a:off x="2488" y="7842"/>
                <a:ext cx="4643" cy="1061"/>
                <a:chOff x="2488" y="7842"/>
                <a:chExt cx="4643" cy="1061"/>
              </a:xfrm>
            </p:grpSpPr>
            <p:sp>
              <p:nvSpPr>
                <p:cNvPr id="32" name="矩形 31"/>
                <p:cNvSpPr/>
                <p:nvPr/>
              </p:nvSpPr>
              <p:spPr>
                <a:xfrm>
                  <a:off x="3843" y="7842"/>
                  <a:ext cx="3288" cy="626"/>
                </a:xfrm>
                <a:prstGeom prst="rect">
                  <a:avLst/>
                </a:prstGeom>
              </p:spPr>
              <p:txBody>
                <a:bodyPr wrap="square" lIns="91407" tIns="45704" rIns="91407" bIns="45704">
                  <a:spAutoFit/>
                </a:bodyPr>
                <a:lstStyle/>
                <a:p>
                  <a:pPr>
                    <a:spcBef>
                      <a:spcPct val="0"/>
                    </a:spcBef>
                    <a:buFont typeface="Arial" panose="020B0604020202020204" pitchFamily="34" charset="0"/>
                    <a:buNone/>
                  </a:pPr>
                  <a:r>
                    <a:rPr lang="zh-CN" altLang="en-US" sz="20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+mn-ea"/>
                      <a:sym typeface="+mn-lt"/>
                    </a:rPr>
                    <a:t>主附式</a:t>
                  </a:r>
                  <a:endParaRPr lang="zh-CN" altLang="en-US" sz="20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6" name="椭圆 35"/>
                <p:cNvSpPr/>
                <p:nvPr/>
              </p:nvSpPr>
              <p:spPr>
                <a:xfrm>
                  <a:off x="2554" y="7861"/>
                  <a:ext cx="1043" cy="1043"/>
                </a:xfrm>
                <a:prstGeom prst="ellipse">
                  <a:avLst/>
                </a:prstGeom>
                <a:gradFill>
                  <a:gsLst>
                    <a:gs pos="0">
                      <a:srgbClr val="238DED"/>
                    </a:gs>
                    <a:gs pos="100000">
                      <a:srgbClr val="18478F"/>
                    </a:gs>
                  </a:gsLst>
                  <a:lin ang="2700000" scaled="1"/>
                </a:gradFill>
                <a:ln>
                  <a:noFill/>
                </a:ln>
                <a:effectLst>
                  <a:outerShdw blurRad="190500" dist="63500" dir="2700000" algn="tl" rotWithShape="0">
                    <a:prstClr val="black">
                      <a:alpha val="3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2488" y="8104"/>
                  <a:ext cx="1176" cy="62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0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04</a:t>
                  </a:r>
                  <a:endParaRPr lang="zh-CN" altLang="en-US" sz="20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</p:grpSp>
      <p:grpSp>
        <p:nvGrpSpPr>
          <p:cNvPr id="38" name="Group 7"/>
          <p:cNvGrpSpPr/>
          <p:nvPr/>
        </p:nvGrpSpPr>
        <p:grpSpPr>
          <a:xfrm>
            <a:off x="8394065" y="2091249"/>
            <a:ext cx="3431540" cy="2353310"/>
            <a:chOff x="336947" y="1950447"/>
            <a:chExt cx="6745544" cy="4071635"/>
          </a:xfrm>
        </p:grpSpPr>
        <p:pic>
          <p:nvPicPr>
            <p:cNvPr id="39" name="Picture 8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36947" y="1950447"/>
              <a:ext cx="6745544" cy="4071635"/>
            </a:xfrm>
            <a:prstGeom prst="rect">
              <a:avLst/>
            </a:prstGeom>
          </p:spPr>
        </p:pic>
        <p:sp>
          <p:nvSpPr>
            <p:cNvPr id="40" name="Rectangle 9"/>
            <p:cNvSpPr/>
            <p:nvPr/>
          </p:nvSpPr>
          <p:spPr>
            <a:xfrm>
              <a:off x="1129035" y="2160307"/>
              <a:ext cx="5184576" cy="3240361"/>
            </a:xfrm>
            <a:prstGeom prst="rect">
              <a:avLst/>
            </a:prstGeom>
            <a:blipFill rotWithShape="1">
              <a:blip r:embed="rId2" cstate="screen"/>
              <a:stretch>
                <a:fillRect/>
              </a:stretch>
            </a:blip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7930">
                <a:defRPr/>
              </a:pPr>
              <a:endParaRPr lang="en-US" sz="3200" kern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584163" y="3509557"/>
            <a:ext cx="6387627" cy="1206147"/>
            <a:chOff x="2495" y="5915"/>
            <a:chExt cx="10059" cy="1899"/>
          </a:xfrm>
        </p:grpSpPr>
        <p:cxnSp>
          <p:nvCxnSpPr>
            <p:cNvPr id="7" name="直接连接符 6"/>
            <p:cNvCxnSpPr/>
            <p:nvPr/>
          </p:nvCxnSpPr>
          <p:spPr>
            <a:xfrm>
              <a:off x="3390" y="6520"/>
              <a:ext cx="4195" cy="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椭圆 1"/>
            <p:cNvSpPr/>
            <p:nvPr/>
          </p:nvSpPr>
          <p:spPr>
            <a:xfrm>
              <a:off x="2571" y="5991"/>
              <a:ext cx="1043" cy="1043"/>
            </a:xfrm>
            <a:prstGeom prst="ellipse">
              <a:avLst/>
            </a:prstGeom>
            <a:gradFill>
              <a:gsLst>
                <a:gs pos="0">
                  <a:srgbClr val="238DED"/>
                </a:gs>
                <a:gs pos="100000">
                  <a:srgbClr val="18478F"/>
                </a:gs>
              </a:gsLst>
              <a:lin ang="2700000" scaled="1"/>
            </a:gradFill>
            <a:ln>
              <a:noFill/>
            </a:ln>
            <a:effectLst>
              <a:outerShdw blurRad="190500" dist="635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" name="TextBox 36"/>
            <p:cNvSpPr txBox="1"/>
            <p:nvPr/>
          </p:nvSpPr>
          <p:spPr>
            <a:xfrm>
              <a:off x="2495" y="6198"/>
              <a:ext cx="1176" cy="6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solidFill>
                    <a:schemeClr val="bg1"/>
                  </a:solidFill>
                  <a:cs typeface="+mn-ea"/>
                  <a:sym typeface="+mn-lt"/>
                </a:rPr>
                <a:t>03</a:t>
              </a:r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3842" y="5915"/>
              <a:ext cx="3288" cy="626"/>
            </a:xfrm>
            <a:prstGeom prst="rect">
              <a:avLst/>
            </a:prstGeom>
          </p:spPr>
          <p:txBody>
            <a:bodyPr wrap="square" lIns="91407" tIns="45704" rIns="91407" bIns="45704">
              <a:spAutoFit/>
            </a:bodyPr>
            <a:lstStyle/>
            <a:p>
              <a:pPr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注解式</a:t>
              </a:r>
              <a:endPara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" name="矩形 47"/>
            <p:cNvSpPr>
              <a:spLocks noChangeArrowheads="1"/>
            </p:cNvSpPr>
            <p:nvPr/>
          </p:nvSpPr>
          <p:spPr bwMode="auto">
            <a:xfrm>
              <a:off x="3842" y="6655"/>
              <a:ext cx="8712" cy="11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07" tIns="45704" rIns="91407" bIns="45704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l">
                <a:lnSpc>
                  <a:spcPct val="150000"/>
                </a:lnSpc>
                <a:buClrTx/>
                <a:buSzTx/>
                <a:buNone/>
              </a:pPr>
              <a:r>
                <a:rPr lang="zh-CN" altLang="en-US" sz="1400" dirty="0">
                  <a:latin typeface="+mn-lt"/>
                  <a:ea typeface="+mn-lt"/>
                  <a:cs typeface="+mn-lt"/>
                  <a:sym typeface="+mn-lt"/>
                </a:rPr>
                <a:t>党和国家机构改革与政治体制能力重塑：制度优势转化为治理效能的中国逻辑  汪仕凯</a:t>
              </a:r>
              <a:endParaRPr lang="zh-CN" altLang="en-US" sz="1400" dirty="0">
                <a:latin typeface="+mn-lt"/>
                <a:ea typeface="+mn-lt"/>
                <a:cs typeface="+mn-lt"/>
                <a:sym typeface="+mn-lt"/>
              </a:endParaRPr>
            </a:p>
          </p:txBody>
        </p:sp>
      </p:grpSp>
      <p:sp>
        <p:nvSpPr>
          <p:cNvPr id="8" name="圆角矩形 7"/>
          <p:cNvSpPr/>
          <p:nvPr/>
        </p:nvSpPr>
        <p:spPr>
          <a:xfrm>
            <a:off x="446405" y="342265"/>
            <a:ext cx="3122930" cy="576580"/>
          </a:xfrm>
          <a:prstGeom prst="roundRect">
            <a:avLst>
              <a:gd name="adj" fmla="val 50000"/>
            </a:avLst>
          </a:pr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5400000" scaled="0"/>
          </a:gradFill>
          <a:ln>
            <a:noFill/>
          </a:ln>
          <a:effectLst>
            <a:outerShdw blurRad="1270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>
                <a:cs typeface="+mn-ea"/>
                <a:sym typeface="+mn-lt"/>
              </a:rPr>
              <a:t>三、选题怎样表述</a:t>
            </a:r>
            <a:endParaRPr lang="zh-CN" altLang="en-US" sz="2400" b="1" dirty="0"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组合 90"/>
          <p:cNvGrpSpPr/>
          <p:nvPr/>
        </p:nvGrpSpPr>
        <p:grpSpPr>
          <a:xfrm>
            <a:off x="6423577" y="1385837"/>
            <a:ext cx="5571490" cy="4538980"/>
            <a:chOff x="9829" y="2902"/>
            <a:chExt cx="8774" cy="7148"/>
          </a:xfrm>
        </p:grpSpPr>
        <p:grpSp>
          <p:nvGrpSpPr>
            <p:cNvPr id="52" name="组合 51"/>
            <p:cNvGrpSpPr/>
            <p:nvPr/>
          </p:nvGrpSpPr>
          <p:grpSpPr>
            <a:xfrm>
              <a:off x="9835" y="5429"/>
              <a:ext cx="1076" cy="1093"/>
              <a:chOff x="5898888" y="3719988"/>
              <a:chExt cx="683040" cy="693874"/>
            </a:xfrm>
          </p:grpSpPr>
          <p:sp>
            <p:nvSpPr>
              <p:cNvPr id="67" name="椭圆 66"/>
              <p:cNvSpPr/>
              <p:nvPr/>
            </p:nvSpPr>
            <p:spPr>
              <a:xfrm>
                <a:off x="5898888" y="3719988"/>
                <a:ext cx="683040" cy="693874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 t="-100000" r="-100000"/>
              </a:gradFill>
              <a:ln w="12700">
                <a:noFill/>
              </a:ln>
              <a:effectLst>
                <a:outerShdw blurRad="190500" dist="63500" dir="2700000" algn="tl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lvl="0" algn="ctr"/>
                <a:endParaRPr lang="zh-CN" altLang="en-US" sz="1075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2" name="Freeform 45"/>
              <p:cNvSpPr>
                <a:spLocks noEditPoints="1"/>
              </p:cNvSpPr>
              <p:nvPr/>
            </p:nvSpPr>
            <p:spPr bwMode="auto">
              <a:xfrm>
                <a:off x="6063138" y="3835920"/>
                <a:ext cx="406028" cy="458322"/>
              </a:xfrm>
              <a:custGeom>
                <a:avLst/>
                <a:gdLst>
                  <a:gd name="T0" fmla="*/ 40 w 46"/>
                  <a:gd name="T1" fmla="*/ 28 h 51"/>
                  <a:gd name="T2" fmla="*/ 35 w 46"/>
                  <a:gd name="T3" fmla="*/ 41 h 51"/>
                  <a:gd name="T4" fmla="*/ 34 w 46"/>
                  <a:gd name="T5" fmla="*/ 34 h 51"/>
                  <a:gd name="T6" fmla="*/ 29 w 46"/>
                  <a:gd name="T7" fmla="*/ 30 h 51"/>
                  <a:gd name="T8" fmla="*/ 29 w 46"/>
                  <a:gd name="T9" fmla="*/ 30 h 51"/>
                  <a:gd name="T10" fmla="*/ 27 w 46"/>
                  <a:gd name="T11" fmla="*/ 30 h 51"/>
                  <a:gd name="T12" fmla="*/ 25 w 46"/>
                  <a:gd name="T13" fmla="*/ 35 h 51"/>
                  <a:gd name="T14" fmla="*/ 24 w 46"/>
                  <a:gd name="T15" fmla="*/ 38 h 51"/>
                  <a:gd name="T16" fmla="*/ 24 w 46"/>
                  <a:gd name="T17" fmla="*/ 32 h 51"/>
                  <a:gd name="T18" fmla="*/ 24 w 46"/>
                  <a:gd name="T19" fmla="*/ 31 h 51"/>
                  <a:gd name="T20" fmla="*/ 23 w 46"/>
                  <a:gd name="T21" fmla="*/ 30 h 51"/>
                  <a:gd name="T22" fmla="*/ 22 w 46"/>
                  <a:gd name="T23" fmla="*/ 31 h 51"/>
                  <a:gd name="T24" fmla="*/ 22 w 46"/>
                  <a:gd name="T25" fmla="*/ 32 h 51"/>
                  <a:gd name="T26" fmla="*/ 21 w 46"/>
                  <a:gd name="T27" fmla="*/ 38 h 51"/>
                  <a:gd name="T28" fmla="*/ 20 w 46"/>
                  <a:gd name="T29" fmla="*/ 35 h 51"/>
                  <a:gd name="T30" fmla="*/ 19 w 46"/>
                  <a:gd name="T31" fmla="*/ 30 h 51"/>
                  <a:gd name="T32" fmla="*/ 15 w 46"/>
                  <a:gd name="T33" fmla="*/ 30 h 51"/>
                  <a:gd name="T34" fmla="*/ 15 w 46"/>
                  <a:gd name="T35" fmla="*/ 30 h 51"/>
                  <a:gd name="T36" fmla="*/ 11 w 46"/>
                  <a:gd name="T37" fmla="*/ 34 h 51"/>
                  <a:gd name="T38" fmla="*/ 10 w 46"/>
                  <a:gd name="T39" fmla="*/ 41 h 51"/>
                  <a:gd name="T40" fmla="*/ 5 w 46"/>
                  <a:gd name="T41" fmla="*/ 28 h 51"/>
                  <a:gd name="T42" fmla="*/ 23 w 46"/>
                  <a:gd name="T43" fmla="*/ 11 h 51"/>
                  <a:gd name="T44" fmla="*/ 23 w 46"/>
                  <a:gd name="T45" fmla="*/ 14 h 51"/>
                  <a:gd name="T46" fmla="*/ 25 w 46"/>
                  <a:gd name="T47" fmla="*/ 15 h 51"/>
                  <a:gd name="T48" fmla="*/ 28 w 46"/>
                  <a:gd name="T49" fmla="*/ 13 h 51"/>
                  <a:gd name="T50" fmla="*/ 32 w 46"/>
                  <a:gd name="T51" fmla="*/ 11 h 51"/>
                  <a:gd name="T52" fmla="*/ 34 w 46"/>
                  <a:gd name="T53" fmla="*/ 9 h 51"/>
                  <a:gd name="T54" fmla="*/ 34 w 46"/>
                  <a:gd name="T55" fmla="*/ 7 h 51"/>
                  <a:gd name="T56" fmla="*/ 32 w 46"/>
                  <a:gd name="T57" fmla="*/ 5 h 51"/>
                  <a:gd name="T58" fmla="*/ 28 w 46"/>
                  <a:gd name="T59" fmla="*/ 3 h 51"/>
                  <a:gd name="T60" fmla="*/ 25 w 46"/>
                  <a:gd name="T61" fmla="*/ 1 h 51"/>
                  <a:gd name="T62" fmla="*/ 23 w 46"/>
                  <a:gd name="T63" fmla="*/ 2 h 51"/>
                  <a:gd name="T64" fmla="*/ 23 w 46"/>
                  <a:gd name="T65" fmla="*/ 5 h 51"/>
                  <a:gd name="T66" fmla="*/ 0 w 46"/>
                  <a:gd name="T67" fmla="*/ 28 h 51"/>
                  <a:gd name="T68" fmla="*/ 23 w 46"/>
                  <a:gd name="T69" fmla="*/ 51 h 51"/>
                  <a:gd name="T70" fmla="*/ 46 w 46"/>
                  <a:gd name="T71" fmla="*/ 28 h 51"/>
                  <a:gd name="T72" fmla="*/ 40 w 46"/>
                  <a:gd name="T73" fmla="*/ 28 h 51"/>
                  <a:gd name="T74" fmla="*/ 23 w 46"/>
                  <a:gd name="T75" fmla="*/ 19 h 51"/>
                  <a:gd name="T76" fmla="*/ 28 w 46"/>
                  <a:gd name="T77" fmla="*/ 24 h 51"/>
                  <a:gd name="T78" fmla="*/ 23 w 46"/>
                  <a:gd name="T79" fmla="*/ 29 h 51"/>
                  <a:gd name="T80" fmla="*/ 17 w 46"/>
                  <a:gd name="T81" fmla="*/ 24 h 51"/>
                  <a:gd name="T82" fmla="*/ 23 w 46"/>
                  <a:gd name="T83" fmla="*/ 19 h 51"/>
                  <a:gd name="T84" fmla="*/ 30 w 46"/>
                  <a:gd name="T85" fmla="*/ 37 h 51"/>
                  <a:gd name="T86" fmla="*/ 30 w 46"/>
                  <a:gd name="T87" fmla="*/ 37 h 51"/>
                  <a:gd name="T88" fmla="*/ 30 w 46"/>
                  <a:gd name="T89" fmla="*/ 37 h 51"/>
                  <a:gd name="T90" fmla="*/ 30 w 46"/>
                  <a:gd name="T91" fmla="*/ 44 h 51"/>
                  <a:gd name="T92" fmla="*/ 30 w 46"/>
                  <a:gd name="T93" fmla="*/ 44 h 51"/>
                  <a:gd name="T94" fmla="*/ 29 w 46"/>
                  <a:gd name="T95" fmla="*/ 37 h 51"/>
                  <a:gd name="T96" fmla="*/ 30 w 46"/>
                  <a:gd name="T97" fmla="*/ 37 h 51"/>
                  <a:gd name="T98" fmla="*/ 15 w 46"/>
                  <a:gd name="T99" fmla="*/ 37 h 51"/>
                  <a:gd name="T100" fmla="*/ 15 w 46"/>
                  <a:gd name="T101" fmla="*/ 37 h 51"/>
                  <a:gd name="T102" fmla="*/ 15 w 46"/>
                  <a:gd name="T103" fmla="*/ 44 h 51"/>
                  <a:gd name="T104" fmla="*/ 14 w 46"/>
                  <a:gd name="T105" fmla="*/ 44 h 51"/>
                  <a:gd name="T106" fmla="*/ 14 w 46"/>
                  <a:gd name="T107" fmla="*/ 37 h 51"/>
                  <a:gd name="T108" fmla="*/ 15 w 46"/>
                  <a:gd name="T109" fmla="*/ 37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6" h="51">
                    <a:moveTo>
                      <a:pt x="40" y="28"/>
                    </a:moveTo>
                    <a:cubicBezTo>
                      <a:pt x="40" y="33"/>
                      <a:pt x="38" y="38"/>
                      <a:pt x="35" y="41"/>
                    </a:cubicBezTo>
                    <a:cubicBezTo>
                      <a:pt x="34" y="38"/>
                      <a:pt x="34" y="35"/>
                      <a:pt x="34" y="34"/>
                    </a:cubicBezTo>
                    <a:cubicBezTo>
                      <a:pt x="33" y="31"/>
                      <a:pt x="30" y="30"/>
                      <a:pt x="29" y="30"/>
                    </a:cubicBezTo>
                    <a:cubicBezTo>
                      <a:pt x="29" y="30"/>
                      <a:pt x="29" y="30"/>
                      <a:pt x="29" y="30"/>
                    </a:cubicBezTo>
                    <a:cubicBezTo>
                      <a:pt x="27" y="30"/>
                      <a:pt x="27" y="30"/>
                      <a:pt x="27" y="30"/>
                    </a:cubicBezTo>
                    <a:cubicBezTo>
                      <a:pt x="25" y="35"/>
                      <a:pt x="25" y="35"/>
                      <a:pt x="25" y="35"/>
                    </a:cubicBezTo>
                    <a:cubicBezTo>
                      <a:pt x="24" y="38"/>
                      <a:pt x="24" y="38"/>
                      <a:pt x="24" y="38"/>
                    </a:cubicBezTo>
                    <a:cubicBezTo>
                      <a:pt x="24" y="32"/>
                      <a:pt x="24" y="32"/>
                      <a:pt x="24" y="32"/>
                    </a:cubicBezTo>
                    <a:cubicBezTo>
                      <a:pt x="24" y="32"/>
                      <a:pt x="24" y="31"/>
                      <a:pt x="24" y="31"/>
                    </a:cubicBezTo>
                    <a:cubicBezTo>
                      <a:pt x="24" y="31"/>
                      <a:pt x="23" y="30"/>
                      <a:pt x="23" y="30"/>
                    </a:cubicBezTo>
                    <a:cubicBezTo>
                      <a:pt x="22" y="30"/>
                      <a:pt x="22" y="31"/>
                      <a:pt x="22" y="31"/>
                    </a:cubicBezTo>
                    <a:cubicBezTo>
                      <a:pt x="22" y="31"/>
                      <a:pt x="22" y="32"/>
                      <a:pt x="22" y="32"/>
                    </a:cubicBezTo>
                    <a:cubicBezTo>
                      <a:pt x="21" y="38"/>
                      <a:pt x="21" y="38"/>
                      <a:pt x="21" y="38"/>
                    </a:cubicBezTo>
                    <a:cubicBezTo>
                      <a:pt x="20" y="35"/>
                      <a:pt x="20" y="35"/>
                      <a:pt x="20" y="35"/>
                    </a:cubicBezTo>
                    <a:cubicBezTo>
                      <a:pt x="19" y="30"/>
                      <a:pt x="19" y="30"/>
                      <a:pt x="19" y="30"/>
                    </a:cubicBezTo>
                    <a:cubicBezTo>
                      <a:pt x="15" y="30"/>
                      <a:pt x="15" y="30"/>
                      <a:pt x="15" y="30"/>
                    </a:cubicBezTo>
                    <a:cubicBezTo>
                      <a:pt x="15" y="30"/>
                      <a:pt x="15" y="30"/>
                      <a:pt x="15" y="30"/>
                    </a:cubicBezTo>
                    <a:cubicBezTo>
                      <a:pt x="13" y="31"/>
                      <a:pt x="11" y="31"/>
                      <a:pt x="11" y="34"/>
                    </a:cubicBezTo>
                    <a:cubicBezTo>
                      <a:pt x="10" y="35"/>
                      <a:pt x="10" y="37"/>
                      <a:pt x="10" y="41"/>
                    </a:cubicBezTo>
                    <a:cubicBezTo>
                      <a:pt x="7" y="37"/>
                      <a:pt x="5" y="33"/>
                      <a:pt x="5" y="28"/>
                    </a:cubicBezTo>
                    <a:cubicBezTo>
                      <a:pt x="5" y="19"/>
                      <a:pt x="13" y="11"/>
                      <a:pt x="23" y="11"/>
                    </a:cubicBezTo>
                    <a:cubicBezTo>
                      <a:pt x="23" y="14"/>
                      <a:pt x="23" y="14"/>
                      <a:pt x="23" y="14"/>
                    </a:cubicBezTo>
                    <a:cubicBezTo>
                      <a:pt x="23" y="15"/>
                      <a:pt x="24" y="15"/>
                      <a:pt x="25" y="15"/>
                    </a:cubicBezTo>
                    <a:cubicBezTo>
                      <a:pt x="28" y="13"/>
                      <a:pt x="28" y="13"/>
                      <a:pt x="28" y="13"/>
                    </a:cubicBezTo>
                    <a:cubicBezTo>
                      <a:pt x="29" y="12"/>
                      <a:pt x="30" y="11"/>
                      <a:pt x="32" y="11"/>
                    </a:cubicBezTo>
                    <a:cubicBezTo>
                      <a:pt x="34" y="9"/>
                      <a:pt x="34" y="9"/>
                      <a:pt x="34" y="9"/>
                    </a:cubicBezTo>
                    <a:cubicBezTo>
                      <a:pt x="36" y="8"/>
                      <a:pt x="36" y="7"/>
                      <a:pt x="34" y="7"/>
                    </a:cubicBezTo>
                    <a:cubicBezTo>
                      <a:pt x="32" y="5"/>
                      <a:pt x="32" y="5"/>
                      <a:pt x="32" y="5"/>
                    </a:cubicBezTo>
                    <a:cubicBezTo>
                      <a:pt x="30" y="4"/>
                      <a:pt x="29" y="3"/>
                      <a:pt x="28" y="3"/>
                    </a:cubicBezTo>
                    <a:cubicBezTo>
                      <a:pt x="25" y="1"/>
                      <a:pt x="25" y="1"/>
                      <a:pt x="25" y="1"/>
                    </a:cubicBezTo>
                    <a:cubicBezTo>
                      <a:pt x="24" y="0"/>
                      <a:pt x="23" y="1"/>
                      <a:pt x="23" y="2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10" y="5"/>
                      <a:pt x="0" y="16"/>
                      <a:pt x="0" y="28"/>
                    </a:cubicBezTo>
                    <a:cubicBezTo>
                      <a:pt x="0" y="41"/>
                      <a:pt x="10" y="51"/>
                      <a:pt x="23" y="51"/>
                    </a:cubicBezTo>
                    <a:cubicBezTo>
                      <a:pt x="35" y="51"/>
                      <a:pt x="46" y="41"/>
                      <a:pt x="46" y="28"/>
                    </a:cubicBezTo>
                    <a:cubicBezTo>
                      <a:pt x="40" y="28"/>
                      <a:pt x="40" y="28"/>
                      <a:pt x="40" y="28"/>
                    </a:cubicBezTo>
                    <a:close/>
                    <a:moveTo>
                      <a:pt x="23" y="19"/>
                    </a:moveTo>
                    <a:cubicBezTo>
                      <a:pt x="26" y="19"/>
                      <a:pt x="28" y="21"/>
                      <a:pt x="28" y="24"/>
                    </a:cubicBezTo>
                    <a:cubicBezTo>
                      <a:pt x="28" y="27"/>
                      <a:pt x="26" y="29"/>
                      <a:pt x="23" y="29"/>
                    </a:cubicBezTo>
                    <a:cubicBezTo>
                      <a:pt x="20" y="29"/>
                      <a:pt x="17" y="27"/>
                      <a:pt x="17" y="24"/>
                    </a:cubicBezTo>
                    <a:cubicBezTo>
                      <a:pt x="17" y="21"/>
                      <a:pt x="20" y="19"/>
                      <a:pt x="23" y="19"/>
                    </a:cubicBezTo>
                    <a:close/>
                    <a:moveTo>
                      <a:pt x="30" y="37"/>
                    </a:moveTo>
                    <a:cubicBezTo>
                      <a:pt x="30" y="37"/>
                      <a:pt x="30" y="37"/>
                      <a:pt x="30" y="37"/>
                    </a:cubicBezTo>
                    <a:cubicBezTo>
                      <a:pt x="30" y="37"/>
                      <a:pt x="30" y="37"/>
                      <a:pt x="30" y="37"/>
                    </a:cubicBezTo>
                    <a:cubicBezTo>
                      <a:pt x="30" y="44"/>
                      <a:pt x="30" y="44"/>
                      <a:pt x="30" y="44"/>
                    </a:cubicBezTo>
                    <a:cubicBezTo>
                      <a:pt x="30" y="44"/>
                      <a:pt x="30" y="44"/>
                      <a:pt x="30" y="44"/>
                    </a:cubicBezTo>
                    <a:cubicBezTo>
                      <a:pt x="29" y="37"/>
                      <a:pt x="29" y="37"/>
                      <a:pt x="29" y="37"/>
                    </a:cubicBezTo>
                    <a:cubicBezTo>
                      <a:pt x="30" y="37"/>
                      <a:pt x="30" y="37"/>
                      <a:pt x="30" y="37"/>
                    </a:cubicBezTo>
                    <a:close/>
                    <a:moveTo>
                      <a:pt x="15" y="37"/>
                    </a:moveTo>
                    <a:cubicBezTo>
                      <a:pt x="15" y="37"/>
                      <a:pt x="15" y="37"/>
                      <a:pt x="15" y="37"/>
                    </a:cubicBezTo>
                    <a:cubicBezTo>
                      <a:pt x="15" y="44"/>
                      <a:pt x="15" y="44"/>
                      <a:pt x="15" y="44"/>
                    </a:cubicBezTo>
                    <a:cubicBezTo>
                      <a:pt x="15" y="44"/>
                      <a:pt x="14" y="44"/>
                      <a:pt x="14" y="44"/>
                    </a:cubicBezTo>
                    <a:cubicBezTo>
                      <a:pt x="14" y="37"/>
                      <a:pt x="14" y="37"/>
                      <a:pt x="14" y="37"/>
                    </a:cubicBezTo>
                    <a:cubicBezTo>
                      <a:pt x="14" y="37"/>
                      <a:pt x="14" y="37"/>
                      <a:pt x="15" y="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238DED"/>
                  </a:gs>
                  <a:gs pos="100000">
                    <a:srgbClr val="18478F"/>
                  </a:gs>
                </a:gsLst>
                <a:lin ang="2700000" scaled="0"/>
              </a:gradFill>
              <a:ln>
                <a:noFill/>
              </a:ln>
            </p:spPr>
            <p:txBody>
              <a:bodyPr vert="horz" wrap="square" lIns="80197" tIns="40097" rIns="80197" bIns="40097" numCol="1" anchor="t" anchorCtr="0" compatLnSpc="1"/>
              <a:lstStyle/>
              <a:p>
                <a:endParaRPr lang="zh-CN" altLang="en-US" sz="1935" dirty="0">
                  <a:cs typeface="+mn-ea"/>
                  <a:sym typeface="+mn-lt"/>
                </a:endParaRPr>
              </a:p>
            </p:txBody>
          </p:sp>
        </p:grpSp>
        <p:cxnSp>
          <p:nvCxnSpPr>
            <p:cNvPr id="74" name="直接连接符 73"/>
            <p:cNvCxnSpPr/>
            <p:nvPr/>
          </p:nvCxnSpPr>
          <p:spPr>
            <a:xfrm>
              <a:off x="11304" y="5594"/>
              <a:ext cx="0" cy="74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3" name="组合 52"/>
            <p:cNvGrpSpPr/>
            <p:nvPr/>
          </p:nvGrpSpPr>
          <p:grpSpPr>
            <a:xfrm>
              <a:off x="10000" y="8469"/>
              <a:ext cx="1409" cy="1093"/>
              <a:chOff x="5945695" y="4969045"/>
              <a:chExt cx="894661" cy="693874"/>
            </a:xfrm>
          </p:grpSpPr>
          <p:sp>
            <p:nvSpPr>
              <p:cNvPr id="70" name="椭圆 69"/>
              <p:cNvSpPr/>
              <p:nvPr/>
            </p:nvSpPr>
            <p:spPr>
              <a:xfrm>
                <a:off x="5945695" y="4969045"/>
                <a:ext cx="683040" cy="693874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 t="-100000" r="-100000"/>
              </a:gradFill>
              <a:ln w="12700">
                <a:noFill/>
              </a:ln>
              <a:effectLst>
                <a:outerShdw blurRad="190500" dist="63500" dir="2700000" algn="tl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lvl="0" algn="ctr"/>
                <a:endParaRPr lang="zh-CN" altLang="en-US" sz="1075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3" name="Freeform 44"/>
              <p:cNvSpPr>
                <a:spLocks noEditPoints="1"/>
              </p:cNvSpPr>
              <p:nvPr/>
            </p:nvSpPr>
            <p:spPr bwMode="auto">
              <a:xfrm>
                <a:off x="6103379" y="5167305"/>
                <a:ext cx="348522" cy="308310"/>
              </a:xfrm>
              <a:custGeom>
                <a:avLst/>
                <a:gdLst>
                  <a:gd name="T0" fmla="*/ 41 w 62"/>
                  <a:gd name="T1" fmla="*/ 31 h 54"/>
                  <a:gd name="T2" fmla="*/ 34 w 62"/>
                  <a:gd name="T3" fmla="*/ 23 h 54"/>
                  <a:gd name="T4" fmla="*/ 33 w 62"/>
                  <a:gd name="T5" fmla="*/ 17 h 54"/>
                  <a:gd name="T6" fmla="*/ 30 w 62"/>
                  <a:gd name="T7" fmla="*/ 20 h 54"/>
                  <a:gd name="T8" fmla="*/ 23 w 62"/>
                  <a:gd name="T9" fmla="*/ 13 h 54"/>
                  <a:gd name="T10" fmla="*/ 18 w 62"/>
                  <a:gd name="T11" fmla="*/ 17 h 54"/>
                  <a:gd name="T12" fmla="*/ 7 w 62"/>
                  <a:gd name="T13" fmla="*/ 17 h 54"/>
                  <a:gd name="T14" fmla="*/ 7 w 62"/>
                  <a:gd name="T15" fmla="*/ 23 h 54"/>
                  <a:gd name="T16" fmla="*/ 0 w 62"/>
                  <a:gd name="T17" fmla="*/ 31 h 54"/>
                  <a:gd name="T18" fmla="*/ 4 w 62"/>
                  <a:gd name="T19" fmla="*/ 36 h 54"/>
                  <a:gd name="T20" fmla="*/ 4 w 62"/>
                  <a:gd name="T21" fmla="*/ 46 h 54"/>
                  <a:gd name="T22" fmla="*/ 10 w 62"/>
                  <a:gd name="T23" fmla="*/ 47 h 54"/>
                  <a:gd name="T24" fmla="*/ 18 w 62"/>
                  <a:gd name="T25" fmla="*/ 54 h 54"/>
                  <a:gd name="T26" fmla="*/ 23 w 62"/>
                  <a:gd name="T27" fmla="*/ 50 h 54"/>
                  <a:gd name="T28" fmla="*/ 32 w 62"/>
                  <a:gd name="T29" fmla="*/ 48 h 54"/>
                  <a:gd name="T30" fmla="*/ 37 w 62"/>
                  <a:gd name="T31" fmla="*/ 46 h 54"/>
                  <a:gd name="T32" fmla="*/ 37 w 62"/>
                  <a:gd name="T33" fmla="*/ 36 h 54"/>
                  <a:gd name="T34" fmla="*/ 32 w 62"/>
                  <a:gd name="T35" fmla="*/ 38 h 54"/>
                  <a:gd name="T36" fmla="*/ 20 w 62"/>
                  <a:gd name="T37" fmla="*/ 46 h 54"/>
                  <a:gd name="T38" fmla="*/ 20 w 62"/>
                  <a:gd name="T39" fmla="*/ 21 h 54"/>
                  <a:gd name="T40" fmla="*/ 33 w 62"/>
                  <a:gd name="T41" fmla="*/ 33 h 54"/>
                  <a:gd name="T42" fmla="*/ 58 w 62"/>
                  <a:gd name="T43" fmla="*/ 35 h 54"/>
                  <a:gd name="T44" fmla="*/ 62 w 62"/>
                  <a:gd name="T45" fmla="*/ 38 h 54"/>
                  <a:gd name="T46" fmla="*/ 60 w 62"/>
                  <a:gd name="T47" fmla="*/ 41 h 54"/>
                  <a:gd name="T48" fmla="*/ 59 w 62"/>
                  <a:gd name="T49" fmla="*/ 46 h 54"/>
                  <a:gd name="T50" fmla="*/ 56 w 62"/>
                  <a:gd name="T51" fmla="*/ 47 h 54"/>
                  <a:gd name="T52" fmla="*/ 52 w 62"/>
                  <a:gd name="T53" fmla="*/ 50 h 54"/>
                  <a:gd name="T54" fmla="*/ 50 w 62"/>
                  <a:gd name="T55" fmla="*/ 48 h 54"/>
                  <a:gd name="T56" fmla="*/ 45 w 62"/>
                  <a:gd name="T57" fmla="*/ 48 h 54"/>
                  <a:gd name="T58" fmla="*/ 44 w 62"/>
                  <a:gd name="T59" fmla="*/ 45 h 54"/>
                  <a:gd name="T60" fmla="*/ 41 w 62"/>
                  <a:gd name="T61" fmla="*/ 41 h 54"/>
                  <a:gd name="T62" fmla="*/ 43 w 62"/>
                  <a:gd name="T63" fmla="*/ 39 h 54"/>
                  <a:gd name="T64" fmla="*/ 43 w 62"/>
                  <a:gd name="T65" fmla="*/ 33 h 54"/>
                  <a:gd name="T66" fmla="*/ 46 w 62"/>
                  <a:gd name="T67" fmla="*/ 33 h 54"/>
                  <a:gd name="T68" fmla="*/ 50 w 62"/>
                  <a:gd name="T69" fmla="*/ 29 h 54"/>
                  <a:gd name="T70" fmla="*/ 52 w 62"/>
                  <a:gd name="T71" fmla="*/ 31 h 54"/>
                  <a:gd name="T72" fmla="*/ 58 w 62"/>
                  <a:gd name="T73" fmla="*/ 31 h 54"/>
                  <a:gd name="T74" fmla="*/ 58 w 62"/>
                  <a:gd name="T75" fmla="*/ 35 h 54"/>
                  <a:gd name="T76" fmla="*/ 57 w 62"/>
                  <a:gd name="T77" fmla="*/ 40 h 54"/>
                  <a:gd name="T78" fmla="*/ 45 w 62"/>
                  <a:gd name="T79" fmla="*/ 40 h 54"/>
                  <a:gd name="T80" fmla="*/ 51 w 62"/>
                  <a:gd name="T81" fmla="*/ 46 h 54"/>
                  <a:gd name="T82" fmla="*/ 62 w 62"/>
                  <a:gd name="T83" fmla="*/ 12 h 54"/>
                  <a:gd name="T84" fmla="*/ 59 w 62"/>
                  <a:gd name="T85" fmla="*/ 15 h 54"/>
                  <a:gd name="T86" fmla="*/ 59 w 62"/>
                  <a:gd name="T87" fmla="*/ 22 h 54"/>
                  <a:gd name="T88" fmla="*/ 55 w 62"/>
                  <a:gd name="T89" fmla="*/ 23 h 54"/>
                  <a:gd name="T90" fmla="*/ 50 w 62"/>
                  <a:gd name="T91" fmla="*/ 28 h 54"/>
                  <a:gd name="T92" fmla="*/ 46 w 62"/>
                  <a:gd name="T93" fmla="*/ 25 h 54"/>
                  <a:gd name="T94" fmla="*/ 39 w 62"/>
                  <a:gd name="T95" fmla="*/ 25 h 54"/>
                  <a:gd name="T96" fmla="*/ 39 w 62"/>
                  <a:gd name="T97" fmla="*/ 20 h 54"/>
                  <a:gd name="T98" fmla="*/ 34 w 62"/>
                  <a:gd name="T99" fmla="*/ 15 h 54"/>
                  <a:gd name="T100" fmla="*/ 37 w 62"/>
                  <a:gd name="T101" fmla="*/ 12 h 54"/>
                  <a:gd name="T102" fmla="*/ 37 w 62"/>
                  <a:gd name="T103" fmla="*/ 5 h 54"/>
                  <a:gd name="T104" fmla="*/ 41 w 62"/>
                  <a:gd name="T105" fmla="*/ 5 h 54"/>
                  <a:gd name="T106" fmla="*/ 46 w 62"/>
                  <a:gd name="T107" fmla="*/ 0 h 54"/>
                  <a:gd name="T108" fmla="*/ 49 w 62"/>
                  <a:gd name="T109" fmla="*/ 3 h 54"/>
                  <a:gd name="T110" fmla="*/ 56 w 62"/>
                  <a:gd name="T111" fmla="*/ 3 h 54"/>
                  <a:gd name="T112" fmla="*/ 57 w 62"/>
                  <a:gd name="T113" fmla="*/ 7 h 54"/>
                  <a:gd name="T114" fmla="*/ 48 w 62"/>
                  <a:gd name="T115" fmla="*/ 22 h 54"/>
                  <a:gd name="T116" fmla="*/ 40 w 62"/>
                  <a:gd name="T117" fmla="*/ 14 h 54"/>
                  <a:gd name="T118" fmla="*/ 56 w 62"/>
                  <a:gd name="T119" fmla="*/ 1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62" h="54">
                    <a:moveTo>
                      <a:pt x="41" y="36"/>
                    </a:moveTo>
                    <a:cubicBezTo>
                      <a:pt x="41" y="31"/>
                      <a:pt x="41" y="31"/>
                      <a:pt x="41" y="31"/>
                    </a:cubicBezTo>
                    <a:cubicBezTo>
                      <a:pt x="37" y="31"/>
                      <a:pt x="37" y="31"/>
                      <a:pt x="37" y="31"/>
                    </a:cubicBezTo>
                    <a:cubicBezTo>
                      <a:pt x="37" y="28"/>
                      <a:pt x="36" y="25"/>
                      <a:pt x="34" y="23"/>
                    </a:cubicBezTo>
                    <a:cubicBezTo>
                      <a:pt x="37" y="20"/>
                      <a:pt x="37" y="20"/>
                      <a:pt x="37" y="20"/>
                    </a:cubicBezTo>
                    <a:cubicBezTo>
                      <a:pt x="33" y="17"/>
                      <a:pt x="33" y="17"/>
                      <a:pt x="33" y="17"/>
                    </a:cubicBezTo>
                    <a:cubicBezTo>
                      <a:pt x="32" y="18"/>
                      <a:pt x="32" y="18"/>
                      <a:pt x="32" y="18"/>
                    </a:cubicBezTo>
                    <a:cubicBezTo>
                      <a:pt x="30" y="20"/>
                      <a:pt x="30" y="20"/>
                      <a:pt x="30" y="20"/>
                    </a:cubicBezTo>
                    <a:cubicBezTo>
                      <a:pt x="28" y="18"/>
                      <a:pt x="26" y="17"/>
                      <a:pt x="23" y="17"/>
                    </a:cubicBezTo>
                    <a:cubicBezTo>
                      <a:pt x="23" y="13"/>
                      <a:pt x="23" y="13"/>
                      <a:pt x="23" y="13"/>
                    </a:cubicBezTo>
                    <a:cubicBezTo>
                      <a:pt x="18" y="13"/>
                      <a:pt x="18" y="13"/>
                      <a:pt x="18" y="13"/>
                    </a:cubicBezTo>
                    <a:cubicBezTo>
                      <a:pt x="18" y="17"/>
                      <a:pt x="18" y="17"/>
                      <a:pt x="18" y="17"/>
                    </a:cubicBezTo>
                    <a:cubicBezTo>
                      <a:pt x="15" y="17"/>
                      <a:pt x="12" y="18"/>
                      <a:pt x="10" y="20"/>
                    </a:cubicBezTo>
                    <a:cubicBezTo>
                      <a:pt x="7" y="17"/>
                      <a:pt x="7" y="17"/>
                      <a:pt x="7" y="17"/>
                    </a:cubicBezTo>
                    <a:cubicBezTo>
                      <a:pt x="4" y="20"/>
                      <a:pt x="4" y="20"/>
                      <a:pt x="4" y="20"/>
                    </a:cubicBezTo>
                    <a:cubicBezTo>
                      <a:pt x="7" y="23"/>
                      <a:pt x="7" y="23"/>
                      <a:pt x="7" y="23"/>
                    </a:cubicBezTo>
                    <a:cubicBezTo>
                      <a:pt x="5" y="26"/>
                      <a:pt x="4" y="28"/>
                      <a:pt x="4" y="31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4" y="36"/>
                      <a:pt x="4" y="36"/>
                      <a:pt x="4" y="36"/>
                    </a:cubicBezTo>
                    <a:cubicBezTo>
                      <a:pt x="4" y="39"/>
                      <a:pt x="5" y="41"/>
                      <a:pt x="7" y="44"/>
                    </a:cubicBezTo>
                    <a:cubicBezTo>
                      <a:pt x="4" y="46"/>
                      <a:pt x="4" y="46"/>
                      <a:pt x="4" y="46"/>
                    </a:cubicBezTo>
                    <a:cubicBezTo>
                      <a:pt x="7" y="50"/>
                      <a:pt x="7" y="50"/>
                      <a:pt x="7" y="50"/>
                    </a:cubicBezTo>
                    <a:cubicBezTo>
                      <a:pt x="10" y="47"/>
                      <a:pt x="10" y="47"/>
                      <a:pt x="10" y="47"/>
                    </a:cubicBezTo>
                    <a:cubicBezTo>
                      <a:pt x="12" y="49"/>
                      <a:pt x="15" y="50"/>
                      <a:pt x="18" y="50"/>
                    </a:cubicBezTo>
                    <a:cubicBezTo>
                      <a:pt x="18" y="54"/>
                      <a:pt x="18" y="54"/>
                      <a:pt x="18" y="54"/>
                    </a:cubicBezTo>
                    <a:cubicBezTo>
                      <a:pt x="23" y="54"/>
                      <a:pt x="23" y="54"/>
                      <a:pt x="23" y="54"/>
                    </a:cubicBezTo>
                    <a:cubicBezTo>
                      <a:pt x="23" y="50"/>
                      <a:pt x="23" y="50"/>
                      <a:pt x="23" y="50"/>
                    </a:cubicBezTo>
                    <a:cubicBezTo>
                      <a:pt x="26" y="50"/>
                      <a:pt x="28" y="49"/>
                      <a:pt x="31" y="47"/>
                    </a:cubicBezTo>
                    <a:cubicBezTo>
                      <a:pt x="32" y="48"/>
                      <a:pt x="32" y="48"/>
                      <a:pt x="32" y="48"/>
                    </a:cubicBezTo>
                    <a:cubicBezTo>
                      <a:pt x="33" y="50"/>
                      <a:pt x="33" y="50"/>
                      <a:pt x="33" y="50"/>
                    </a:cubicBezTo>
                    <a:cubicBezTo>
                      <a:pt x="37" y="46"/>
                      <a:pt x="37" y="46"/>
                      <a:pt x="37" y="46"/>
                    </a:cubicBezTo>
                    <a:cubicBezTo>
                      <a:pt x="34" y="43"/>
                      <a:pt x="34" y="43"/>
                      <a:pt x="34" y="43"/>
                    </a:cubicBezTo>
                    <a:cubicBezTo>
                      <a:pt x="36" y="41"/>
                      <a:pt x="37" y="39"/>
                      <a:pt x="37" y="36"/>
                    </a:cubicBezTo>
                    <a:cubicBezTo>
                      <a:pt x="41" y="36"/>
                      <a:pt x="41" y="36"/>
                      <a:pt x="41" y="36"/>
                    </a:cubicBezTo>
                    <a:close/>
                    <a:moveTo>
                      <a:pt x="32" y="38"/>
                    </a:moveTo>
                    <a:cubicBezTo>
                      <a:pt x="32" y="38"/>
                      <a:pt x="32" y="38"/>
                      <a:pt x="32" y="38"/>
                    </a:cubicBezTo>
                    <a:cubicBezTo>
                      <a:pt x="30" y="43"/>
                      <a:pt x="26" y="46"/>
                      <a:pt x="20" y="46"/>
                    </a:cubicBezTo>
                    <a:cubicBezTo>
                      <a:pt x="14" y="46"/>
                      <a:pt x="8" y="40"/>
                      <a:pt x="8" y="33"/>
                    </a:cubicBezTo>
                    <a:cubicBezTo>
                      <a:pt x="8" y="27"/>
                      <a:pt x="14" y="21"/>
                      <a:pt x="20" y="21"/>
                    </a:cubicBezTo>
                    <a:cubicBezTo>
                      <a:pt x="26" y="21"/>
                      <a:pt x="30" y="24"/>
                      <a:pt x="32" y="29"/>
                    </a:cubicBezTo>
                    <a:cubicBezTo>
                      <a:pt x="32" y="30"/>
                      <a:pt x="33" y="32"/>
                      <a:pt x="33" y="33"/>
                    </a:cubicBezTo>
                    <a:cubicBezTo>
                      <a:pt x="33" y="35"/>
                      <a:pt x="32" y="37"/>
                      <a:pt x="32" y="38"/>
                    </a:cubicBezTo>
                    <a:close/>
                    <a:moveTo>
                      <a:pt x="58" y="35"/>
                    </a:moveTo>
                    <a:cubicBezTo>
                      <a:pt x="59" y="36"/>
                      <a:pt x="59" y="37"/>
                      <a:pt x="60" y="38"/>
                    </a:cubicBezTo>
                    <a:cubicBezTo>
                      <a:pt x="62" y="38"/>
                      <a:pt x="62" y="38"/>
                      <a:pt x="62" y="38"/>
                    </a:cubicBezTo>
                    <a:cubicBezTo>
                      <a:pt x="62" y="41"/>
                      <a:pt x="62" y="41"/>
                      <a:pt x="62" y="41"/>
                    </a:cubicBezTo>
                    <a:cubicBezTo>
                      <a:pt x="60" y="41"/>
                      <a:pt x="60" y="41"/>
                      <a:pt x="60" y="41"/>
                    </a:cubicBezTo>
                    <a:cubicBezTo>
                      <a:pt x="59" y="42"/>
                      <a:pt x="59" y="44"/>
                      <a:pt x="58" y="45"/>
                    </a:cubicBezTo>
                    <a:cubicBezTo>
                      <a:pt x="59" y="46"/>
                      <a:pt x="59" y="46"/>
                      <a:pt x="59" y="46"/>
                    </a:cubicBezTo>
                    <a:cubicBezTo>
                      <a:pt x="58" y="48"/>
                      <a:pt x="58" y="48"/>
                      <a:pt x="58" y="48"/>
                    </a:cubicBezTo>
                    <a:cubicBezTo>
                      <a:pt x="56" y="47"/>
                      <a:pt x="56" y="47"/>
                      <a:pt x="56" y="47"/>
                    </a:cubicBezTo>
                    <a:cubicBezTo>
                      <a:pt x="55" y="47"/>
                      <a:pt x="54" y="48"/>
                      <a:pt x="52" y="48"/>
                    </a:cubicBezTo>
                    <a:cubicBezTo>
                      <a:pt x="52" y="50"/>
                      <a:pt x="52" y="50"/>
                      <a:pt x="52" y="50"/>
                    </a:cubicBezTo>
                    <a:cubicBezTo>
                      <a:pt x="50" y="50"/>
                      <a:pt x="50" y="50"/>
                      <a:pt x="50" y="50"/>
                    </a:cubicBezTo>
                    <a:cubicBezTo>
                      <a:pt x="50" y="48"/>
                      <a:pt x="50" y="48"/>
                      <a:pt x="50" y="48"/>
                    </a:cubicBezTo>
                    <a:cubicBezTo>
                      <a:pt x="49" y="48"/>
                      <a:pt x="47" y="47"/>
                      <a:pt x="46" y="47"/>
                    </a:cubicBezTo>
                    <a:cubicBezTo>
                      <a:pt x="45" y="48"/>
                      <a:pt x="45" y="48"/>
                      <a:pt x="45" y="48"/>
                    </a:cubicBezTo>
                    <a:cubicBezTo>
                      <a:pt x="43" y="46"/>
                      <a:pt x="43" y="46"/>
                      <a:pt x="43" y="46"/>
                    </a:cubicBezTo>
                    <a:cubicBezTo>
                      <a:pt x="44" y="45"/>
                      <a:pt x="44" y="45"/>
                      <a:pt x="44" y="45"/>
                    </a:cubicBezTo>
                    <a:cubicBezTo>
                      <a:pt x="43" y="44"/>
                      <a:pt x="43" y="42"/>
                      <a:pt x="43" y="41"/>
                    </a:cubicBezTo>
                    <a:cubicBezTo>
                      <a:pt x="41" y="41"/>
                      <a:pt x="41" y="41"/>
                      <a:pt x="41" y="41"/>
                    </a:cubicBezTo>
                    <a:cubicBezTo>
                      <a:pt x="41" y="39"/>
                      <a:pt x="41" y="39"/>
                      <a:pt x="41" y="39"/>
                    </a:cubicBezTo>
                    <a:cubicBezTo>
                      <a:pt x="43" y="39"/>
                      <a:pt x="43" y="39"/>
                      <a:pt x="43" y="39"/>
                    </a:cubicBezTo>
                    <a:cubicBezTo>
                      <a:pt x="43" y="37"/>
                      <a:pt x="43" y="36"/>
                      <a:pt x="44" y="35"/>
                    </a:cubicBezTo>
                    <a:cubicBezTo>
                      <a:pt x="43" y="33"/>
                      <a:pt x="43" y="33"/>
                      <a:pt x="43" y="33"/>
                    </a:cubicBezTo>
                    <a:cubicBezTo>
                      <a:pt x="45" y="32"/>
                      <a:pt x="45" y="32"/>
                      <a:pt x="45" y="32"/>
                    </a:cubicBezTo>
                    <a:cubicBezTo>
                      <a:pt x="46" y="33"/>
                      <a:pt x="46" y="33"/>
                      <a:pt x="46" y="33"/>
                    </a:cubicBezTo>
                    <a:cubicBezTo>
                      <a:pt x="47" y="32"/>
                      <a:pt x="48" y="32"/>
                      <a:pt x="50" y="31"/>
                    </a:cubicBezTo>
                    <a:cubicBezTo>
                      <a:pt x="50" y="29"/>
                      <a:pt x="50" y="29"/>
                      <a:pt x="50" y="29"/>
                    </a:cubicBezTo>
                    <a:cubicBezTo>
                      <a:pt x="52" y="29"/>
                      <a:pt x="52" y="29"/>
                      <a:pt x="52" y="29"/>
                    </a:cubicBezTo>
                    <a:cubicBezTo>
                      <a:pt x="52" y="31"/>
                      <a:pt x="52" y="31"/>
                      <a:pt x="52" y="31"/>
                    </a:cubicBezTo>
                    <a:cubicBezTo>
                      <a:pt x="54" y="32"/>
                      <a:pt x="55" y="32"/>
                      <a:pt x="56" y="33"/>
                    </a:cubicBezTo>
                    <a:cubicBezTo>
                      <a:pt x="58" y="31"/>
                      <a:pt x="58" y="31"/>
                      <a:pt x="58" y="31"/>
                    </a:cubicBezTo>
                    <a:cubicBezTo>
                      <a:pt x="59" y="33"/>
                      <a:pt x="59" y="33"/>
                      <a:pt x="59" y="33"/>
                    </a:cubicBezTo>
                    <a:cubicBezTo>
                      <a:pt x="58" y="35"/>
                      <a:pt x="58" y="35"/>
                      <a:pt x="58" y="35"/>
                    </a:cubicBezTo>
                    <a:close/>
                    <a:moveTo>
                      <a:pt x="51" y="46"/>
                    </a:moveTo>
                    <a:cubicBezTo>
                      <a:pt x="55" y="46"/>
                      <a:pt x="57" y="43"/>
                      <a:pt x="57" y="40"/>
                    </a:cubicBezTo>
                    <a:cubicBezTo>
                      <a:pt x="57" y="36"/>
                      <a:pt x="55" y="34"/>
                      <a:pt x="51" y="34"/>
                    </a:cubicBezTo>
                    <a:cubicBezTo>
                      <a:pt x="48" y="34"/>
                      <a:pt x="45" y="36"/>
                      <a:pt x="45" y="40"/>
                    </a:cubicBezTo>
                    <a:cubicBezTo>
                      <a:pt x="45" y="43"/>
                      <a:pt x="48" y="46"/>
                      <a:pt x="51" y="46"/>
                    </a:cubicBezTo>
                    <a:cubicBezTo>
                      <a:pt x="51" y="46"/>
                      <a:pt x="51" y="46"/>
                      <a:pt x="51" y="46"/>
                    </a:cubicBezTo>
                    <a:close/>
                    <a:moveTo>
                      <a:pt x="59" y="12"/>
                    </a:moveTo>
                    <a:cubicBezTo>
                      <a:pt x="62" y="12"/>
                      <a:pt x="62" y="12"/>
                      <a:pt x="62" y="12"/>
                    </a:cubicBezTo>
                    <a:cubicBezTo>
                      <a:pt x="62" y="15"/>
                      <a:pt x="62" y="15"/>
                      <a:pt x="62" y="15"/>
                    </a:cubicBezTo>
                    <a:cubicBezTo>
                      <a:pt x="59" y="15"/>
                      <a:pt x="59" y="15"/>
                      <a:pt x="59" y="15"/>
                    </a:cubicBezTo>
                    <a:cubicBezTo>
                      <a:pt x="59" y="17"/>
                      <a:pt x="58" y="19"/>
                      <a:pt x="57" y="20"/>
                    </a:cubicBezTo>
                    <a:cubicBezTo>
                      <a:pt x="59" y="22"/>
                      <a:pt x="59" y="22"/>
                      <a:pt x="59" y="22"/>
                    </a:cubicBezTo>
                    <a:cubicBezTo>
                      <a:pt x="56" y="25"/>
                      <a:pt x="56" y="25"/>
                      <a:pt x="56" y="25"/>
                    </a:cubicBezTo>
                    <a:cubicBezTo>
                      <a:pt x="55" y="23"/>
                      <a:pt x="55" y="23"/>
                      <a:pt x="55" y="23"/>
                    </a:cubicBezTo>
                    <a:cubicBezTo>
                      <a:pt x="53" y="24"/>
                      <a:pt x="51" y="25"/>
                      <a:pt x="50" y="25"/>
                    </a:cubicBezTo>
                    <a:cubicBezTo>
                      <a:pt x="50" y="28"/>
                      <a:pt x="50" y="28"/>
                      <a:pt x="50" y="28"/>
                    </a:cubicBezTo>
                    <a:cubicBezTo>
                      <a:pt x="46" y="28"/>
                      <a:pt x="46" y="28"/>
                      <a:pt x="46" y="28"/>
                    </a:cubicBezTo>
                    <a:cubicBezTo>
                      <a:pt x="46" y="25"/>
                      <a:pt x="46" y="25"/>
                      <a:pt x="46" y="25"/>
                    </a:cubicBezTo>
                    <a:cubicBezTo>
                      <a:pt x="44" y="25"/>
                      <a:pt x="43" y="24"/>
                      <a:pt x="41" y="23"/>
                    </a:cubicBezTo>
                    <a:cubicBezTo>
                      <a:pt x="39" y="25"/>
                      <a:pt x="39" y="25"/>
                      <a:pt x="39" y="25"/>
                    </a:cubicBezTo>
                    <a:cubicBezTo>
                      <a:pt x="37" y="22"/>
                      <a:pt x="37" y="22"/>
                      <a:pt x="37" y="22"/>
                    </a:cubicBezTo>
                    <a:cubicBezTo>
                      <a:pt x="39" y="20"/>
                      <a:pt x="39" y="20"/>
                      <a:pt x="39" y="20"/>
                    </a:cubicBezTo>
                    <a:cubicBezTo>
                      <a:pt x="38" y="19"/>
                      <a:pt x="37" y="17"/>
                      <a:pt x="37" y="15"/>
                    </a:cubicBezTo>
                    <a:cubicBezTo>
                      <a:pt x="34" y="15"/>
                      <a:pt x="34" y="15"/>
                      <a:pt x="34" y="15"/>
                    </a:cubicBezTo>
                    <a:cubicBezTo>
                      <a:pt x="34" y="12"/>
                      <a:pt x="34" y="12"/>
                      <a:pt x="34" y="12"/>
                    </a:cubicBezTo>
                    <a:cubicBezTo>
                      <a:pt x="37" y="12"/>
                      <a:pt x="37" y="12"/>
                      <a:pt x="37" y="12"/>
                    </a:cubicBezTo>
                    <a:cubicBezTo>
                      <a:pt x="37" y="10"/>
                      <a:pt x="38" y="9"/>
                      <a:pt x="39" y="7"/>
                    </a:cubicBezTo>
                    <a:cubicBezTo>
                      <a:pt x="37" y="5"/>
                      <a:pt x="37" y="5"/>
                      <a:pt x="37" y="5"/>
                    </a:cubicBezTo>
                    <a:cubicBezTo>
                      <a:pt x="39" y="3"/>
                      <a:pt x="39" y="3"/>
                      <a:pt x="39" y="3"/>
                    </a:cubicBezTo>
                    <a:cubicBezTo>
                      <a:pt x="41" y="5"/>
                      <a:pt x="41" y="5"/>
                      <a:pt x="41" y="5"/>
                    </a:cubicBezTo>
                    <a:cubicBezTo>
                      <a:pt x="43" y="4"/>
                      <a:pt x="44" y="3"/>
                      <a:pt x="46" y="3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49" y="3"/>
                      <a:pt x="49" y="3"/>
                      <a:pt x="49" y="3"/>
                    </a:cubicBezTo>
                    <a:cubicBezTo>
                      <a:pt x="51" y="3"/>
                      <a:pt x="53" y="4"/>
                      <a:pt x="54" y="5"/>
                    </a:cubicBezTo>
                    <a:cubicBezTo>
                      <a:pt x="56" y="3"/>
                      <a:pt x="56" y="3"/>
                      <a:pt x="56" y="3"/>
                    </a:cubicBezTo>
                    <a:cubicBezTo>
                      <a:pt x="59" y="5"/>
                      <a:pt x="59" y="5"/>
                      <a:pt x="59" y="5"/>
                    </a:cubicBezTo>
                    <a:cubicBezTo>
                      <a:pt x="57" y="7"/>
                      <a:pt x="57" y="7"/>
                      <a:pt x="57" y="7"/>
                    </a:cubicBezTo>
                    <a:cubicBezTo>
                      <a:pt x="58" y="8"/>
                      <a:pt x="59" y="10"/>
                      <a:pt x="59" y="12"/>
                    </a:cubicBezTo>
                    <a:close/>
                    <a:moveTo>
                      <a:pt x="48" y="22"/>
                    </a:moveTo>
                    <a:cubicBezTo>
                      <a:pt x="48" y="22"/>
                      <a:pt x="48" y="22"/>
                      <a:pt x="48" y="22"/>
                    </a:cubicBezTo>
                    <a:cubicBezTo>
                      <a:pt x="43" y="22"/>
                      <a:pt x="40" y="18"/>
                      <a:pt x="40" y="14"/>
                    </a:cubicBezTo>
                    <a:cubicBezTo>
                      <a:pt x="40" y="9"/>
                      <a:pt x="43" y="6"/>
                      <a:pt x="48" y="6"/>
                    </a:cubicBezTo>
                    <a:cubicBezTo>
                      <a:pt x="52" y="6"/>
                      <a:pt x="56" y="9"/>
                      <a:pt x="56" y="14"/>
                    </a:cubicBezTo>
                    <a:cubicBezTo>
                      <a:pt x="56" y="18"/>
                      <a:pt x="52" y="22"/>
                      <a:pt x="48" y="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238DED"/>
                  </a:gs>
                  <a:gs pos="100000">
                    <a:srgbClr val="18478F"/>
                  </a:gs>
                </a:gsLst>
                <a:lin ang="2700000" scaled="0"/>
              </a:gradFill>
              <a:ln>
                <a:noFill/>
              </a:ln>
            </p:spPr>
            <p:txBody>
              <a:bodyPr vert="horz" wrap="square" lIns="80197" tIns="40097" rIns="80197" bIns="40097" numCol="1" anchor="t" anchorCtr="0" compatLnSpc="1"/>
              <a:lstStyle/>
              <a:p>
                <a:endParaRPr lang="zh-CN" altLang="en-US" sz="1935" dirty="0">
                  <a:cs typeface="+mn-ea"/>
                  <a:sym typeface="+mn-lt"/>
                </a:endParaRPr>
              </a:p>
            </p:txBody>
          </p:sp>
          <p:cxnSp>
            <p:nvCxnSpPr>
              <p:cNvPr id="76" name="直接连接符 75"/>
              <p:cNvCxnSpPr/>
              <p:nvPr/>
            </p:nvCxnSpPr>
            <p:spPr>
              <a:xfrm>
                <a:off x="6840355" y="5103008"/>
                <a:ext cx="1" cy="469983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77" name="TextBox 5"/>
            <p:cNvSpPr txBox="1"/>
            <p:nvPr/>
          </p:nvSpPr>
          <p:spPr>
            <a:xfrm>
              <a:off x="11388" y="2976"/>
              <a:ext cx="4615" cy="581"/>
            </a:xfrm>
            <a:prstGeom prst="rect">
              <a:avLst/>
            </a:prstGeom>
            <a:noFill/>
          </p:spPr>
          <p:txBody>
            <a:bodyPr wrap="square" lIns="123437" tIns="61719" rIns="123437" bIns="61719" rtlCol="0">
              <a:spAutoFit/>
            </a:bodyPr>
            <a:lstStyle/>
            <a:p>
              <a:r>
                <a:rPr lang="zh-CN" altLang="en-US" sz="2000" b="1" dirty="0">
                  <a:cs typeface="+mn-ea"/>
                  <a:sym typeface="+mn-lt"/>
                </a:rPr>
                <a:t>争鸣规范</a:t>
              </a:r>
              <a:endPara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79" name="矩形 30"/>
            <p:cNvSpPr>
              <a:spLocks noChangeArrowheads="1"/>
            </p:cNvSpPr>
            <p:nvPr/>
          </p:nvSpPr>
          <p:spPr bwMode="auto">
            <a:xfrm>
              <a:off x="11243" y="3708"/>
              <a:ext cx="7361" cy="1127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69976" tIns="34988" rIns="69976" bIns="34988">
              <a:spAutoFit/>
            </a:bodyPr>
            <a:lstStyle/>
            <a:p>
              <a:pPr algn="l">
                <a:lnSpc>
                  <a:spcPct val="150000"/>
                </a:lnSpc>
                <a:buClrTx/>
                <a:buSzTx/>
                <a:buNone/>
              </a:pPr>
              <a:r>
                <a:rPr lang="zh-CN" altLang="en-US" sz="1400" dirty="0">
                  <a:cs typeface="+mn-ea"/>
                  <a:sym typeface="+mn-lt"/>
                </a:rPr>
                <a:t>学术创新倡导学术讨论和学术争鸣，宽容地对待不同学术观点，切记扣帽子、抓辫子、打棍子式的学术表达。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80" name="TextBox 62"/>
            <p:cNvSpPr txBox="1"/>
            <p:nvPr/>
          </p:nvSpPr>
          <p:spPr>
            <a:xfrm>
              <a:off x="11399" y="5610"/>
              <a:ext cx="4482" cy="581"/>
            </a:xfrm>
            <a:prstGeom prst="rect">
              <a:avLst/>
            </a:prstGeom>
            <a:noFill/>
          </p:spPr>
          <p:txBody>
            <a:bodyPr wrap="square" lIns="123437" tIns="61719" rIns="123437" bIns="61719" rtlCol="0">
              <a:spAutoFit/>
            </a:bodyPr>
            <a:lstStyle/>
            <a:p>
              <a:r>
                <a:rPr lang="zh-CN" altLang="en-US" sz="2000" b="1" dirty="0">
                  <a:cs typeface="+mn-ea"/>
                  <a:sym typeface="+mn-lt"/>
                </a:rPr>
                <a:t>投稿规范</a:t>
              </a:r>
              <a:endPara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2" name="矩形 30"/>
            <p:cNvSpPr>
              <a:spLocks noChangeArrowheads="1"/>
            </p:cNvSpPr>
            <p:nvPr/>
          </p:nvSpPr>
          <p:spPr bwMode="auto">
            <a:xfrm>
              <a:off x="11312" y="6217"/>
              <a:ext cx="7215" cy="214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69976" tIns="34988" rIns="69976" bIns="34988">
              <a:spAutoFit/>
            </a:bodyPr>
            <a:lstStyle/>
            <a:p>
              <a:pPr algn="l">
                <a:lnSpc>
                  <a:spcPct val="150000"/>
                </a:lnSpc>
                <a:buClrTx/>
                <a:buSzTx/>
                <a:buNone/>
              </a:pPr>
              <a:r>
                <a:rPr lang="zh-CN" altLang="en-US" sz="1400" dirty="0">
                  <a:cs typeface="+mn-ea"/>
                  <a:sym typeface="+mn-lt"/>
                </a:rPr>
                <a:t>切忌一稿多投。</a:t>
              </a:r>
              <a:endParaRPr lang="zh-CN" altLang="en-US" sz="1400" dirty="0">
                <a:cs typeface="+mn-ea"/>
                <a:sym typeface="+mn-lt"/>
              </a:endParaRPr>
            </a:p>
            <a:p>
              <a:pPr algn="l">
                <a:lnSpc>
                  <a:spcPct val="150000"/>
                </a:lnSpc>
                <a:buClrTx/>
                <a:buSzTx/>
                <a:buNone/>
              </a:pPr>
              <a:r>
                <a:rPr lang="zh-CN" altLang="en-US" sz="1400" dirty="0">
                  <a:cs typeface="+mn-ea"/>
                  <a:sym typeface="+mn-lt"/>
                </a:rPr>
                <a:t>表现在同一篇文章略作一点包装和改装后投给不同的多家刊物。</a:t>
              </a:r>
              <a:endParaRPr lang="zh-CN" altLang="en-US" sz="1400" dirty="0">
                <a:cs typeface="+mn-ea"/>
                <a:sym typeface="+mn-lt"/>
              </a:endParaRPr>
            </a:p>
            <a:p>
              <a:pPr algn="l">
                <a:lnSpc>
                  <a:spcPct val="150000"/>
                </a:lnSpc>
                <a:buClrTx/>
                <a:buSzTx/>
                <a:buNone/>
              </a:pPr>
              <a:r>
                <a:rPr lang="zh-CN" altLang="en-US" sz="1400" dirty="0">
                  <a:cs typeface="+mn-ea"/>
                  <a:sym typeface="+mn-lt"/>
                </a:rPr>
                <a:t>不要多稿一投，即一次性给一家期刊投多篇稿件。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  <p:sp>
          <p:nvSpPr>
            <p:cNvPr id="83" name="TextBox 68"/>
            <p:cNvSpPr txBox="1"/>
            <p:nvPr/>
          </p:nvSpPr>
          <p:spPr>
            <a:xfrm>
              <a:off x="11395" y="8707"/>
              <a:ext cx="4215" cy="581"/>
            </a:xfrm>
            <a:prstGeom prst="rect">
              <a:avLst/>
            </a:prstGeom>
            <a:noFill/>
          </p:spPr>
          <p:txBody>
            <a:bodyPr wrap="square" lIns="123437" tIns="61719" rIns="123437" bIns="61719" rtlCol="0">
              <a:spAutoFit/>
            </a:bodyPr>
            <a:lstStyle/>
            <a:p>
              <a:r>
                <a:rPr lang="zh-CN" altLang="en-US" sz="2000" b="1" dirty="0">
                  <a:cs typeface="+mn-ea"/>
                  <a:sym typeface="+mn-lt"/>
                </a:rPr>
                <a:t>发表规范</a:t>
              </a:r>
              <a:endPara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5" name="矩形 30"/>
            <p:cNvSpPr>
              <a:spLocks noChangeArrowheads="1"/>
            </p:cNvSpPr>
            <p:nvPr/>
          </p:nvSpPr>
          <p:spPr bwMode="auto">
            <a:xfrm>
              <a:off x="11409" y="9432"/>
              <a:ext cx="5494" cy="61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69976" tIns="34988" rIns="69976" bIns="34988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tx1"/>
                  </a:solidFill>
                  <a:cs typeface="+mn-ea"/>
                  <a:sym typeface="+mn-lt"/>
                </a:rPr>
                <a:t>盲目追求发文数量，导致论文质量下降。</a:t>
              </a:r>
              <a:endParaRPr lang="zh-CN" altLang="en-US" sz="14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grpSp>
          <p:nvGrpSpPr>
            <p:cNvPr id="56" name="组合 55"/>
            <p:cNvGrpSpPr/>
            <p:nvPr/>
          </p:nvGrpSpPr>
          <p:grpSpPr>
            <a:xfrm>
              <a:off x="9829" y="2902"/>
              <a:ext cx="1076" cy="1093"/>
              <a:chOff x="5898887" y="2384703"/>
              <a:chExt cx="683040" cy="693874"/>
            </a:xfrm>
          </p:grpSpPr>
          <p:sp>
            <p:nvSpPr>
              <p:cNvPr id="57" name="椭圆 56"/>
              <p:cNvSpPr/>
              <p:nvPr/>
            </p:nvSpPr>
            <p:spPr>
              <a:xfrm>
                <a:off x="5898887" y="2384703"/>
                <a:ext cx="683040" cy="693874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 t="-100000" r="-100000"/>
              </a:gradFill>
              <a:ln w="12700">
                <a:noFill/>
              </a:ln>
              <a:effectLst>
                <a:outerShdw blurRad="190500" dist="63500" dir="2700000" algn="tl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lvl="0" algn="ctr"/>
                <a:endParaRPr lang="zh-CN" altLang="en-US" sz="1075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8" name="Freeform 6"/>
              <p:cNvSpPr>
                <a:spLocks noEditPoints="1"/>
              </p:cNvSpPr>
              <p:nvPr/>
            </p:nvSpPr>
            <p:spPr bwMode="auto">
              <a:xfrm>
                <a:off x="6062906" y="2556532"/>
                <a:ext cx="409754" cy="297138"/>
              </a:xfrm>
              <a:custGeom>
                <a:avLst/>
                <a:gdLst>
                  <a:gd name="T0" fmla="*/ 107 w 165"/>
                  <a:gd name="T1" fmla="*/ 104 h 104"/>
                  <a:gd name="T2" fmla="*/ 124 w 165"/>
                  <a:gd name="T3" fmla="*/ 104 h 104"/>
                  <a:gd name="T4" fmla="*/ 124 w 165"/>
                  <a:gd name="T5" fmla="*/ 45 h 104"/>
                  <a:gd name="T6" fmla="*/ 107 w 165"/>
                  <a:gd name="T7" fmla="*/ 61 h 104"/>
                  <a:gd name="T8" fmla="*/ 107 w 165"/>
                  <a:gd name="T9" fmla="*/ 104 h 104"/>
                  <a:gd name="T10" fmla="*/ 132 w 165"/>
                  <a:gd name="T11" fmla="*/ 104 h 104"/>
                  <a:gd name="T12" fmla="*/ 149 w 165"/>
                  <a:gd name="T13" fmla="*/ 104 h 104"/>
                  <a:gd name="T14" fmla="*/ 149 w 165"/>
                  <a:gd name="T15" fmla="*/ 22 h 104"/>
                  <a:gd name="T16" fmla="*/ 132 w 165"/>
                  <a:gd name="T17" fmla="*/ 38 h 104"/>
                  <a:gd name="T18" fmla="*/ 132 w 165"/>
                  <a:gd name="T19" fmla="*/ 104 h 104"/>
                  <a:gd name="T20" fmla="*/ 161 w 165"/>
                  <a:gd name="T21" fmla="*/ 0 h 104"/>
                  <a:gd name="T22" fmla="*/ 164 w 165"/>
                  <a:gd name="T23" fmla="*/ 4 h 104"/>
                  <a:gd name="T24" fmla="*/ 164 w 165"/>
                  <a:gd name="T25" fmla="*/ 5 h 104"/>
                  <a:gd name="T26" fmla="*/ 161 w 165"/>
                  <a:gd name="T27" fmla="*/ 15 h 104"/>
                  <a:gd name="T28" fmla="*/ 161 w 165"/>
                  <a:gd name="T29" fmla="*/ 16 h 104"/>
                  <a:gd name="T30" fmla="*/ 156 w 165"/>
                  <a:gd name="T31" fmla="*/ 17 h 104"/>
                  <a:gd name="T32" fmla="*/ 155 w 165"/>
                  <a:gd name="T33" fmla="*/ 17 h 104"/>
                  <a:gd name="T34" fmla="*/ 153 w 165"/>
                  <a:gd name="T35" fmla="*/ 14 h 104"/>
                  <a:gd name="T36" fmla="*/ 103 w 165"/>
                  <a:gd name="T37" fmla="*/ 61 h 104"/>
                  <a:gd name="T38" fmla="*/ 87 w 165"/>
                  <a:gd name="T39" fmla="*/ 44 h 104"/>
                  <a:gd name="T40" fmla="*/ 74 w 165"/>
                  <a:gd name="T41" fmla="*/ 30 h 104"/>
                  <a:gd name="T42" fmla="*/ 3 w 165"/>
                  <a:gd name="T43" fmla="*/ 96 h 104"/>
                  <a:gd name="T44" fmla="*/ 0 w 165"/>
                  <a:gd name="T45" fmla="*/ 93 h 104"/>
                  <a:gd name="T46" fmla="*/ 74 w 165"/>
                  <a:gd name="T47" fmla="*/ 24 h 104"/>
                  <a:gd name="T48" fmla="*/ 87 w 165"/>
                  <a:gd name="T49" fmla="*/ 37 h 104"/>
                  <a:gd name="T50" fmla="*/ 103 w 165"/>
                  <a:gd name="T51" fmla="*/ 55 h 104"/>
                  <a:gd name="T52" fmla="*/ 150 w 165"/>
                  <a:gd name="T53" fmla="*/ 11 h 104"/>
                  <a:gd name="T54" fmla="*/ 148 w 165"/>
                  <a:gd name="T55" fmla="*/ 9 h 104"/>
                  <a:gd name="T56" fmla="*/ 147 w 165"/>
                  <a:gd name="T57" fmla="*/ 8 h 104"/>
                  <a:gd name="T58" fmla="*/ 149 w 165"/>
                  <a:gd name="T59" fmla="*/ 3 h 104"/>
                  <a:gd name="T60" fmla="*/ 150 w 165"/>
                  <a:gd name="T61" fmla="*/ 3 h 104"/>
                  <a:gd name="T62" fmla="*/ 160 w 165"/>
                  <a:gd name="T63" fmla="*/ 1 h 104"/>
                  <a:gd name="T64" fmla="*/ 161 w 165"/>
                  <a:gd name="T65" fmla="*/ 0 h 104"/>
                  <a:gd name="T66" fmla="*/ 7 w 165"/>
                  <a:gd name="T67" fmla="*/ 104 h 104"/>
                  <a:gd name="T68" fmla="*/ 24 w 165"/>
                  <a:gd name="T69" fmla="*/ 104 h 104"/>
                  <a:gd name="T70" fmla="*/ 24 w 165"/>
                  <a:gd name="T71" fmla="*/ 81 h 104"/>
                  <a:gd name="T72" fmla="*/ 7 w 165"/>
                  <a:gd name="T73" fmla="*/ 97 h 104"/>
                  <a:gd name="T74" fmla="*/ 7 w 165"/>
                  <a:gd name="T75" fmla="*/ 104 h 104"/>
                  <a:gd name="T76" fmla="*/ 32 w 165"/>
                  <a:gd name="T77" fmla="*/ 104 h 104"/>
                  <a:gd name="T78" fmla="*/ 49 w 165"/>
                  <a:gd name="T79" fmla="*/ 104 h 104"/>
                  <a:gd name="T80" fmla="*/ 49 w 165"/>
                  <a:gd name="T81" fmla="*/ 58 h 104"/>
                  <a:gd name="T82" fmla="*/ 32 w 165"/>
                  <a:gd name="T83" fmla="*/ 74 h 104"/>
                  <a:gd name="T84" fmla="*/ 32 w 165"/>
                  <a:gd name="T85" fmla="*/ 104 h 104"/>
                  <a:gd name="T86" fmla="*/ 57 w 165"/>
                  <a:gd name="T87" fmla="*/ 50 h 104"/>
                  <a:gd name="T88" fmla="*/ 57 w 165"/>
                  <a:gd name="T89" fmla="*/ 104 h 104"/>
                  <a:gd name="T90" fmla="*/ 74 w 165"/>
                  <a:gd name="T91" fmla="*/ 104 h 104"/>
                  <a:gd name="T92" fmla="*/ 74 w 165"/>
                  <a:gd name="T93" fmla="*/ 34 h 104"/>
                  <a:gd name="T94" fmla="*/ 74 w 165"/>
                  <a:gd name="T95" fmla="*/ 34 h 104"/>
                  <a:gd name="T96" fmla="*/ 57 w 165"/>
                  <a:gd name="T97" fmla="*/ 50 h 104"/>
                  <a:gd name="T98" fmla="*/ 82 w 165"/>
                  <a:gd name="T99" fmla="*/ 43 h 104"/>
                  <a:gd name="T100" fmla="*/ 82 w 165"/>
                  <a:gd name="T101" fmla="*/ 104 h 104"/>
                  <a:gd name="T102" fmla="*/ 87 w 165"/>
                  <a:gd name="T103" fmla="*/ 104 h 104"/>
                  <a:gd name="T104" fmla="*/ 99 w 165"/>
                  <a:gd name="T105" fmla="*/ 104 h 104"/>
                  <a:gd name="T106" fmla="*/ 99 w 165"/>
                  <a:gd name="T107" fmla="*/ 61 h 104"/>
                  <a:gd name="T108" fmla="*/ 87 w 165"/>
                  <a:gd name="T109" fmla="*/ 48 h 104"/>
                  <a:gd name="T110" fmla="*/ 82 w 165"/>
                  <a:gd name="T111" fmla="*/ 43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65" h="104">
                    <a:moveTo>
                      <a:pt x="107" y="104"/>
                    </a:moveTo>
                    <a:cubicBezTo>
                      <a:pt x="124" y="104"/>
                      <a:pt x="124" y="104"/>
                      <a:pt x="124" y="104"/>
                    </a:cubicBezTo>
                    <a:cubicBezTo>
                      <a:pt x="124" y="45"/>
                      <a:pt x="124" y="45"/>
                      <a:pt x="124" y="45"/>
                    </a:cubicBezTo>
                    <a:cubicBezTo>
                      <a:pt x="107" y="61"/>
                      <a:pt x="107" y="61"/>
                      <a:pt x="107" y="61"/>
                    </a:cubicBezTo>
                    <a:cubicBezTo>
                      <a:pt x="107" y="104"/>
                      <a:pt x="107" y="104"/>
                      <a:pt x="107" y="104"/>
                    </a:cubicBezTo>
                    <a:close/>
                    <a:moveTo>
                      <a:pt x="132" y="104"/>
                    </a:moveTo>
                    <a:cubicBezTo>
                      <a:pt x="149" y="104"/>
                      <a:pt x="149" y="104"/>
                      <a:pt x="149" y="104"/>
                    </a:cubicBezTo>
                    <a:cubicBezTo>
                      <a:pt x="149" y="22"/>
                      <a:pt x="149" y="22"/>
                      <a:pt x="149" y="22"/>
                    </a:cubicBezTo>
                    <a:cubicBezTo>
                      <a:pt x="132" y="38"/>
                      <a:pt x="132" y="38"/>
                      <a:pt x="132" y="38"/>
                    </a:cubicBezTo>
                    <a:cubicBezTo>
                      <a:pt x="132" y="104"/>
                      <a:pt x="132" y="104"/>
                      <a:pt x="132" y="104"/>
                    </a:cubicBezTo>
                    <a:close/>
                    <a:moveTo>
                      <a:pt x="161" y="0"/>
                    </a:moveTo>
                    <a:cubicBezTo>
                      <a:pt x="164" y="0"/>
                      <a:pt x="165" y="2"/>
                      <a:pt x="164" y="4"/>
                    </a:cubicBezTo>
                    <a:cubicBezTo>
                      <a:pt x="164" y="5"/>
                      <a:pt x="164" y="5"/>
                      <a:pt x="164" y="5"/>
                    </a:cubicBezTo>
                    <a:cubicBezTo>
                      <a:pt x="163" y="8"/>
                      <a:pt x="162" y="12"/>
                      <a:pt x="161" y="15"/>
                    </a:cubicBezTo>
                    <a:cubicBezTo>
                      <a:pt x="161" y="16"/>
                      <a:pt x="161" y="16"/>
                      <a:pt x="161" y="16"/>
                    </a:cubicBezTo>
                    <a:cubicBezTo>
                      <a:pt x="160" y="19"/>
                      <a:pt x="158" y="19"/>
                      <a:pt x="156" y="17"/>
                    </a:cubicBezTo>
                    <a:cubicBezTo>
                      <a:pt x="155" y="17"/>
                      <a:pt x="155" y="17"/>
                      <a:pt x="155" y="17"/>
                    </a:cubicBezTo>
                    <a:cubicBezTo>
                      <a:pt x="154" y="16"/>
                      <a:pt x="154" y="15"/>
                      <a:pt x="153" y="14"/>
                    </a:cubicBezTo>
                    <a:cubicBezTo>
                      <a:pt x="103" y="61"/>
                      <a:pt x="103" y="61"/>
                      <a:pt x="103" y="61"/>
                    </a:cubicBezTo>
                    <a:cubicBezTo>
                      <a:pt x="87" y="44"/>
                      <a:pt x="87" y="44"/>
                      <a:pt x="87" y="44"/>
                    </a:cubicBezTo>
                    <a:cubicBezTo>
                      <a:pt x="74" y="30"/>
                      <a:pt x="74" y="30"/>
                      <a:pt x="74" y="30"/>
                    </a:cubicBezTo>
                    <a:cubicBezTo>
                      <a:pt x="3" y="96"/>
                      <a:pt x="3" y="96"/>
                      <a:pt x="3" y="96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74" y="24"/>
                      <a:pt x="74" y="24"/>
                      <a:pt x="74" y="24"/>
                    </a:cubicBezTo>
                    <a:cubicBezTo>
                      <a:pt x="87" y="37"/>
                      <a:pt x="87" y="37"/>
                      <a:pt x="87" y="37"/>
                    </a:cubicBezTo>
                    <a:cubicBezTo>
                      <a:pt x="103" y="55"/>
                      <a:pt x="103" y="55"/>
                      <a:pt x="103" y="55"/>
                    </a:cubicBezTo>
                    <a:cubicBezTo>
                      <a:pt x="150" y="11"/>
                      <a:pt x="150" y="11"/>
                      <a:pt x="150" y="11"/>
                    </a:cubicBezTo>
                    <a:cubicBezTo>
                      <a:pt x="149" y="10"/>
                      <a:pt x="148" y="9"/>
                      <a:pt x="148" y="9"/>
                    </a:cubicBezTo>
                    <a:cubicBezTo>
                      <a:pt x="147" y="8"/>
                      <a:pt x="147" y="8"/>
                      <a:pt x="147" y="8"/>
                    </a:cubicBezTo>
                    <a:cubicBezTo>
                      <a:pt x="145" y="6"/>
                      <a:pt x="146" y="4"/>
                      <a:pt x="149" y="3"/>
                    </a:cubicBezTo>
                    <a:cubicBezTo>
                      <a:pt x="150" y="3"/>
                      <a:pt x="150" y="3"/>
                      <a:pt x="150" y="3"/>
                    </a:cubicBezTo>
                    <a:cubicBezTo>
                      <a:pt x="152" y="2"/>
                      <a:pt x="157" y="1"/>
                      <a:pt x="160" y="1"/>
                    </a:cubicBezTo>
                    <a:cubicBezTo>
                      <a:pt x="161" y="0"/>
                      <a:pt x="161" y="0"/>
                      <a:pt x="161" y="0"/>
                    </a:cubicBezTo>
                    <a:close/>
                    <a:moveTo>
                      <a:pt x="7" y="104"/>
                    </a:moveTo>
                    <a:cubicBezTo>
                      <a:pt x="24" y="104"/>
                      <a:pt x="24" y="104"/>
                      <a:pt x="24" y="104"/>
                    </a:cubicBezTo>
                    <a:cubicBezTo>
                      <a:pt x="24" y="81"/>
                      <a:pt x="24" y="81"/>
                      <a:pt x="24" y="81"/>
                    </a:cubicBezTo>
                    <a:cubicBezTo>
                      <a:pt x="7" y="97"/>
                      <a:pt x="7" y="97"/>
                      <a:pt x="7" y="97"/>
                    </a:cubicBezTo>
                    <a:cubicBezTo>
                      <a:pt x="7" y="104"/>
                      <a:pt x="7" y="104"/>
                      <a:pt x="7" y="104"/>
                    </a:cubicBezTo>
                    <a:close/>
                    <a:moveTo>
                      <a:pt x="32" y="104"/>
                    </a:moveTo>
                    <a:cubicBezTo>
                      <a:pt x="49" y="104"/>
                      <a:pt x="49" y="104"/>
                      <a:pt x="49" y="104"/>
                    </a:cubicBezTo>
                    <a:cubicBezTo>
                      <a:pt x="49" y="58"/>
                      <a:pt x="49" y="58"/>
                      <a:pt x="49" y="58"/>
                    </a:cubicBezTo>
                    <a:cubicBezTo>
                      <a:pt x="32" y="74"/>
                      <a:pt x="32" y="74"/>
                      <a:pt x="32" y="74"/>
                    </a:cubicBezTo>
                    <a:cubicBezTo>
                      <a:pt x="32" y="104"/>
                      <a:pt x="32" y="104"/>
                      <a:pt x="32" y="104"/>
                    </a:cubicBezTo>
                    <a:close/>
                    <a:moveTo>
                      <a:pt x="57" y="50"/>
                    </a:moveTo>
                    <a:cubicBezTo>
                      <a:pt x="57" y="104"/>
                      <a:pt x="57" y="104"/>
                      <a:pt x="57" y="104"/>
                    </a:cubicBezTo>
                    <a:cubicBezTo>
                      <a:pt x="74" y="104"/>
                      <a:pt x="74" y="104"/>
                      <a:pt x="74" y="104"/>
                    </a:cubicBezTo>
                    <a:cubicBezTo>
                      <a:pt x="74" y="34"/>
                      <a:pt x="74" y="34"/>
                      <a:pt x="74" y="34"/>
                    </a:cubicBezTo>
                    <a:cubicBezTo>
                      <a:pt x="74" y="34"/>
                      <a:pt x="74" y="34"/>
                      <a:pt x="74" y="34"/>
                    </a:cubicBezTo>
                    <a:cubicBezTo>
                      <a:pt x="57" y="50"/>
                      <a:pt x="57" y="50"/>
                      <a:pt x="57" y="50"/>
                    </a:cubicBezTo>
                    <a:close/>
                    <a:moveTo>
                      <a:pt x="82" y="43"/>
                    </a:moveTo>
                    <a:cubicBezTo>
                      <a:pt x="82" y="104"/>
                      <a:pt x="82" y="104"/>
                      <a:pt x="82" y="104"/>
                    </a:cubicBezTo>
                    <a:cubicBezTo>
                      <a:pt x="87" y="104"/>
                      <a:pt x="87" y="104"/>
                      <a:pt x="87" y="104"/>
                    </a:cubicBezTo>
                    <a:cubicBezTo>
                      <a:pt x="99" y="104"/>
                      <a:pt x="99" y="104"/>
                      <a:pt x="99" y="104"/>
                    </a:cubicBezTo>
                    <a:cubicBezTo>
                      <a:pt x="99" y="61"/>
                      <a:pt x="99" y="61"/>
                      <a:pt x="99" y="61"/>
                    </a:cubicBezTo>
                    <a:cubicBezTo>
                      <a:pt x="87" y="48"/>
                      <a:pt x="87" y="48"/>
                      <a:pt x="87" y="48"/>
                    </a:cubicBezTo>
                    <a:lnTo>
                      <a:pt x="82" y="43"/>
                    </a:lnTo>
                    <a:close/>
                  </a:path>
                </a:pathLst>
              </a:custGeom>
              <a:gradFill>
                <a:gsLst>
                  <a:gs pos="0">
                    <a:srgbClr val="238DED"/>
                  </a:gs>
                  <a:gs pos="100000">
                    <a:srgbClr val="18478F"/>
                  </a:gs>
                </a:gsLst>
                <a:lin ang="2700000" scaled="0"/>
              </a:gradFill>
              <a:ln>
                <a:noFill/>
              </a:ln>
            </p:spPr>
            <p:txBody>
              <a:bodyPr vert="horz" wrap="square" lIns="90516" tIns="45259" rIns="90516" bIns="45259" numCol="1" anchor="t" anchorCtr="0" compatLnSpc="1"/>
              <a:lstStyle/>
              <a:p>
                <a:endParaRPr lang="zh-CN" altLang="en-US" sz="1935" dirty="0">
                  <a:solidFill>
                    <a:srgbClr val="DA0000"/>
                  </a:solidFill>
                  <a:cs typeface="+mn-ea"/>
                  <a:sym typeface="+mn-lt"/>
                </a:endParaRPr>
              </a:p>
            </p:txBody>
          </p:sp>
        </p:grpSp>
        <p:cxnSp>
          <p:nvCxnSpPr>
            <p:cNvPr id="63" name="直接连接符 62"/>
            <p:cNvCxnSpPr/>
            <p:nvPr/>
          </p:nvCxnSpPr>
          <p:spPr>
            <a:xfrm>
              <a:off x="11243" y="2907"/>
              <a:ext cx="0" cy="74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组合 89"/>
          <p:cNvGrpSpPr/>
          <p:nvPr/>
        </p:nvGrpSpPr>
        <p:grpSpPr>
          <a:xfrm>
            <a:off x="664128" y="1385837"/>
            <a:ext cx="6151245" cy="4629150"/>
            <a:chOff x="1418" y="2729"/>
            <a:chExt cx="9687" cy="7290"/>
          </a:xfrm>
        </p:grpSpPr>
        <p:grpSp>
          <p:nvGrpSpPr>
            <p:cNvPr id="51" name="组合 50"/>
            <p:cNvGrpSpPr/>
            <p:nvPr/>
          </p:nvGrpSpPr>
          <p:grpSpPr>
            <a:xfrm>
              <a:off x="1479" y="2729"/>
              <a:ext cx="1076" cy="1093"/>
              <a:chOff x="5898887" y="2384703"/>
              <a:chExt cx="683040" cy="693874"/>
            </a:xfrm>
          </p:grpSpPr>
          <p:sp>
            <p:nvSpPr>
              <p:cNvPr id="54" name="椭圆 53"/>
              <p:cNvSpPr/>
              <p:nvPr/>
            </p:nvSpPr>
            <p:spPr>
              <a:xfrm>
                <a:off x="5898887" y="2384703"/>
                <a:ext cx="683040" cy="693874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 t="-100000" r="-100000"/>
              </a:gradFill>
              <a:ln w="12700">
                <a:noFill/>
              </a:ln>
              <a:effectLst>
                <a:outerShdw blurRad="190500" dist="63500" dir="2700000" algn="tl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lvl="0" algn="ctr"/>
                <a:endParaRPr lang="zh-CN" altLang="en-US" sz="1075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1" name="Freeform 6"/>
              <p:cNvSpPr>
                <a:spLocks noEditPoints="1"/>
              </p:cNvSpPr>
              <p:nvPr/>
            </p:nvSpPr>
            <p:spPr bwMode="auto">
              <a:xfrm>
                <a:off x="6062906" y="2556532"/>
                <a:ext cx="409754" cy="297138"/>
              </a:xfrm>
              <a:custGeom>
                <a:avLst/>
                <a:gdLst>
                  <a:gd name="T0" fmla="*/ 107 w 165"/>
                  <a:gd name="T1" fmla="*/ 104 h 104"/>
                  <a:gd name="T2" fmla="*/ 124 w 165"/>
                  <a:gd name="T3" fmla="*/ 104 h 104"/>
                  <a:gd name="T4" fmla="*/ 124 w 165"/>
                  <a:gd name="T5" fmla="*/ 45 h 104"/>
                  <a:gd name="T6" fmla="*/ 107 w 165"/>
                  <a:gd name="T7" fmla="*/ 61 h 104"/>
                  <a:gd name="T8" fmla="*/ 107 w 165"/>
                  <a:gd name="T9" fmla="*/ 104 h 104"/>
                  <a:gd name="T10" fmla="*/ 132 w 165"/>
                  <a:gd name="T11" fmla="*/ 104 h 104"/>
                  <a:gd name="T12" fmla="*/ 149 w 165"/>
                  <a:gd name="T13" fmla="*/ 104 h 104"/>
                  <a:gd name="T14" fmla="*/ 149 w 165"/>
                  <a:gd name="T15" fmla="*/ 22 h 104"/>
                  <a:gd name="T16" fmla="*/ 132 w 165"/>
                  <a:gd name="T17" fmla="*/ 38 h 104"/>
                  <a:gd name="T18" fmla="*/ 132 w 165"/>
                  <a:gd name="T19" fmla="*/ 104 h 104"/>
                  <a:gd name="T20" fmla="*/ 161 w 165"/>
                  <a:gd name="T21" fmla="*/ 0 h 104"/>
                  <a:gd name="T22" fmla="*/ 164 w 165"/>
                  <a:gd name="T23" fmla="*/ 4 h 104"/>
                  <a:gd name="T24" fmla="*/ 164 w 165"/>
                  <a:gd name="T25" fmla="*/ 5 h 104"/>
                  <a:gd name="T26" fmla="*/ 161 w 165"/>
                  <a:gd name="T27" fmla="*/ 15 h 104"/>
                  <a:gd name="T28" fmla="*/ 161 w 165"/>
                  <a:gd name="T29" fmla="*/ 16 h 104"/>
                  <a:gd name="T30" fmla="*/ 156 w 165"/>
                  <a:gd name="T31" fmla="*/ 17 h 104"/>
                  <a:gd name="T32" fmla="*/ 155 w 165"/>
                  <a:gd name="T33" fmla="*/ 17 h 104"/>
                  <a:gd name="T34" fmla="*/ 153 w 165"/>
                  <a:gd name="T35" fmla="*/ 14 h 104"/>
                  <a:gd name="T36" fmla="*/ 103 w 165"/>
                  <a:gd name="T37" fmla="*/ 61 h 104"/>
                  <a:gd name="T38" fmla="*/ 87 w 165"/>
                  <a:gd name="T39" fmla="*/ 44 h 104"/>
                  <a:gd name="T40" fmla="*/ 74 w 165"/>
                  <a:gd name="T41" fmla="*/ 30 h 104"/>
                  <a:gd name="T42" fmla="*/ 3 w 165"/>
                  <a:gd name="T43" fmla="*/ 96 h 104"/>
                  <a:gd name="T44" fmla="*/ 0 w 165"/>
                  <a:gd name="T45" fmla="*/ 93 h 104"/>
                  <a:gd name="T46" fmla="*/ 74 w 165"/>
                  <a:gd name="T47" fmla="*/ 24 h 104"/>
                  <a:gd name="T48" fmla="*/ 87 w 165"/>
                  <a:gd name="T49" fmla="*/ 37 h 104"/>
                  <a:gd name="T50" fmla="*/ 103 w 165"/>
                  <a:gd name="T51" fmla="*/ 55 h 104"/>
                  <a:gd name="T52" fmla="*/ 150 w 165"/>
                  <a:gd name="T53" fmla="*/ 11 h 104"/>
                  <a:gd name="T54" fmla="*/ 148 w 165"/>
                  <a:gd name="T55" fmla="*/ 9 h 104"/>
                  <a:gd name="T56" fmla="*/ 147 w 165"/>
                  <a:gd name="T57" fmla="*/ 8 h 104"/>
                  <a:gd name="T58" fmla="*/ 149 w 165"/>
                  <a:gd name="T59" fmla="*/ 3 h 104"/>
                  <a:gd name="T60" fmla="*/ 150 w 165"/>
                  <a:gd name="T61" fmla="*/ 3 h 104"/>
                  <a:gd name="T62" fmla="*/ 160 w 165"/>
                  <a:gd name="T63" fmla="*/ 1 h 104"/>
                  <a:gd name="T64" fmla="*/ 161 w 165"/>
                  <a:gd name="T65" fmla="*/ 0 h 104"/>
                  <a:gd name="T66" fmla="*/ 7 w 165"/>
                  <a:gd name="T67" fmla="*/ 104 h 104"/>
                  <a:gd name="T68" fmla="*/ 24 w 165"/>
                  <a:gd name="T69" fmla="*/ 104 h 104"/>
                  <a:gd name="T70" fmla="*/ 24 w 165"/>
                  <a:gd name="T71" fmla="*/ 81 h 104"/>
                  <a:gd name="T72" fmla="*/ 7 w 165"/>
                  <a:gd name="T73" fmla="*/ 97 h 104"/>
                  <a:gd name="T74" fmla="*/ 7 w 165"/>
                  <a:gd name="T75" fmla="*/ 104 h 104"/>
                  <a:gd name="T76" fmla="*/ 32 w 165"/>
                  <a:gd name="T77" fmla="*/ 104 h 104"/>
                  <a:gd name="T78" fmla="*/ 49 w 165"/>
                  <a:gd name="T79" fmla="*/ 104 h 104"/>
                  <a:gd name="T80" fmla="*/ 49 w 165"/>
                  <a:gd name="T81" fmla="*/ 58 h 104"/>
                  <a:gd name="T82" fmla="*/ 32 w 165"/>
                  <a:gd name="T83" fmla="*/ 74 h 104"/>
                  <a:gd name="T84" fmla="*/ 32 w 165"/>
                  <a:gd name="T85" fmla="*/ 104 h 104"/>
                  <a:gd name="T86" fmla="*/ 57 w 165"/>
                  <a:gd name="T87" fmla="*/ 50 h 104"/>
                  <a:gd name="T88" fmla="*/ 57 w 165"/>
                  <a:gd name="T89" fmla="*/ 104 h 104"/>
                  <a:gd name="T90" fmla="*/ 74 w 165"/>
                  <a:gd name="T91" fmla="*/ 104 h 104"/>
                  <a:gd name="T92" fmla="*/ 74 w 165"/>
                  <a:gd name="T93" fmla="*/ 34 h 104"/>
                  <a:gd name="T94" fmla="*/ 74 w 165"/>
                  <a:gd name="T95" fmla="*/ 34 h 104"/>
                  <a:gd name="T96" fmla="*/ 57 w 165"/>
                  <a:gd name="T97" fmla="*/ 50 h 104"/>
                  <a:gd name="T98" fmla="*/ 82 w 165"/>
                  <a:gd name="T99" fmla="*/ 43 h 104"/>
                  <a:gd name="T100" fmla="*/ 82 w 165"/>
                  <a:gd name="T101" fmla="*/ 104 h 104"/>
                  <a:gd name="T102" fmla="*/ 87 w 165"/>
                  <a:gd name="T103" fmla="*/ 104 h 104"/>
                  <a:gd name="T104" fmla="*/ 99 w 165"/>
                  <a:gd name="T105" fmla="*/ 104 h 104"/>
                  <a:gd name="T106" fmla="*/ 99 w 165"/>
                  <a:gd name="T107" fmla="*/ 61 h 104"/>
                  <a:gd name="T108" fmla="*/ 87 w 165"/>
                  <a:gd name="T109" fmla="*/ 48 h 104"/>
                  <a:gd name="T110" fmla="*/ 82 w 165"/>
                  <a:gd name="T111" fmla="*/ 43 h 1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65" h="104">
                    <a:moveTo>
                      <a:pt x="107" y="104"/>
                    </a:moveTo>
                    <a:cubicBezTo>
                      <a:pt x="124" y="104"/>
                      <a:pt x="124" y="104"/>
                      <a:pt x="124" y="104"/>
                    </a:cubicBezTo>
                    <a:cubicBezTo>
                      <a:pt x="124" y="45"/>
                      <a:pt x="124" y="45"/>
                      <a:pt x="124" y="45"/>
                    </a:cubicBezTo>
                    <a:cubicBezTo>
                      <a:pt x="107" y="61"/>
                      <a:pt x="107" y="61"/>
                      <a:pt x="107" y="61"/>
                    </a:cubicBezTo>
                    <a:cubicBezTo>
                      <a:pt x="107" y="104"/>
                      <a:pt x="107" y="104"/>
                      <a:pt x="107" y="104"/>
                    </a:cubicBezTo>
                    <a:close/>
                    <a:moveTo>
                      <a:pt x="132" y="104"/>
                    </a:moveTo>
                    <a:cubicBezTo>
                      <a:pt x="149" y="104"/>
                      <a:pt x="149" y="104"/>
                      <a:pt x="149" y="104"/>
                    </a:cubicBezTo>
                    <a:cubicBezTo>
                      <a:pt x="149" y="22"/>
                      <a:pt x="149" y="22"/>
                      <a:pt x="149" y="22"/>
                    </a:cubicBezTo>
                    <a:cubicBezTo>
                      <a:pt x="132" y="38"/>
                      <a:pt x="132" y="38"/>
                      <a:pt x="132" y="38"/>
                    </a:cubicBezTo>
                    <a:cubicBezTo>
                      <a:pt x="132" y="104"/>
                      <a:pt x="132" y="104"/>
                      <a:pt x="132" y="104"/>
                    </a:cubicBezTo>
                    <a:close/>
                    <a:moveTo>
                      <a:pt x="161" y="0"/>
                    </a:moveTo>
                    <a:cubicBezTo>
                      <a:pt x="164" y="0"/>
                      <a:pt x="165" y="2"/>
                      <a:pt x="164" y="4"/>
                    </a:cubicBezTo>
                    <a:cubicBezTo>
                      <a:pt x="164" y="5"/>
                      <a:pt x="164" y="5"/>
                      <a:pt x="164" y="5"/>
                    </a:cubicBezTo>
                    <a:cubicBezTo>
                      <a:pt x="163" y="8"/>
                      <a:pt x="162" y="12"/>
                      <a:pt x="161" y="15"/>
                    </a:cubicBezTo>
                    <a:cubicBezTo>
                      <a:pt x="161" y="16"/>
                      <a:pt x="161" y="16"/>
                      <a:pt x="161" y="16"/>
                    </a:cubicBezTo>
                    <a:cubicBezTo>
                      <a:pt x="160" y="19"/>
                      <a:pt x="158" y="19"/>
                      <a:pt x="156" y="17"/>
                    </a:cubicBezTo>
                    <a:cubicBezTo>
                      <a:pt x="155" y="17"/>
                      <a:pt x="155" y="17"/>
                      <a:pt x="155" y="17"/>
                    </a:cubicBezTo>
                    <a:cubicBezTo>
                      <a:pt x="154" y="16"/>
                      <a:pt x="154" y="15"/>
                      <a:pt x="153" y="14"/>
                    </a:cubicBezTo>
                    <a:cubicBezTo>
                      <a:pt x="103" y="61"/>
                      <a:pt x="103" y="61"/>
                      <a:pt x="103" y="61"/>
                    </a:cubicBezTo>
                    <a:cubicBezTo>
                      <a:pt x="87" y="44"/>
                      <a:pt x="87" y="44"/>
                      <a:pt x="87" y="44"/>
                    </a:cubicBezTo>
                    <a:cubicBezTo>
                      <a:pt x="74" y="30"/>
                      <a:pt x="74" y="30"/>
                      <a:pt x="74" y="30"/>
                    </a:cubicBezTo>
                    <a:cubicBezTo>
                      <a:pt x="3" y="96"/>
                      <a:pt x="3" y="96"/>
                      <a:pt x="3" y="96"/>
                    </a:cubicBezTo>
                    <a:cubicBezTo>
                      <a:pt x="0" y="93"/>
                      <a:pt x="0" y="93"/>
                      <a:pt x="0" y="93"/>
                    </a:cubicBezTo>
                    <a:cubicBezTo>
                      <a:pt x="74" y="24"/>
                      <a:pt x="74" y="24"/>
                      <a:pt x="74" y="24"/>
                    </a:cubicBezTo>
                    <a:cubicBezTo>
                      <a:pt x="87" y="37"/>
                      <a:pt x="87" y="37"/>
                      <a:pt x="87" y="37"/>
                    </a:cubicBezTo>
                    <a:cubicBezTo>
                      <a:pt x="103" y="55"/>
                      <a:pt x="103" y="55"/>
                      <a:pt x="103" y="55"/>
                    </a:cubicBezTo>
                    <a:cubicBezTo>
                      <a:pt x="150" y="11"/>
                      <a:pt x="150" y="11"/>
                      <a:pt x="150" y="11"/>
                    </a:cubicBezTo>
                    <a:cubicBezTo>
                      <a:pt x="149" y="10"/>
                      <a:pt x="148" y="9"/>
                      <a:pt x="148" y="9"/>
                    </a:cubicBezTo>
                    <a:cubicBezTo>
                      <a:pt x="147" y="8"/>
                      <a:pt x="147" y="8"/>
                      <a:pt x="147" y="8"/>
                    </a:cubicBezTo>
                    <a:cubicBezTo>
                      <a:pt x="145" y="6"/>
                      <a:pt x="146" y="4"/>
                      <a:pt x="149" y="3"/>
                    </a:cubicBezTo>
                    <a:cubicBezTo>
                      <a:pt x="150" y="3"/>
                      <a:pt x="150" y="3"/>
                      <a:pt x="150" y="3"/>
                    </a:cubicBezTo>
                    <a:cubicBezTo>
                      <a:pt x="152" y="2"/>
                      <a:pt x="157" y="1"/>
                      <a:pt x="160" y="1"/>
                    </a:cubicBezTo>
                    <a:cubicBezTo>
                      <a:pt x="161" y="0"/>
                      <a:pt x="161" y="0"/>
                      <a:pt x="161" y="0"/>
                    </a:cubicBezTo>
                    <a:close/>
                    <a:moveTo>
                      <a:pt x="7" y="104"/>
                    </a:moveTo>
                    <a:cubicBezTo>
                      <a:pt x="24" y="104"/>
                      <a:pt x="24" y="104"/>
                      <a:pt x="24" y="104"/>
                    </a:cubicBezTo>
                    <a:cubicBezTo>
                      <a:pt x="24" y="81"/>
                      <a:pt x="24" y="81"/>
                      <a:pt x="24" y="81"/>
                    </a:cubicBezTo>
                    <a:cubicBezTo>
                      <a:pt x="7" y="97"/>
                      <a:pt x="7" y="97"/>
                      <a:pt x="7" y="97"/>
                    </a:cubicBezTo>
                    <a:cubicBezTo>
                      <a:pt x="7" y="104"/>
                      <a:pt x="7" y="104"/>
                      <a:pt x="7" y="104"/>
                    </a:cubicBezTo>
                    <a:close/>
                    <a:moveTo>
                      <a:pt x="32" y="104"/>
                    </a:moveTo>
                    <a:cubicBezTo>
                      <a:pt x="49" y="104"/>
                      <a:pt x="49" y="104"/>
                      <a:pt x="49" y="104"/>
                    </a:cubicBezTo>
                    <a:cubicBezTo>
                      <a:pt x="49" y="58"/>
                      <a:pt x="49" y="58"/>
                      <a:pt x="49" y="58"/>
                    </a:cubicBezTo>
                    <a:cubicBezTo>
                      <a:pt x="32" y="74"/>
                      <a:pt x="32" y="74"/>
                      <a:pt x="32" y="74"/>
                    </a:cubicBezTo>
                    <a:cubicBezTo>
                      <a:pt x="32" y="104"/>
                      <a:pt x="32" y="104"/>
                      <a:pt x="32" y="104"/>
                    </a:cubicBezTo>
                    <a:close/>
                    <a:moveTo>
                      <a:pt x="57" y="50"/>
                    </a:moveTo>
                    <a:cubicBezTo>
                      <a:pt x="57" y="104"/>
                      <a:pt x="57" y="104"/>
                      <a:pt x="57" y="104"/>
                    </a:cubicBezTo>
                    <a:cubicBezTo>
                      <a:pt x="74" y="104"/>
                      <a:pt x="74" y="104"/>
                      <a:pt x="74" y="104"/>
                    </a:cubicBezTo>
                    <a:cubicBezTo>
                      <a:pt x="74" y="34"/>
                      <a:pt x="74" y="34"/>
                      <a:pt x="74" y="34"/>
                    </a:cubicBezTo>
                    <a:cubicBezTo>
                      <a:pt x="74" y="34"/>
                      <a:pt x="74" y="34"/>
                      <a:pt x="74" y="34"/>
                    </a:cubicBezTo>
                    <a:cubicBezTo>
                      <a:pt x="57" y="50"/>
                      <a:pt x="57" y="50"/>
                      <a:pt x="57" y="50"/>
                    </a:cubicBezTo>
                    <a:close/>
                    <a:moveTo>
                      <a:pt x="82" y="43"/>
                    </a:moveTo>
                    <a:cubicBezTo>
                      <a:pt x="82" y="104"/>
                      <a:pt x="82" y="104"/>
                      <a:pt x="82" y="104"/>
                    </a:cubicBezTo>
                    <a:cubicBezTo>
                      <a:pt x="87" y="104"/>
                      <a:pt x="87" y="104"/>
                      <a:pt x="87" y="104"/>
                    </a:cubicBezTo>
                    <a:cubicBezTo>
                      <a:pt x="99" y="104"/>
                      <a:pt x="99" y="104"/>
                      <a:pt x="99" y="104"/>
                    </a:cubicBezTo>
                    <a:cubicBezTo>
                      <a:pt x="99" y="61"/>
                      <a:pt x="99" y="61"/>
                      <a:pt x="99" y="61"/>
                    </a:cubicBezTo>
                    <a:cubicBezTo>
                      <a:pt x="87" y="48"/>
                      <a:pt x="87" y="48"/>
                      <a:pt x="87" y="48"/>
                    </a:cubicBezTo>
                    <a:lnTo>
                      <a:pt x="82" y="43"/>
                    </a:lnTo>
                    <a:close/>
                  </a:path>
                </a:pathLst>
              </a:custGeom>
              <a:gradFill>
                <a:gsLst>
                  <a:gs pos="0">
                    <a:srgbClr val="238DED"/>
                  </a:gs>
                  <a:gs pos="100000">
                    <a:srgbClr val="18478F"/>
                  </a:gs>
                </a:gsLst>
                <a:lin ang="2700000" scaled="0"/>
              </a:gradFill>
              <a:ln>
                <a:noFill/>
              </a:ln>
            </p:spPr>
            <p:txBody>
              <a:bodyPr vert="horz" wrap="square" lIns="90516" tIns="45259" rIns="90516" bIns="45259" numCol="1" anchor="t" anchorCtr="0" compatLnSpc="1"/>
              <a:lstStyle/>
              <a:p>
                <a:endParaRPr lang="zh-CN" altLang="en-US" sz="1935" dirty="0">
                  <a:solidFill>
                    <a:srgbClr val="DA0000"/>
                  </a:solidFill>
                  <a:cs typeface="+mn-ea"/>
                  <a:sym typeface="+mn-lt"/>
                </a:endParaRPr>
              </a:p>
            </p:txBody>
          </p:sp>
        </p:grpSp>
        <p:cxnSp>
          <p:nvCxnSpPr>
            <p:cNvPr id="75" name="直接连接符 74"/>
            <p:cNvCxnSpPr/>
            <p:nvPr/>
          </p:nvCxnSpPr>
          <p:spPr>
            <a:xfrm>
              <a:off x="3012" y="2902"/>
              <a:ext cx="0" cy="74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9" name="组合 58"/>
            <p:cNvGrpSpPr/>
            <p:nvPr/>
          </p:nvGrpSpPr>
          <p:grpSpPr>
            <a:xfrm>
              <a:off x="1418" y="5354"/>
              <a:ext cx="1076" cy="1093"/>
              <a:chOff x="5898888" y="3719988"/>
              <a:chExt cx="683040" cy="693874"/>
            </a:xfrm>
          </p:grpSpPr>
          <p:sp>
            <p:nvSpPr>
              <p:cNvPr id="60" name="椭圆 59"/>
              <p:cNvSpPr/>
              <p:nvPr/>
            </p:nvSpPr>
            <p:spPr>
              <a:xfrm>
                <a:off x="5898888" y="3719988"/>
                <a:ext cx="683040" cy="693874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 t="-100000" r="-100000"/>
              </a:gradFill>
              <a:ln w="12700">
                <a:noFill/>
              </a:ln>
              <a:effectLst>
                <a:outerShdw blurRad="190500" dist="63500" dir="2700000" algn="tl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lvl="0" algn="ctr"/>
                <a:endParaRPr lang="zh-CN" altLang="en-US" sz="1075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1" name="Freeform 45"/>
              <p:cNvSpPr>
                <a:spLocks noEditPoints="1"/>
              </p:cNvSpPr>
              <p:nvPr/>
            </p:nvSpPr>
            <p:spPr bwMode="auto">
              <a:xfrm>
                <a:off x="6063138" y="3835920"/>
                <a:ext cx="406028" cy="458322"/>
              </a:xfrm>
              <a:custGeom>
                <a:avLst/>
                <a:gdLst>
                  <a:gd name="T0" fmla="*/ 40 w 46"/>
                  <a:gd name="T1" fmla="*/ 28 h 51"/>
                  <a:gd name="T2" fmla="*/ 35 w 46"/>
                  <a:gd name="T3" fmla="*/ 41 h 51"/>
                  <a:gd name="T4" fmla="*/ 34 w 46"/>
                  <a:gd name="T5" fmla="*/ 34 h 51"/>
                  <a:gd name="T6" fmla="*/ 29 w 46"/>
                  <a:gd name="T7" fmla="*/ 30 h 51"/>
                  <a:gd name="T8" fmla="*/ 29 w 46"/>
                  <a:gd name="T9" fmla="*/ 30 h 51"/>
                  <a:gd name="T10" fmla="*/ 27 w 46"/>
                  <a:gd name="T11" fmla="*/ 30 h 51"/>
                  <a:gd name="T12" fmla="*/ 25 w 46"/>
                  <a:gd name="T13" fmla="*/ 35 h 51"/>
                  <a:gd name="T14" fmla="*/ 24 w 46"/>
                  <a:gd name="T15" fmla="*/ 38 h 51"/>
                  <a:gd name="T16" fmla="*/ 24 w 46"/>
                  <a:gd name="T17" fmla="*/ 32 h 51"/>
                  <a:gd name="T18" fmla="*/ 24 w 46"/>
                  <a:gd name="T19" fmla="*/ 31 h 51"/>
                  <a:gd name="T20" fmla="*/ 23 w 46"/>
                  <a:gd name="T21" fmla="*/ 30 h 51"/>
                  <a:gd name="T22" fmla="*/ 22 w 46"/>
                  <a:gd name="T23" fmla="*/ 31 h 51"/>
                  <a:gd name="T24" fmla="*/ 22 w 46"/>
                  <a:gd name="T25" fmla="*/ 32 h 51"/>
                  <a:gd name="T26" fmla="*/ 21 w 46"/>
                  <a:gd name="T27" fmla="*/ 38 h 51"/>
                  <a:gd name="T28" fmla="*/ 20 w 46"/>
                  <a:gd name="T29" fmla="*/ 35 h 51"/>
                  <a:gd name="T30" fmla="*/ 19 w 46"/>
                  <a:gd name="T31" fmla="*/ 30 h 51"/>
                  <a:gd name="T32" fmla="*/ 15 w 46"/>
                  <a:gd name="T33" fmla="*/ 30 h 51"/>
                  <a:gd name="T34" fmla="*/ 15 w 46"/>
                  <a:gd name="T35" fmla="*/ 30 h 51"/>
                  <a:gd name="T36" fmla="*/ 11 w 46"/>
                  <a:gd name="T37" fmla="*/ 34 h 51"/>
                  <a:gd name="T38" fmla="*/ 10 w 46"/>
                  <a:gd name="T39" fmla="*/ 41 h 51"/>
                  <a:gd name="T40" fmla="*/ 5 w 46"/>
                  <a:gd name="T41" fmla="*/ 28 h 51"/>
                  <a:gd name="T42" fmla="*/ 23 w 46"/>
                  <a:gd name="T43" fmla="*/ 11 h 51"/>
                  <a:gd name="T44" fmla="*/ 23 w 46"/>
                  <a:gd name="T45" fmla="*/ 14 h 51"/>
                  <a:gd name="T46" fmla="*/ 25 w 46"/>
                  <a:gd name="T47" fmla="*/ 15 h 51"/>
                  <a:gd name="T48" fmla="*/ 28 w 46"/>
                  <a:gd name="T49" fmla="*/ 13 h 51"/>
                  <a:gd name="T50" fmla="*/ 32 w 46"/>
                  <a:gd name="T51" fmla="*/ 11 h 51"/>
                  <a:gd name="T52" fmla="*/ 34 w 46"/>
                  <a:gd name="T53" fmla="*/ 9 h 51"/>
                  <a:gd name="T54" fmla="*/ 34 w 46"/>
                  <a:gd name="T55" fmla="*/ 7 h 51"/>
                  <a:gd name="T56" fmla="*/ 32 w 46"/>
                  <a:gd name="T57" fmla="*/ 5 h 51"/>
                  <a:gd name="T58" fmla="*/ 28 w 46"/>
                  <a:gd name="T59" fmla="*/ 3 h 51"/>
                  <a:gd name="T60" fmla="*/ 25 w 46"/>
                  <a:gd name="T61" fmla="*/ 1 h 51"/>
                  <a:gd name="T62" fmla="*/ 23 w 46"/>
                  <a:gd name="T63" fmla="*/ 2 h 51"/>
                  <a:gd name="T64" fmla="*/ 23 w 46"/>
                  <a:gd name="T65" fmla="*/ 5 h 51"/>
                  <a:gd name="T66" fmla="*/ 0 w 46"/>
                  <a:gd name="T67" fmla="*/ 28 h 51"/>
                  <a:gd name="T68" fmla="*/ 23 w 46"/>
                  <a:gd name="T69" fmla="*/ 51 h 51"/>
                  <a:gd name="T70" fmla="*/ 46 w 46"/>
                  <a:gd name="T71" fmla="*/ 28 h 51"/>
                  <a:gd name="T72" fmla="*/ 40 w 46"/>
                  <a:gd name="T73" fmla="*/ 28 h 51"/>
                  <a:gd name="T74" fmla="*/ 23 w 46"/>
                  <a:gd name="T75" fmla="*/ 19 h 51"/>
                  <a:gd name="T76" fmla="*/ 28 w 46"/>
                  <a:gd name="T77" fmla="*/ 24 h 51"/>
                  <a:gd name="T78" fmla="*/ 23 w 46"/>
                  <a:gd name="T79" fmla="*/ 29 h 51"/>
                  <a:gd name="T80" fmla="*/ 17 w 46"/>
                  <a:gd name="T81" fmla="*/ 24 h 51"/>
                  <a:gd name="T82" fmla="*/ 23 w 46"/>
                  <a:gd name="T83" fmla="*/ 19 h 51"/>
                  <a:gd name="T84" fmla="*/ 30 w 46"/>
                  <a:gd name="T85" fmla="*/ 37 h 51"/>
                  <a:gd name="T86" fmla="*/ 30 w 46"/>
                  <a:gd name="T87" fmla="*/ 37 h 51"/>
                  <a:gd name="T88" fmla="*/ 30 w 46"/>
                  <a:gd name="T89" fmla="*/ 37 h 51"/>
                  <a:gd name="T90" fmla="*/ 30 w 46"/>
                  <a:gd name="T91" fmla="*/ 44 h 51"/>
                  <a:gd name="T92" fmla="*/ 30 w 46"/>
                  <a:gd name="T93" fmla="*/ 44 h 51"/>
                  <a:gd name="T94" fmla="*/ 29 w 46"/>
                  <a:gd name="T95" fmla="*/ 37 h 51"/>
                  <a:gd name="T96" fmla="*/ 30 w 46"/>
                  <a:gd name="T97" fmla="*/ 37 h 51"/>
                  <a:gd name="T98" fmla="*/ 15 w 46"/>
                  <a:gd name="T99" fmla="*/ 37 h 51"/>
                  <a:gd name="T100" fmla="*/ 15 w 46"/>
                  <a:gd name="T101" fmla="*/ 37 h 51"/>
                  <a:gd name="T102" fmla="*/ 15 w 46"/>
                  <a:gd name="T103" fmla="*/ 44 h 51"/>
                  <a:gd name="T104" fmla="*/ 14 w 46"/>
                  <a:gd name="T105" fmla="*/ 44 h 51"/>
                  <a:gd name="T106" fmla="*/ 14 w 46"/>
                  <a:gd name="T107" fmla="*/ 37 h 51"/>
                  <a:gd name="T108" fmla="*/ 15 w 46"/>
                  <a:gd name="T109" fmla="*/ 37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</a:cxnLst>
                <a:rect l="0" t="0" r="r" b="b"/>
                <a:pathLst>
                  <a:path w="46" h="51">
                    <a:moveTo>
                      <a:pt x="40" y="28"/>
                    </a:moveTo>
                    <a:cubicBezTo>
                      <a:pt x="40" y="33"/>
                      <a:pt x="38" y="38"/>
                      <a:pt x="35" y="41"/>
                    </a:cubicBezTo>
                    <a:cubicBezTo>
                      <a:pt x="34" y="38"/>
                      <a:pt x="34" y="35"/>
                      <a:pt x="34" y="34"/>
                    </a:cubicBezTo>
                    <a:cubicBezTo>
                      <a:pt x="33" y="31"/>
                      <a:pt x="30" y="30"/>
                      <a:pt x="29" y="30"/>
                    </a:cubicBezTo>
                    <a:cubicBezTo>
                      <a:pt x="29" y="30"/>
                      <a:pt x="29" y="30"/>
                      <a:pt x="29" y="30"/>
                    </a:cubicBezTo>
                    <a:cubicBezTo>
                      <a:pt x="27" y="30"/>
                      <a:pt x="27" y="30"/>
                      <a:pt x="27" y="30"/>
                    </a:cubicBezTo>
                    <a:cubicBezTo>
                      <a:pt x="25" y="35"/>
                      <a:pt x="25" y="35"/>
                      <a:pt x="25" y="35"/>
                    </a:cubicBezTo>
                    <a:cubicBezTo>
                      <a:pt x="24" y="38"/>
                      <a:pt x="24" y="38"/>
                      <a:pt x="24" y="38"/>
                    </a:cubicBezTo>
                    <a:cubicBezTo>
                      <a:pt x="24" y="32"/>
                      <a:pt x="24" y="32"/>
                      <a:pt x="24" y="32"/>
                    </a:cubicBezTo>
                    <a:cubicBezTo>
                      <a:pt x="24" y="32"/>
                      <a:pt x="24" y="31"/>
                      <a:pt x="24" y="31"/>
                    </a:cubicBezTo>
                    <a:cubicBezTo>
                      <a:pt x="24" y="31"/>
                      <a:pt x="23" y="30"/>
                      <a:pt x="23" y="30"/>
                    </a:cubicBezTo>
                    <a:cubicBezTo>
                      <a:pt x="22" y="30"/>
                      <a:pt x="22" y="31"/>
                      <a:pt x="22" y="31"/>
                    </a:cubicBezTo>
                    <a:cubicBezTo>
                      <a:pt x="22" y="31"/>
                      <a:pt x="22" y="32"/>
                      <a:pt x="22" y="32"/>
                    </a:cubicBezTo>
                    <a:cubicBezTo>
                      <a:pt x="21" y="38"/>
                      <a:pt x="21" y="38"/>
                      <a:pt x="21" y="38"/>
                    </a:cubicBezTo>
                    <a:cubicBezTo>
                      <a:pt x="20" y="35"/>
                      <a:pt x="20" y="35"/>
                      <a:pt x="20" y="35"/>
                    </a:cubicBezTo>
                    <a:cubicBezTo>
                      <a:pt x="19" y="30"/>
                      <a:pt x="19" y="30"/>
                      <a:pt x="19" y="30"/>
                    </a:cubicBezTo>
                    <a:cubicBezTo>
                      <a:pt x="15" y="30"/>
                      <a:pt x="15" y="30"/>
                      <a:pt x="15" y="30"/>
                    </a:cubicBezTo>
                    <a:cubicBezTo>
                      <a:pt x="15" y="30"/>
                      <a:pt x="15" y="30"/>
                      <a:pt x="15" y="30"/>
                    </a:cubicBezTo>
                    <a:cubicBezTo>
                      <a:pt x="13" y="31"/>
                      <a:pt x="11" y="31"/>
                      <a:pt x="11" y="34"/>
                    </a:cubicBezTo>
                    <a:cubicBezTo>
                      <a:pt x="10" y="35"/>
                      <a:pt x="10" y="37"/>
                      <a:pt x="10" y="41"/>
                    </a:cubicBezTo>
                    <a:cubicBezTo>
                      <a:pt x="7" y="37"/>
                      <a:pt x="5" y="33"/>
                      <a:pt x="5" y="28"/>
                    </a:cubicBezTo>
                    <a:cubicBezTo>
                      <a:pt x="5" y="19"/>
                      <a:pt x="13" y="11"/>
                      <a:pt x="23" y="11"/>
                    </a:cubicBezTo>
                    <a:cubicBezTo>
                      <a:pt x="23" y="14"/>
                      <a:pt x="23" y="14"/>
                      <a:pt x="23" y="14"/>
                    </a:cubicBezTo>
                    <a:cubicBezTo>
                      <a:pt x="23" y="15"/>
                      <a:pt x="24" y="15"/>
                      <a:pt x="25" y="15"/>
                    </a:cubicBezTo>
                    <a:cubicBezTo>
                      <a:pt x="28" y="13"/>
                      <a:pt x="28" y="13"/>
                      <a:pt x="28" y="13"/>
                    </a:cubicBezTo>
                    <a:cubicBezTo>
                      <a:pt x="29" y="12"/>
                      <a:pt x="30" y="11"/>
                      <a:pt x="32" y="11"/>
                    </a:cubicBezTo>
                    <a:cubicBezTo>
                      <a:pt x="34" y="9"/>
                      <a:pt x="34" y="9"/>
                      <a:pt x="34" y="9"/>
                    </a:cubicBezTo>
                    <a:cubicBezTo>
                      <a:pt x="36" y="8"/>
                      <a:pt x="36" y="7"/>
                      <a:pt x="34" y="7"/>
                    </a:cubicBezTo>
                    <a:cubicBezTo>
                      <a:pt x="32" y="5"/>
                      <a:pt x="32" y="5"/>
                      <a:pt x="32" y="5"/>
                    </a:cubicBezTo>
                    <a:cubicBezTo>
                      <a:pt x="30" y="4"/>
                      <a:pt x="29" y="3"/>
                      <a:pt x="28" y="3"/>
                    </a:cubicBezTo>
                    <a:cubicBezTo>
                      <a:pt x="25" y="1"/>
                      <a:pt x="25" y="1"/>
                      <a:pt x="25" y="1"/>
                    </a:cubicBezTo>
                    <a:cubicBezTo>
                      <a:pt x="24" y="0"/>
                      <a:pt x="23" y="1"/>
                      <a:pt x="23" y="2"/>
                    </a:cubicBezTo>
                    <a:cubicBezTo>
                      <a:pt x="23" y="5"/>
                      <a:pt x="23" y="5"/>
                      <a:pt x="23" y="5"/>
                    </a:cubicBezTo>
                    <a:cubicBezTo>
                      <a:pt x="10" y="5"/>
                      <a:pt x="0" y="16"/>
                      <a:pt x="0" y="28"/>
                    </a:cubicBezTo>
                    <a:cubicBezTo>
                      <a:pt x="0" y="41"/>
                      <a:pt x="10" y="51"/>
                      <a:pt x="23" y="51"/>
                    </a:cubicBezTo>
                    <a:cubicBezTo>
                      <a:pt x="35" y="51"/>
                      <a:pt x="46" y="41"/>
                      <a:pt x="46" y="28"/>
                    </a:cubicBezTo>
                    <a:cubicBezTo>
                      <a:pt x="40" y="28"/>
                      <a:pt x="40" y="28"/>
                      <a:pt x="40" y="28"/>
                    </a:cubicBezTo>
                    <a:close/>
                    <a:moveTo>
                      <a:pt x="23" y="19"/>
                    </a:moveTo>
                    <a:cubicBezTo>
                      <a:pt x="26" y="19"/>
                      <a:pt x="28" y="21"/>
                      <a:pt x="28" y="24"/>
                    </a:cubicBezTo>
                    <a:cubicBezTo>
                      <a:pt x="28" y="27"/>
                      <a:pt x="26" y="29"/>
                      <a:pt x="23" y="29"/>
                    </a:cubicBezTo>
                    <a:cubicBezTo>
                      <a:pt x="20" y="29"/>
                      <a:pt x="17" y="27"/>
                      <a:pt x="17" y="24"/>
                    </a:cubicBezTo>
                    <a:cubicBezTo>
                      <a:pt x="17" y="21"/>
                      <a:pt x="20" y="19"/>
                      <a:pt x="23" y="19"/>
                    </a:cubicBezTo>
                    <a:close/>
                    <a:moveTo>
                      <a:pt x="30" y="37"/>
                    </a:moveTo>
                    <a:cubicBezTo>
                      <a:pt x="30" y="37"/>
                      <a:pt x="30" y="37"/>
                      <a:pt x="30" y="37"/>
                    </a:cubicBezTo>
                    <a:cubicBezTo>
                      <a:pt x="30" y="37"/>
                      <a:pt x="30" y="37"/>
                      <a:pt x="30" y="37"/>
                    </a:cubicBezTo>
                    <a:cubicBezTo>
                      <a:pt x="30" y="44"/>
                      <a:pt x="30" y="44"/>
                      <a:pt x="30" y="44"/>
                    </a:cubicBezTo>
                    <a:cubicBezTo>
                      <a:pt x="30" y="44"/>
                      <a:pt x="30" y="44"/>
                      <a:pt x="30" y="44"/>
                    </a:cubicBezTo>
                    <a:cubicBezTo>
                      <a:pt x="29" y="37"/>
                      <a:pt x="29" y="37"/>
                      <a:pt x="29" y="37"/>
                    </a:cubicBezTo>
                    <a:cubicBezTo>
                      <a:pt x="30" y="37"/>
                      <a:pt x="30" y="37"/>
                      <a:pt x="30" y="37"/>
                    </a:cubicBezTo>
                    <a:close/>
                    <a:moveTo>
                      <a:pt x="15" y="37"/>
                    </a:moveTo>
                    <a:cubicBezTo>
                      <a:pt x="15" y="37"/>
                      <a:pt x="15" y="37"/>
                      <a:pt x="15" y="37"/>
                    </a:cubicBezTo>
                    <a:cubicBezTo>
                      <a:pt x="15" y="44"/>
                      <a:pt x="15" y="44"/>
                      <a:pt x="15" y="44"/>
                    </a:cubicBezTo>
                    <a:cubicBezTo>
                      <a:pt x="15" y="44"/>
                      <a:pt x="14" y="44"/>
                      <a:pt x="14" y="44"/>
                    </a:cubicBezTo>
                    <a:cubicBezTo>
                      <a:pt x="14" y="37"/>
                      <a:pt x="14" y="37"/>
                      <a:pt x="14" y="37"/>
                    </a:cubicBezTo>
                    <a:cubicBezTo>
                      <a:pt x="14" y="37"/>
                      <a:pt x="14" y="37"/>
                      <a:pt x="15" y="37"/>
                    </a:cubicBezTo>
                    <a:close/>
                  </a:path>
                </a:pathLst>
              </a:custGeom>
              <a:gradFill>
                <a:gsLst>
                  <a:gs pos="0">
                    <a:srgbClr val="238DED"/>
                  </a:gs>
                  <a:gs pos="100000">
                    <a:srgbClr val="18478F"/>
                  </a:gs>
                </a:gsLst>
                <a:lin ang="2700000" scaled="0"/>
              </a:gradFill>
              <a:ln>
                <a:noFill/>
              </a:ln>
            </p:spPr>
            <p:txBody>
              <a:bodyPr vert="horz" wrap="square" lIns="80197" tIns="40097" rIns="80197" bIns="40097" numCol="1" anchor="t" anchorCtr="0" compatLnSpc="1"/>
              <a:lstStyle/>
              <a:p>
                <a:endParaRPr lang="zh-CN" altLang="en-US" sz="1935" dirty="0">
                  <a:cs typeface="+mn-ea"/>
                  <a:sym typeface="+mn-lt"/>
                </a:endParaRPr>
              </a:p>
            </p:txBody>
          </p:sp>
        </p:grpSp>
        <p:cxnSp>
          <p:nvCxnSpPr>
            <p:cNvPr id="62" name="直接连接符 61"/>
            <p:cNvCxnSpPr/>
            <p:nvPr/>
          </p:nvCxnSpPr>
          <p:spPr>
            <a:xfrm>
              <a:off x="3012" y="5514"/>
              <a:ext cx="0" cy="740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4" name="组合 63"/>
            <p:cNvGrpSpPr/>
            <p:nvPr/>
          </p:nvGrpSpPr>
          <p:grpSpPr>
            <a:xfrm>
              <a:off x="1465" y="8365"/>
              <a:ext cx="1542" cy="1093"/>
              <a:chOff x="5945695" y="4969045"/>
              <a:chExt cx="979116" cy="693874"/>
            </a:xfrm>
          </p:grpSpPr>
          <p:sp>
            <p:nvSpPr>
              <p:cNvPr id="65" name="椭圆 64"/>
              <p:cNvSpPr/>
              <p:nvPr/>
            </p:nvSpPr>
            <p:spPr>
              <a:xfrm>
                <a:off x="5945695" y="4969045"/>
                <a:ext cx="683040" cy="693874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lin ang="2700000" scaled="1"/>
                <a:tileRect t="-100000" r="-100000"/>
              </a:gradFill>
              <a:ln w="12700">
                <a:noFill/>
              </a:ln>
              <a:effectLst>
                <a:outerShdw blurRad="190500" dist="63500" dir="2700000" algn="tl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rIns="0" rtlCol="0" anchor="ctr"/>
              <a:lstStyle/>
              <a:p>
                <a:pPr lvl="0" algn="ctr"/>
                <a:endParaRPr lang="zh-CN" altLang="en-US" sz="1075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6" name="Freeform 44"/>
              <p:cNvSpPr>
                <a:spLocks noEditPoints="1"/>
              </p:cNvSpPr>
              <p:nvPr/>
            </p:nvSpPr>
            <p:spPr bwMode="auto">
              <a:xfrm>
                <a:off x="6103379" y="5167305"/>
                <a:ext cx="348522" cy="308310"/>
              </a:xfrm>
              <a:custGeom>
                <a:avLst/>
                <a:gdLst>
                  <a:gd name="T0" fmla="*/ 41 w 62"/>
                  <a:gd name="T1" fmla="*/ 31 h 54"/>
                  <a:gd name="T2" fmla="*/ 34 w 62"/>
                  <a:gd name="T3" fmla="*/ 23 h 54"/>
                  <a:gd name="T4" fmla="*/ 33 w 62"/>
                  <a:gd name="T5" fmla="*/ 17 h 54"/>
                  <a:gd name="T6" fmla="*/ 30 w 62"/>
                  <a:gd name="T7" fmla="*/ 20 h 54"/>
                  <a:gd name="T8" fmla="*/ 23 w 62"/>
                  <a:gd name="T9" fmla="*/ 13 h 54"/>
                  <a:gd name="T10" fmla="*/ 18 w 62"/>
                  <a:gd name="T11" fmla="*/ 17 h 54"/>
                  <a:gd name="T12" fmla="*/ 7 w 62"/>
                  <a:gd name="T13" fmla="*/ 17 h 54"/>
                  <a:gd name="T14" fmla="*/ 7 w 62"/>
                  <a:gd name="T15" fmla="*/ 23 h 54"/>
                  <a:gd name="T16" fmla="*/ 0 w 62"/>
                  <a:gd name="T17" fmla="*/ 31 h 54"/>
                  <a:gd name="T18" fmla="*/ 4 w 62"/>
                  <a:gd name="T19" fmla="*/ 36 h 54"/>
                  <a:gd name="T20" fmla="*/ 4 w 62"/>
                  <a:gd name="T21" fmla="*/ 46 h 54"/>
                  <a:gd name="T22" fmla="*/ 10 w 62"/>
                  <a:gd name="T23" fmla="*/ 47 h 54"/>
                  <a:gd name="T24" fmla="*/ 18 w 62"/>
                  <a:gd name="T25" fmla="*/ 54 h 54"/>
                  <a:gd name="T26" fmla="*/ 23 w 62"/>
                  <a:gd name="T27" fmla="*/ 50 h 54"/>
                  <a:gd name="T28" fmla="*/ 32 w 62"/>
                  <a:gd name="T29" fmla="*/ 48 h 54"/>
                  <a:gd name="T30" fmla="*/ 37 w 62"/>
                  <a:gd name="T31" fmla="*/ 46 h 54"/>
                  <a:gd name="T32" fmla="*/ 37 w 62"/>
                  <a:gd name="T33" fmla="*/ 36 h 54"/>
                  <a:gd name="T34" fmla="*/ 32 w 62"/>
                  <a:gd name="T35" fmla="*/ 38 h 54"/>
                  <a:gd name="T36" fmla="*/ 20 w 62"/>
                  <a:gd name="T37" fmla="*/ 46 h 54"/>
                  <a:gd name="T38" fmla="*/ 20 w 62"/>
                  <a:gd name="T39" fmla="*/ 21 h 54"/>
                  <a:gd name="T40" fmla="*/ 33 w 62"/>
                  <a:gd name="T41" fmla="*/ 33 h 54"/>
                  <a:gd name="T42" fmla="*/ 58 w 62"/>
                  <a:gd name="T43" fmla="*/ 35 h 54"/>
                  <a:gd name="T44" fmla="*/ 62 w 62"/>
                  <a:gd name="T45" fmla="*/ 38 h 54"/>
                  <a:gd name="T46" fmla="*/ 60 w 62"/>
                  <a:gd name="T47" fmla="*/ 41 h 54"/>
                  <a:gd name="T48" fmla="*/ 59 w 62"/>
                  <a:gd name="T49" fmla="*/ 46 h 54"/>
                  <a:gd name="T50" fmla="*/ 56 w 62"/>
                  <a:gd name="T51" fmla="*/ 47 h 54"/>
                  <a:gd name="T52" fmla="*/ 52 w 62"/>
                  <a:gd name="T53" fmla="*/ 50 h 54"/>
                  <a:gd name="T54" fmla="*/ 50 w 62"/>
                  <a:gd name="T55" fmla="*/ 48 h 54"/>
                  <a:gd name="T56" fmla="*/ 45 w 62"/>
                  <a:gd name="T57" fmla="*/ 48 h 54"/>
                  <a:gd name="T58" fmla="*/ 44 w 62"/>
                  <a:gd name="T59" fmla="*/ 45 h 54"/>
                  <a:gd name="T60" fmla="*/ 41 w 62"/>
                  <a:gd name="T61" fmla="*/ 41 h 54"/>
                  <a:gd name="T62" fmla="*/ 43 w 62"/>
                  <a:gd name="T63" fmla="*/ 39 h 54"/>
                  <a:gd name="T64" fmla="*/ 43 w 62"/>
                  <a:gd name="T65" fmla="*/ 33 h 54"/>
                  <a:gd name="T66" fmla="*/ 46 w 62"/>
                  <a:gd name="T67" fmla="*/ 33 h 54"/>
                  <a:gd name="T68" fmla="*/ 50 w 62"/>
                  <a:gd name="T69" fmla="*/ 29 h 54"/>
                  <a:gd name="T70" fmla="*/ 52 w 62"/>
                  <a:gd name="T71" fmla="*/ 31 h 54"/>
                  <a:gd name="T72" fmla="*/ 58 w 62"/>
                  <a:gd name="T73" fmla="*/ 31 h 54"/>
                  <a:gd name="T74" fmla="*/ 58 w 62"/>
                  <a:gd name="T75" fmla="*/ 35 h 54"/>
                  <a:gd name="T76" fmla="*/ 57 w 62"/>
                  <a:gd name="T77" fmla="*/ 40 h 54"/>
                  <a:gd name="T78" fmla="*/ 45 w 62"/>
                  <a:gd name="T79" fmla="*/ 40 h 54"/>
                  <a:gd name="T80" fmla="*/ 51 w 62"/>
                  <a:gd name="T81" fmla="*/ 46 h 54"/>
                  <a:gd name="T82" fmla="*/ 62 w 62"/>
                  <a:gd name="T83" fmla="*/ 12 h 54"/>
                  <a:gd name="T84" fmla="*/ 59 w 62"/>
                  <a:gd name="T85" fmla="*/ 15 h 54"/>
                  <a:gd name="T86" fmla="*/ 59 w 62"/>
                  <a:gd name="T87" fmla="*/ 22 h 54"/>
                  <a:gd name="T88" fmla="*/ 55 w 62"/>
                  <a:gd name="T89" fmla="*/ 23 h 54"/>
                  <a:gd name="T90" fmla="*/ 50 w 62"/>
                  <a:gd name="T91" fmla="*/ 28 h 54"/>
                  <a:gd name="T92" fmla="*/ 46 w 62"/>
                  <a:gd name="T93" fmla="*/ 25 h 54"/>
                  <a:gd name="T94" fmla="*/ 39 w 62"/>
                  <a:gd name="T95" fmla="*/ 25 h 54"/>
                  <a:gd name="T96" fmla="*/ 39 w 62"/>
                  <a:gd name="T97" fmla="*/ 20 h 54"/>
                  <a:gd name="T98" fmla="*/ 34 w 62"/>
                  <a:gd name="T99" fmla="*/ 15 h 54"/>
                  <a:gd name="T100" fmla="*/ 37 w 62"/>
                  <a:gd name="T101" fmla="*/ 12 h 54"/>
                  <a:gd name="T102" fmla="*/ 37 w 62"/>
                  <a:gd name="T103" fmla="*/ 5 h 54"/>
                  <a:gd name="T104" fmla="*/ 41 w 62"/>
                  <a:gd name="T105" fmla="*/ 5 h 54"/>
                  <a:gd name="T106" fmla="*/ 46 w 62"/>
                  <a:gd name="T107" fmla="*/ 0 h 54"/>
                  <a:gd name="T108" fmla="*/ 49 w 62"/>
                  <a:gd name="T109" fmla="*/ 3 h 54"/>
                  <a:gd name="T110" fmla="*/ 56 w 62"/>
                  <a:gd name="T111" fmla="*/ 3 h 54"/>
                  <a:gd name="T112" fmla="*/ 57 w 62"/>
                  <a:gd name="T113" fmla="*/ 7 h 54"/>
                  <a:gd name="T114" fmla="*/ 48 w 62"/>
                  <a:gd name="T115" fmla="*/ 22 h 54"/>
                  <a:gd name="T116" fmla="*/ 40 w 62"/>
                  <a:gd name="T117" fmla="*/ 14 h 54"/>
                  <a:gd name="T118" fmla="*/ 56 w 62"/>
                  <a:gd name="T119" fmla="*/ 14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62" h="54">
                    <a:moveTo>
                      <a:pt x="41" y="36"/>
                    </a:moveTo>
                    <a:cubicBezTo>
                      <a:pt x="41" y="31"/>
                      <a:pt x="41" y="31"/>
                      <a:pt x="41" y="31"/>
                    </a:cubicBezTo>
                    <a:cubicBezTo>
                      <a:pt x="37" y="31"/>
                      <a:pt x="37" y="31"/>
                      <a:pt x="37" y="31"/>
                    </a:cubicBezTo>
                    <a:cubicBezTo>
                      <a:pt x="37" y="28"/>
                      <a:pt x="36" y="25"/>
                      <a:pt x="34" y="23"/>
                    </a:cubicBezTo>
                    <a:cubicBezTo>
                      <a:pt x="37" y="20"/>
                      <a:pt x="37" y="20"/>
                      <a:pt x="37" y="20"/>
                    </a:cubicBezTo>
                    <a:cubicBezTo>
                      <a:pt x="33" y="17"/>
                      <a:pt x="33" y="17"/>
                      <a:pt x="33" y="17"/>
                    </a:cubicBezTo>
                    <a:cubicBezTo>
                      <a:pt x="32" y="18"/>
                      <a:pt x="32" y="18"/>
                      <a:pt x="32" y="18"/>
                    </a:cubicBezTo>
                    <a:cubicBezTo>
                      <a:pt x="30" y="20"/>
                      <a:pt x="30" y="20"/>
                      <a:pt x="30" y="20"/>
                    </a:cubicBezTo>
                    <a:cubicBezTo>
                      <a:pt x="28" y="18"/>
                      <a:pt x="26" y="17"/>
                      <a:pt x="23" y="17"/>
                    </a:cubicBezTo>
                    <a:cubicBezTo>
                      <a:pt x="23" y="13"/>
                      <a:pt x="23" y="13"/>
                      <a:pt x="23" y="13"/>
                    </a:cubicBezTo>
                    <a:cubicBezTo>
                      <a:pt x="18" y="13"/>
                      <a:pt x="18" y="13"/>
                      <a:pt x="18" y="13"/>
                    </a:cubicBezTo>
                    <a:cubicBezTo>
                      <a:pt x="18" y="17"/>
                      <a:pt x="18" y="17"/>
                      <a:pt x="18" y="17"/>
                    </a:cubicBezTo>
                    <a:cubicBezTo>
                      <a:pt x="15" y="17"/>
                      <a:pt x="12" y="18"/>
                      <a:pt x="10" y="20"/>
                    </a:cubicBezTo>
                    <a:cubicBezTo>
                      <a:pt x="7" y="17"/>
                      <a:pt x="7" y="17"/>
                      <a:pt x="7" y="17"/>
                    </a:cubicBezTo>
                    <a:cubicBezTo>
                      <a:pt x="4" y="20"/>
                      <a:pt x="4" y="20"/>
                      <a:pt x="4" y="20"/>
                    </a:cubicBezTo>
                    <a:cubicBezTo>
                      <a:pt x="7" y="23"/>
                      <a:pt x="7" y="23"/>
                      <a:pt x="7" y="23"/>
                    </a:cubicBezTo>
                    <a:cubicBezTo>
                      <a:pt x="5" y="26"/>
                      <a:pt x="4" y="28"/>
                      <a:pt x="4" y="31"/>
                    </a:cubicBezTo>
                    <a:cubicBezTo>
                      <a:pt x="0" y="31"/>
                      <a:pt x="0" y="31"/>
                      <a:pt x="0" y="31"/>
                    </a:cubicBezTo>
                    <a:cubicBezTo>
                      <a:pt x="0" y="36"/>
                      <a:pt x="0" y="36"/>
                      <a:pt x="0" y="36"/>
                    </a:cubicBezTo>
                    <a:cubicBezTo>
                      <a:pt x="4" y="36"/>
                      <a:pt x="4" y="36"/>
                      <a:pt x="4" y="36"/>
                    </a:cubicBezTo>
                    <a:cubicBezTo>
                      <a:pt x="4" y="39"/>
                      <a:pt x="5" y="41"/>
                      <a:pt x="7" y="44"/>
                    </a:cubicBezTo>
                    <a:cubicBezTo>
                      <a:pt x="4" y="46"/>
                      <a:pt x="4" y="46"/>
                      <a:pt x="4" y="46"/>
                    </a:cubicBezTo>
                    <a:cubicBezTo>
                      <a:pt x="7" y="50"/>
                      <a:pt x="7" y="50"/>
                      <a:pt x="7" y="50"/>
                    </a:cubicBezTo>
                    <a:cubicBezTo>
                      <a:pt x="10" y="47"/>
                      <a:pt x="10" y="47"/>
                      <a:pt x="10" y="47"/>
                    </a:cubicBezTo>
                    <a:cubicBezTo>
                      <a:pt x="12" y="49"/>
                      <a:pt x="15" y="50"/>
                      <a:pt x="18" y="50"/>
                    </a:cubicBezTo>
                    <a:cubicBezTo>
                      <a:pt x="18" y="54"/>
                      <a:pt x="18" y="54"/>
                      <a:pt x="18" y="54"/>
                    </a:cubicBezTo>
                    <a:cubicBezTo>
                      <a:pt x="23" y="54"/>
                      <a:pt x="23" y="54"/>
                      <a:pt x="23" y="54"/>
                    </a:cubicBezTo>
                    <a:cubicBezTo>
                      <a:pt x="23" y="50"/>
                      <a:pt x="23" y="50"/>
                      <a:pt x="23" y="50"/>
                    </a:cubicBezTo>
                    <a:cubicBezTo>
                      <a:pt x="26" y="50"/>
                      <a:pt x="28" y="49"/>
                      <a:pt x="31" y="47"/>
                    </a:cubicBezTo>
                    <a:cubicBezTo>
                      <a:pt x="32" y="48"/>
                      <a:pt x="32" y="48"/>
                      <a:pt x="32" y="48"/>
                    </a:cubicBezTo>
                    <a:cubicBezTo>
                      <a:pt x="33" y="50"/>
                      <a:pt x="33" y="50"/>
                      <a:pt x="33" y="50"/>
                    </a:cubicBezTo>
                    <a:cubicBezTo>
                      <a:pt x="37" y="46"/>
                      <a:pt x="37" y="46"/>
                      <a:pt x="37" y="46"/>
                    </a:cubicBezTo>
                    <a:cubicBezTo>
                      <a:pt x="34" y="43"/>
                      <a:pt x="34" y="43"/>
                      <a:pt x="34" y="43"/>
                    </a:cubicBezTo>
                    <a:cubicBezTo>
                      <a:pt x="36" y="41"/>
                      <a:pt x="37" y="39"/>
                      <a:pt x="37" y="36"/>
                    </a:cubicBezTo>
                    <a:cubicBezTo>
                      <a:pt x="41" y="36"/>
                      <a:pt x="41" y="36"/>
                      <a:pt x="41" y="36"/>
                    </a:cubicBezTo>
                    <a:close/>
                    <a:moveTo>
                      <a:pt x="32" y="38"/>
                    </a:moveTo>
                    <a:cubicBezTo>
                      <a:pt x="32" y="38"/>
                      <a:pt x="32" y="38"/>
                      <a:pt x="32" y="38"/>
                    </a:cubicBezTo>
                    <a:cubicBezTo>
                      <a:pt x="30" y="43"/>
                      <a:pt x="26" y="46"/>
                      <a:pt x="20" y="46"/>
                    </a:cubicBezTo>
                    <a:cubicBezTo>
                      <a:pt x="14" y="46"/>
                      <a:pt x="8" y="40"/>
                      <a:pt x="8" y="33"/>
                    </a:cubicBezTo>
                    <a:cubicBezTo>
                      <a:pt x="8" y="27"/>
                      <a:pt x="14" y="21"/>
                      <a:pt x="20" y="21"/>
                    </a:cubicBezTo>
                    <a:cubicBezTo>
                      <a:pt x="26" y="21"/>
                      <a:pt x="30" y="24"/>
                      <a:pt x="32" y="29"/>
                    </a:cubicBezTo>
                    <a:cubicBezTo>
                      <a:pt x="32" y="30"/>
                      <a:pt x="33" y="32"/>
                      <a:pt x="33" y="33"/>
                    </a:cubicBezTo>
                    <a:cubicBezTo>
                      <a:pt x="33" y="35"/>
                      <a:pt x="32" y="37"/>
                      <a:pt x="32" y="38"/>
                    </a:cubicBezTo>
                    <a:close/>
                    <a:moveTo>
                      <a:pt x="58" y="35"/>
                    </a:moveTo>
                    <a:cubicBezTo>
                      <a:pt x="59" y="36"/>
                      <a:pt x="59" y="37"/>
                      <a:pt x="60" y="38"/>
                    </a:cubicBezTo>
                    <a:cubicBezTo>
                      <a:pt x="62" y="38"/>
                      <a:pt x="62" y="38"/>
                      <a:pt x="62" y="38"/>
                    </a:cubicBezTo>
                    <a:cubicBezTo>
                      <a:pt x="62" y="41"/>
                      <a:pt x="62" y="41"/>
                      <a:pt x="62" y="41"/>
                    </a:cubicBezTo>
                    <a:cubicBezTo>
                      <a:pt x="60" y="41"/>
                      <a:pt x="60" y="41"/>
                      <a:pt x="60" y="41"/>
                    </a:cubicBezTo>
                    <a:cubicBezTo>
                      <a:pt x="59" y="42"/>
                      <a:pt x="59" y="44"/>
                      <a:pt x="58" y="45"/>
                    </a:cubicBezTo>
                    <a:cubicBezTo>
                      <a:pt x="59" y="46"/>
                      <a:pt x="59" y="46"/>
                      <a:pt x="59" y="46"/>
                    </a:cubicBezTo>
                    <a:cubicBezTo>
                      <a:pt x="58" y="48"/>
                      <a:pt x="58" y="48"/>
                      <a:pt x="58" y="48"/>
                    </a:cubicBezTo>
                    <a:cubicBezTo>
                      <a:pt x="56" y="47"/>
                      <a:pt x="56" y="47"/>
                      <a:pt x="56" y="47"/>
                    </a:cubicBezTo>
                    <a:cubicBezTo>
                      <a:pt x="55" y="47"/>
                      <a:pt x="54" y="48"/>
                      <a:pt x="52" y="48"/>
                    </a:cubicBezTo>
                    <a:cubicBezTo>
                      <a:pt x="52" y="50"/>
                      <a:pt x="52" y="50"/>
                      <a:pt x="52" y="50"/>
                    </a:cubicBezTo>
                    <a:cubicBezTo>
                      <a:pt x="50" y="50"/>
                      <a:pt x="50" y="50"/>
                      <a:pt x="50" y="50"/>
                    </a:cubicBezTo>
                    <a:cubicBezTo>
                      <a:pt x="50" y="48"/>
                      <a:pt x="50" y="48"/>
                      <a:pt x="50" y="48"/>
                    </a:cubicBezTo>
                    <a:cubicBezTo>
                      <a:pt x="49" y="48"/>
                      <a:pt x="47" y="47"/>
                      <a:pt x="46" y="47"/>
                    </a:cubicBezTo>
                    <a:cubicBezTo>
                      <a:pt x="45" y="48"/>
                      <a:pt x="45" y="48"/>
                      <a:pt x="45" y="48"/>
                    </a:cubicBezTo>
                    <a:cubicBezTo>
                      <a:pt x="43" y="46"/>
                      <a:pt x="43" y="46"/>
                      <a:pt x="43" y="46"/>
                    </a:cubicBezTo>
                    <a:cubicBezTo>
                      <a:pt x="44" y="45"/>
                      <a:pt x="44" y="45"/>
                      <a:pt x="44" y="45"/>
                    </a:cubicBezTo>
                    <a:cubicBezTo>
                      <a:pt x="43" y="44"/>
                      <a:pt x="43" y="42"/>
                      <a:pt x="43" y="41"/>
                    </a:cubicBezTo>
                    <a:cubicBezTo>
                      <a:pt x="41" y="41"/>
                      <a:pt x="41" y="41"/>
                      <a:pt x="41" y="41"/>
                    </a:cubicBezTo>
                    <a:cubicBezTo>
                      <a:pt x="41" y="39"/>
                      <a:pt x="41" y="39"/>
                      <a:pt x="41" y="39"/>
                    </a:cubicBezTo>
                    <a:cubicBezTo>
                      <a:pt x="43" y="39"/>
                      <a:pt x="43" y="39"/>
                      <a:pt x="43" y="39"/>
                    </a:cubicBezTo>
                    <a:cubicBezTo>
                      <a:pt x="43" y="37"/>
                      <a:pt x="43" y="36"/>
                      <a:pt x="44" y="35"/>
                    </a:cubicBezTo>
                    <a:cubicBezTo>
                      <a:pt x="43" y="33"/>
                      <a:pt x="43" y="33"/>
                      <a:pt x="43" y="33"/>
                    </a:cubicBezTo>
                    <a:cubicBezTo>
                      <a:pt x="45" y="32"/>
                      <a:pt x="45" y="32"/>
                      <a:pt x="45" y="32"/>
                    </a:cubicBezTo>
                    <a:cubicBezTo>
                      <a:pt x="46" y="33"/>
                      <a:pt x="46" y="33"/>
                      <a:pt x="46" y="33"/>
                    </a:cubicBezTo>
                    <a:cubicBezTo>
                      <a:pt x="47" y="32"/>
                      <a:pt x="48" y="32"/>
                      <a:pt x="50" y="31"/>
                    </a:cubicBezTo>
                    <a:cubicBezTo>
                      <a:pt x="50" y="29"/>
                      <a:pt x="50" y="29"/>
                      <a:pt x="50" y="29"/>
                    </a:cubicBezTo>
                    <a:cubicBezTo>
                      <a:pt x="52" y="29"/>
                      <a:pt x="52" y="29"/>
                      <a:pt x="52" y="29"/>
                    </a:cubicBezTo>
                    <a:cubicBezTo>
                      <a:pt x="52" y="31"/>
                      <a:pt x="52" y="31"/>
                      <a:pt x="52" y="31"/>
                    </a:cubicBezTo>
                    <a:cubicBezTo>
                      <a:pt x="54" y="32"/>
                      <a:pt x="55" y="32"/>
                      <a:pt x="56" y="33"/>
                    </a:cubicBezTo>
                    <a:cubicBezTo>
                      <a:pt x="58" y="31"/>
                      <a:pt x="58" y="31"/>
                      <a:pt x="58" y="31"/>
                    </a:cubicBezTo>
                    <a:cubicBezTo>
                      <a:pt x="59" y="33"/>
                      <a:pt x="59" y="33"/>
                      <a:pt x="59" y="33"/>
                    </a:cubicBezTo>
                    <a:cubicBezTo>
                      <a:pt x="58" y="35"/>
                      <a:pt x="58" y="35"/>
                      <a:pt x="58" y="35"/>
                    </a:cubicBezTo>
                    <a:close/>
                    <a:moveTo>
                      <a:pt x="51" y="46"/>
                    </a:moveTo>
                    <a:cubicBezTo>
                      <a:pt x="55" y="46"/>
                      <a:pt x="57" y="43"/>
                      <a:pt x="57" y="40"/>
                    </a:cubicBezTo>
                    <a:cubicBezTo>
                      <a:pt x="57" y="36"/>
                      <a:pt x="55" y="34"/>
                      <a:pt x="51" y="34"/>
                    </a:cubicBezTo>
                    <a:cubicBezTo>
                      <a:pt x="48" y="34"/>
                      <a:pt x="45" y="36"/>
                      <a:pt x="45" y="40"/>
                    </a:cubicBezTo>
                    <a:cubicBezTo>
                      <a:pt x="45" y="43"/>
                      <a:pt x="48" y="46"/>
                      <a:pt x="51" y="46"/>
                    </a:cubicBezTo>
                    <a:cubicBezTo>
                      <a:pt x="51" y="46"/>
                      <a:pt x="51" y="46"/>
                      <a:pt x="51" y="46"/>
                    </a:cubicBezTo>
                    <a:close/>
                    <a:moveTo>
                      <a:pt x="59" y="12"/>
                    </a:moveTo>
                    <a:cubicBezTo>
                      <a:pt x="62" y="12"/>
                      <a:pt x="62" y="12"/>
                      <a:pt x="62" y="12"/>
                    </a:cubicBezTo>
                    <a:cubicBezTo>
                      <a:pt x="62" y="15"/>
                      <a:pt x="62" y="15"/>
                      <a:pt x="62" y="15"/>
                    </a:cubicBezTo>
                    <a:cubicBezTo>
                      <a:pt x="59" y="15"/>
                      <a:pt x="59" y="15"/>
                      <a:pt x="59" y="15"/>
                    </a:cubicBezTo>
                    <a:cubicBezTo>
                      <a:pt x="59" y="17"/>
                      <a:pt x="58" y="19"/>
                      <a:pt x="57" y="20"/>
                    </a:cubicBezTo>
                    <a:cubicBezTo>
                      <a:pt x="59" y="22"/>
                      <a:pt x="59" y="22"/>
                      <a:pt x="59" y="22"/>
                    </a:cubicBezTo>
                    <a:cubicBezTo>
                      <a:pt x="56" y="25"/>
                      <a:pt x="56" y="25"/>
                      <a:pt x="56" y="25"/>
                    </a:cubicBezTo>
                    <a:cubicBezTo>
                      <a:pt x="55" y="23"/>
                      <a:pt x="55" y="23"/>
                      <a:pt x="55" y="23"/>
                    </a:cubicBezTo>
                    <a:cubicBezTo>
                      <a:pt x="53" y="24"/>
                      <a:pt x="51" y="25"/>
                      <a:pt x="50" y="25"/>
                    </a:cubicBezTo>
                    <a:cubicBezTo>
                      <a:pt x="50" y="28"/>
                      <a:pt x="50" y="28"/>
                      <a:pt x="50" y="28"/>
                    </a:cubicBezTo>
                    <a:cubicBezTo>
                      <a:pt x="46" y="28"/>
                      <a:pt x="46" y="28"/>
                      <a:pt x="46" y="28"/>
                    </a:cubicBezTo>
                    <a:cubicBezTo>
                      <a:pt x="46" y="25"/>
                      <a:pt x="46" y="25"/>
                      <a:pt x="46" y="25"/>
                    </a:cubicBezTo>
                    <a:cubicBezTo>
                      <a:pt x="44" y="25"/>
                      <a:pt x="43" y="24"/>
                      <a:pt x="41" y="23"/>
                    </a:cubicBezTo>
                    <a:cubicBezTo>
                      <a:pt x="39" y="25"/>
                      <a:pt x="39" y="25"/>
                      <a:pt x="39" y="25"/>
                    </a:cubicBezTo>
                    <a:cubicBezTo>
                      <a:pt x="37" y="22"/>
                      <a:pt x="37" y="22"/>
                      <a:pt x="37" y="22"/>
                    </a:cubicBezTo>
                    <a:cubicBezTo>
                      <a:pt x="39" y="20"/>
                      <a:pt x="39" y="20"/>
                      <a:pt x="39" y="20"/>
                    </a:cubicBezTo>
                    <a:cubicBezTo>
                      <a:pt x="38" y="19"/>
                      <a:pt x="37" y="17"/>
                      <a:pt x="37" y="15"/>
                    </a:cubicBezTo>
                    <a:cubicBezTo>
                      <a:pt x="34" y="15"/>
                      <a:pt x="34" y="15"/>
                      <a:pt x="34" y="15"/>
                    </a:cubicBezTo>
                    <a:cubicBezTo>
                      <a:pt x="34" y="12"/>
                      <a:pt x="34" y="12"/>
                      <a:pt x="34" y="12"/>
                    </a:cubicBezTo>
                    <a:cubicBezTo>
                      <a:pt x="37" y="12"/>
                      <a:pt x="37" y="12"/>
                      <a:pt x="37" y="12"/>
                    </a:cubicBezTo>
                    <a:cubicBezTo>
                      <a:pt x="37" y="10"/>
                      <a:pt x="38" y="9"/>
                      <a:pt x="39" y="7"/>
                    </a:cubicBezTo>
                    <a:cubicBezTo>
                      <a:pt x="37" y="5"/>
                      <a:pt x="37" y="5"/>
                      <a:pt x="37" y="5"/>
                    </a:cubicBezTo>
                    <a:cubicBezTo>
                      <a:pt x="39" y="3"/>
                      <a:pt x="39" y="3"/>
                      <a:pt x="39" y="3"/>
                    </a:cubicBezTo>
                    <a:cubicBezTo>
                      <a:pt x="41" y="5"/>
                      <a:pt x="41" y="5"/>
                      <a:pt x="41" y="5"/>
                    </a:cubicBezTo>
                    <a:cubicBezTo>
                      <a:pt x="43" y="4"/>
                      <a:pt x="44" y="3"/>
                      <a:pt x="46" y="3"/>
                    </a:cubicBezTo>
                    <a:cubicBezTo>
                      <a:pt x="46" y="0"/>
                      <a:pt x="46" y="0"/>
                      <a:pt x="46" y="0"/>
                    </a:cubicBezTo>
                    <a:cubicBezTo>
                      <a:pt x="49" y="0"/>
                      <a:pt x="49" y="0"/>
                      <a:pt x="49" y="0"/>
                    </a:cubicBezTo>
                    <a:cubicBezTo>
                      <a:pt x="49" y="3"/>
                      <a:pt x="49" y="3"/>
                      <a:pt x="49" y="3"/>
                    </a:cubicBezTo>
                    <a:cubicBezTo>
                      <a:pt x="51" y="3"/>
                      <a:pt x="53" y="4"/>
                      <a:pt x="54" y="5"/>
                    </a:cubicBezTo>
                    <a:cubicBezTo>
                      <a:pt x="56" y="3"/>
                      <a:pt x="56" y="3"/>
                      <a:pt x="56" y="3"/>
                    </a:cubicBezTo>
                    <a:cubicBezTo>
                      <a:pt x="59" y="5"/>
                      <a:pt x="59" y="5"/>
                      <a:pt x="59" y="5"/>
                    </a:cubicBezTo>
                    <a:cubicBezTo>
                      <a:pt x="57" y="7"/>
                      <a:pt x="57" y="7"/>
                      <a:pt x="57" y="7"/>
                    </a:cubicBezTo>
                    <a:cubicBezTo>
                      <a:pt x="58" y="8"/>
                      <a:pt x="59" y="10"/>
                      <a:pt x="59" y="12"/>
                    </a:cubicBezTo>
                    <a:close/>
                    <a:moveTo>
                      <a:pt x="48" y="22"/>
                    </a:moveTo>
                    <a:cubicBezTo>
                      <a:pt x="48" y="22"/>
                      <a:pt x="48" y="22"/>
                      <a:pt x="48" y="22"/>
                    </a:cubicBezTo>
                    <a:cubicBezTo>
                      <a:pt x="43" y="22"/>
                      <a:pt x="40" y="18"/>
                      <a:pt x="40" y="14"/>
                    </a:cubicBezTo>
                    <a:cubicBezTo>
                      <a:pt x="40" y="9"/>
                      <a:pt x="43" y="6"/>
                      <a:pt x="48" y="6"/>
                    </a:cubicBezTo>
                    <a:cubicBezTo>
                      <a:pt x="52" y="6"/>
                      <a:pt x="56" y="9"/>
                      <a:pt x="56" y="14"/>
                    </a:cubicBezTo>
                    <a:cubicBezTo>
                      <a:pt x="56" y="18"/>
                      <a:pt x="52" y="22"/>
                      <a:pt x="48" y="22"/>
                    </a:cubicBezTo>
                    <a:close/>
                  </a:path>
                </a:pathLst>
              </a:custGeom>
              <a:gradFill>
                <a:gsLst>
                  <a:gs pos="0">
                    <a:srgbClr val="238DED"/>
                  </a:gs>
                  <a:gs pos="100000">
                    <a:srgbClr val="18478F"/>
                  </a:gs>
                </a:gsLst>
                <a:lin ang="2700000" scaled="0"/>
              </a:gradFill>
              <a:ln>
                <a:noFill/>
              </a:ln>
            </p:spPr>
            <p:txBody>
              <a:bodyPr vert="horz" wrap="square" lIns="80197" tIns="40097" rIns="80197" bIns="40097" numCol="1" anchor="t" anchorCtr="0" compatLnSpc="1"/>
              <a:lstStyle/>
              <a:p>
                <a:endParaRPr lang="zh-CN" altLang="en-US" sz="1935" dirty="0">
                  <a:cs typeface="+mn-ea"/>
                  <a:sym typeface="+mn-lt"/>
                </a:endParaRPr>
              </a:p>
            </p:txBody>
          </p:sp>
          <p:cxnSp>
            <p:nvCxnSpPr>
              <p:cNvPr id="68" name="直接连接符 67"/>
              <p:cNvCxnSpPr/>
              <p:nvPr/>
            </p:nvCxnSpPr>
            <p:spPr>
              <a:xfrm>
                <a:off x="6924810" y="5078878"/>
                <a:ext cx="1" cy="469983"/>
              </a:xfrm>
              <a:prstGeom prst="line">
                <a:avLst/>
              </a:prstGeom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9" name="TextBox 5"/>
            <p:cNvSpPr txBox="1"/>
            <p:nvPr/>
          </p:nvSpPr>
          <p:spPr>
            <a:xfrm>
              <a:off x="3200" y="2976"/>
              <a:ext cx="4615" cy="678"/>
            </a:xfrm>
            <a:prstGeom prst="rect">
              <a:avLst/>
            </a:prstGeom>
            <a:noFill/>
          </p:spPr>
          <p:txBody>
            <a:bodyPr wrap="square" lIns="123437" tIns="61719" rIns="123437" bIns="61719" rtlCol="0">
              <a:spAutoFit/>
            </a:bodyPr>
            <a:lstStyle/>
            <a:p>
              <a:r>
                <a:rPr lang="zh-CN" altLang="en-US" sz="2000" b="1" dirty="0">
                  <a:solidFill>
                    <a:schemeClr val="tx1"/>
                  </a:solidFill>
                  <a:cs typeface="+mn-ea"/>
                  <a:sym typeface="+mn-lt"/>
                </a:rPr>
                <a:t>基本规范</a:t>
              </a:r>
              <a:endParaRPr lang="zh-CN" altLang="en-US" sz="2000" b="1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78" name="矩形 30"/>
            <p:cNvSpPr>
              <a:spLocks noChangeArrowheads="1"/>
            </p:cNvSpPr>
            <p:nvPr/>
          </p:nvSpPr>
          <p:spPr bwMode="auto">
            <a:xfrm>
              <a:off x="3069" y="3613"/>
              <a:ext cx="6960" cy="1636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69976" tIns="34988" rIns="69976" bIns="34988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tx1"/>
                  </a:solidFill>
                  <a:cs typeface="+mn-ea"/>
                  <a:sym typeface="+mn-lt"/>
                </a:rPr>
                <a:t>概念内涵清晰，阐述逻辑严谨。</a:t>
              </a:r>
              <a:endParaRPr lang="zh-CN" altLang="en-US" sz="1400" dirty="0">
                <a:solidFill>
                  <a:schemeClr val="tx1"/>
                </a:solidFill>
                <a:cs typeface="+mn-ea"/>
                <a:sym typeface="+mn-lt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tx1"/>
                  </a:solidFill>
                  <a:cs typeface="+mn-ea"/>
                  <a:sym typeface="+mn-lt"/>
                </a:rPr>
                <a:t>切忌抄袭剽窃占用他人学术成果或篡改文献和研究数据。</a:t>
              </a:r>
              <a:endParaRPr lang="zh-CN" altLang="en-US" sz="1400" dirty="0">
                <a:solidFill>
                  <a:schemeClr val="tx1"/>
                </a:solidFill>
                <a:cs typeface="+mn-ea"/>
                <a:sym typeface="+mn-lt"/>
              </a:endParaRPr>
            </a:p>
            <a:p>
              <a:pPr>
                <a:lnSpc>
                  <a:spcPct val="150000"/>
                </a:lnSpc>
              </a:pPr>
              <a:r>
                <a:rPr lang="zh-CN" altLang="en-US" sz="1400" dirty="0">
                  <a:solidFill>
                    <a:schemeClr val="tx1"/>
                  </a:solidFill>
                  <a:cs typeface="+mn-ea"/>
                  <a:sym typeface="+mn-lt"/>
                </a:rPr>
                <a:t>学术伦理、学术诚信、学术规范相辅相成。</a:t>
              </a:r>
              <a:endParaRPr lang="zh-CN" altLang="en-US" sz="14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81" name="TextBox 62"/>
            <p:cNvSpPr txBox="1"/>
            <p:nvPr/>
          </p:nvSpPr>
          <p:spPr>
            <a:xfrm>
              <a:off x="3191" y="5670"/>
              <a:ext cx="4482" cy="581"/>
            </a:xfrm>
            <a:prstGeom prst="rect">
              <a:avLst/>
            </a:prstGeom>
            <a:noFill/>
          </p:spPr>
          <p:txBody>
            <a:bodyPr wrap="square" lIns="123437" tIns="61719" rIns="123437" bIns="61719" rtlCol="0">
              <a:spAutoFit/>
            </a:bodyPr>
            <a:lstStyle/>
            <a:p>
              <a:r>
                <a:rPr lang="zh-CN" altLang="en-US" sz="2000" b="1" dirty="0">
                  <a:cs typeface="+mn-ea"/>
                  <a:sym typeface="+mn-lt"/>
                </a:rPr>
                <a:t>引注规范</a:t>
              </a:r>
              <a:endPara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4" name="矩形 30"/>
            <p:cNvSpPr>
              <a:spLocks noChangeArrowheads="1"/>
            </p:cNvSpPr>
            <p:nvPr/>
          </p:nvSpPr>
          <p:spPr bwMode="auto">
            <a:xfrm>
              <a:off x="3091" y="6240"/>
              <a:ext cx="8014" cy="2145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69976" tIns="34988" rIns="69976" bIns="34988">
              <a:spAutoFit/>
            </a:bodyPr>
            <a:lstStyle/>
            <a:p>
              <a:pPr algn="l">
                <a:lnSpc>
                  <a:spcPct val="150000"/>
                </a:lnSpc>
                <a:buClrTx/>
                <a:buSzTx/>
                <a:buNone/>
              </a:pPr>
              <a:r>
                <a:rPr lang="zh-CN" altLang="en-US" sz="1400" dirty="0">
                  <a:cs typeface="+mn-ea"/>
                  <a:sym typeface="+mn-lt"/>
                </a:rPr>
                <a:t>容易出现的问题有：</a:t>
              </a:r>
              <a:endParaRPr lang="zh-CN" altLang="en-US" sz="1400" dirty="0">
                <a:cs typeface="+mn-ea"/>
                <a:sym typeface="+mn-lt"/>
              </a:endParaRPr>
            </a:p>
            <a:p>
              <a:pPr algn="l">
                <a:lnSpc>
                  <a:spcPct val="150000"/>
                </a:lnSpc>
                <a:buClrTx/>
                <a:buSzTx/>
                <a:buNone/>
              </a:pPr>
              <a:r>
                <a:rPr lang="zh-CN" altLang="en-US" sz="1400" dirty="0">
                  <a:cs typeface="+mn-ea"/>
                  <a:sym typeface="+mn-lt"/>
                </a:rPr>
                <a:t>注释有误或做“伪注”；</a:t>
              </a:r>
              <a:endParaRPr lang="zh-CN" altLang="en-US" sz="1400" dirty="0">
                <a:cs typeface="+mn-ea"/>
                <a:sym typeface="+mn-lt"/>
              </a:endParaRPr>
            </a:p>
            <a:p>
              <a:pPr algn="l">
                <a:lnSpc>
                  <a:spcPct val="150000"/>
                </a:lnSpc>
                <a:buClrTx/>
                <a:buSzTx/>
                <a:buNone/>
              </a:pPr>
              <a:r>
                <a:rPr lang="zh-CN" altLang="en-US" sz="1400" dirty="0">
                  <a:cs typeface="+mn-ea"/>
                  <a:sym typeface="+mn-lt"/>
                </a:rPr>
                <a:t>转引二手文献未核对原文献导致以讹传讹；</a:t>
              </a:r>
              <a:endParaRPr lang="zh-CN" altLang="en-US" sz="1400" dirty="0">
                <a:cs typeface="+mn-ea"/>
                <a:sym typeface="+mn-lt"/>
              </a:endParaRPr>
            </a:p>
            <a:p>
              <a:pPr algn="l">
                <a:lnSpc>
                  <a:spcPct val="150000"/>
                </a:lnSpc>
                <a:buClrTx/>
                <a:buSzTx/>
                <a:buNone/>
              </a:pPr>
              <a:r>
                <a:rPr lang="zh-CN" altLang="en-US" sz="1400" dirty="0">
                  <a:cs typeface="+mn-ea"/>
                  <a:sym typeface="+mn-lt"/>
                </a:rPr>
                <a:t>外文文献难以查找原文献，甚至出现基本的拼写和表达错误</a:t>
              </a:r>
              <a:r>
                <a:rPr lang="zh-CN" altLang="en-US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cs typeface="+mn-ea"/>
                  <a:sym typeface="+mn-lt"/>
                </a:rPr>
                <a:t>。</a:t>
              </a:r>
              <a:endPara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6" name="TextBox 68"/>
            <p:cNvSpPr txBox="1"/>
            <p:nvPr/>
          </p:nvSpPr>
          <p:spPr>
            <a:xfrm>
              <a:off x="3192" y="8705"/>
              <a:ext cx="4215" cy="581"/>
            </a:xfrm>
            <a:prstGeom prst="rect">
              <a:avLst/>
            </a:prstGeom>
            <a:noFill/>
          </p:spPr>
          <p:txBody>
            <a:bodyPr wrap="square" lIns="123437" tIns="61719" rIns="123437" bIns="61719" rtlCol="0">
              <a:spAutoFit/>
            </a:bodyPr>
            <a:lstStyle/>
            <a:p>
              <a:r>
                <a:rPr lang="zh-CN" altLang="en-US" sz="2000" b="1" dirty="0">
                  <a:cs typeface="+mn-ea"/>
                  <a:sym typeface="+mn-lt"/>
                </a:rPr>
                <a:t>语言规范</a:t>
              </a:r>
              <a:endParaRPr lang="zh-CN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87" name="矩形 30"/>
            <p:cNvSpPr>
              <a:spLocks noChangeArrowheads="1"/>
            </p:cNvSpPr>
            <p:nvPr/>
          </p:nvSpPr>
          <p:spPr bwMode="auto">
            <a:xfrm>
              <a:off x="3038" y="9401"/>
              <a:ext cx="7271" cy="618"/>
            </a:xfrm>
            <a:prstGeom prst="rect">
              <a:avLst/>
            </a:prstGeom>
            <a:noFill/>
            <a:ln w="9525">
              <a:noFill/>
              <a:miter lim="800000"/>
            </a:ln>
          </p:spPr>
          <p:txBody>
            <a:bodyPr wrap="square" lIns="69976" tIns="34988" rIns="69976" bIns="34988">
              <a:spAutoFit/>
            </a:bodyPr>
            <a:lstStyle/>
            <a:p>
              <a:pPr algn="l">
                <a:lnSpc>
                  <a:spcPct val="150000"/>
                </a:lnSpc>
                <a:buClrTx/>
                <a:buSzTx/>
                <a:buNone/>
              </a:pPr>
              <a:r>
                <a:rPr lang="zh-CN" altLang="en-US" sz="1400" dirty="0">
                  <a:cs typeface="+mn-ea"/>
                  <a:sym typeface="+mn-lt"/>
                </a:rPr>
                <a:t>学术语言力戒假话、空话、套话，表达要清通和简明。</a:t>
              </a:r>
              <a:endParaRPr lang="zh-CN" altLang="en-US" sz="1400" dirty="0">
                <a:cs typeface="+mn-ea"/>
                <a:sym typeface="+mn-lt"/>
              </a:endParaRPr>
            </a:p>
          </p:txBody>
        </p:sp>
      </p:grpSp>
      <p:sp>
        <p:nvSpPr>
          <p:cNvPr id="89" name="圆角矩形 88"/>
          <p:cNvSpPr/>
          <p:nvPr/>
        </p:nvSpPr>
        <p:spPr>
          <a:xfrm>
            <a:off x="446405" y="342265"/>
            <a:ext cx="3122930" cy="576580"/>
          </a:xfrm>
          <a:prstGeom prst="roundRect">
            <a:avLst>
              <a:gd name="adj" fmla="val 50000"/>
            </a:avLst>
          </a:pr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5400000" scaled="0"/>
          </a:gradFill>
          <a:ln>
            <a:noFill/>
          </a:ln>
          <a:effectLst>
            <a:outerShdw blurRad="1270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>
                <a:cs typeface="+mn-ea"/>
                <a:sym typeface="+mn-lt"/>
              </a:rPr>
              <a:t>四、论文写作要求</a:t>
            </a:r>
            <a:endParaRPr lang="zh-CN" altLang="en-US" sz="2400" b="1" dirty="0"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/>
          <p:cNvGrpSpPr/>
          <p:nvPr/>
        </p:nvGrpSpPr>
        <p:grpSpPr>
          <a:xfrm>
            <a:off x="1623060" y="1563370"/>
            <a:ext cx="5745480" cy="893445"/>
            <a:chOff x="2504" y="2612"/>
            <a:chExt cx="7088" cy="1407"/>
          </a:xfrm>
        </p:grpSpPr>
        <p:cxnSp>
          <p:nvCxnSpPr>
            <p:cNvPr id="17" name="直接连接符 16"/>
            <p:cNvCxnSpPr/>
            <p:nvPr/>
          </p:nvCxnSpPr>
          <p:spPr>
            <a:xfrm flipV="1">
              <a:off x="3405" y="3256"/>
              <a:ext cx="2237" cy="8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组合 8"/>
            <p:cNvGrpSpPr/>
            <p:nvPr/>
          </p:nvGrpSpPr>
          <p:grpSpPr>
            <a:xfrm>
              <a:off x="2504" y="2612"/>
              <a:ext cx="7088" cy="1407"/>
              <a:chOff x="2504" y="2612"/>
              <a:chExt cx="7088" cy="1407"/>
            </a:xfrm>
          </p:grpSpPr>
          <p:sp>
            <p:nvSpPr>
              <p:cNvPr id="18" name="矩形 17"/>
              <p:cNvSpPr/>
              <p:nvPr/>
            </p:nvSpPr>
            <p:spPr>
              <a:xfrm>
                <a:off x="3859" y="2612"/>
                <a:ext cx="3351" cy="626"/>
              </a:xfrm>
              <a:prstGeom prst="rect">
                <a:avLst/>
              </a:prstGeom>
            </p:spPr>
            <p:txBody>
              <a:bodyPr wrap="square" lIns="91407" tIns="45704" rIns="91407" bIns="45704">
                <a:spAutoFit/>
              </a:bodyPr>
              <a:lstStyle/>
              <a:p>
                <a:pPr>
                  <a:spcBef>
                    <a:spcPct val="0"/>
                  </a:spcBef>
                  <a:buFont typeface="Arial" panose="020B0604020202020204" pitchFamily="34" charset="0"/>
                  <a:buNone/>
                </a:pPr>
                <a:r>
                  <a:rPr lang="zh-CN" altLang="en-US" sz="20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rPr>
                  <a:t>理念创新</a:t>
                </a:r>
                <a:endPara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矩形 47"/>
              <p:cNvSpPr>
                <a:spLocks noChangeArrowheads="1"/>
              </p:cNvSpPr>
              <p:nvPr/>
            </p:nvSpPr>
            <p:spPr bwMode="auto">
              <a:xfrm>
                <a:off x="3859" y="3369"/>
                <a:ext cx="5733" cy="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07" tIns="45704" rIns="91407" bIns="45704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9pPr>
              </a:lstStyle>
              <a:p>
                <a:pPr>
                  <a:lnSpc>
                    <a:spcPct val="150000"/>
                  </a:lnSpc>
                  <a:spcBef>
                    <a:spcPct val="0"/>
                  </a:spcBef>
                  <a:buNone/>
                </a:pPr>
                <a:r>
                  <a:rPr lang="zh-CN" altLang="en-US" sz="1400" dirty="0">
                    <a:solidFill>
                      <a:schemeClr val="tx1"/>
                    </a:solidFill>
                    <a:latin typeface="+mn-lt"/>
                    <a:ea typeface="+mn-lt"/>
                    <a:cs typeface="+mn-lt"/>
                    <a:sym typeface="+mn-lt"/>
                  </a:rPr>
                  <a:t>业民社会的兴起</a:t>
                </a:r>
                <a:r>
                  <a:rPr lang="en-US" altLang="zh-CN" sz="1400" dirty="0">
                    <a:solidFill>
                      <a:schemeClr val="tx1"/>
                    </a:solidFill>
                    <a:latin typeface="+mn-lt"/>
                    <a:ea typeface="+mn-lt"/>
                    <a:cs typeface="+mn-lt"/>
                    <a:sym typeface="+mn-lt"/>
                  </a:rPr>
                  <a:t>——</a:t>
                </a:r>
                <a:r>
                  <a:rPr lang="zh-CN" altLang="en-US" sz="1400" dirty="0">
                    <a:solidFill>
                      <a:schemeClr val="tx1"/>
                    </a:solidFill>
                    <a:latin typeface="+mn-lt"/>
                    <a:ea typeface="+mn-lt"/>
                    <a:cs typeface="+mn-lt"/>
                    <a:sym typeface="+mn-lt"/>
                  </a:rPr>
                  <a:t>通往政治理解社会    刘建军  金美来</a:t>
                </a:r>
                <a:endParaRPr lang="zh-CN" altLang="en-US" sz="1400" dirty="0">
                  <a:solidFill>
                    <a:schemeClr val="tx1"/>
                  </a:solidFill>
                  <a:latin typeface="+mn-lt"/>
                  <a:ea typeface="+mn-lt"/>
                  <a:cs typeface="+mn-lt"/>
                  <a:sym typeface="+mn-lt"/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2504" y="2956"/>
                <a:ext cx="1176" cy="6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000" dirty="0">
                    <a:solidFill>
                      <a:schemeClr val="bg1"/>
                    </a:solidFill>
                    <a:cs typeface="+mn-ea"/>
                    <a:sym typeface="+mn-lt"/>
                  </a:rPr>
                  <a:t>01</a:t>
                </a:r>
                <a:endParaRPr lang="zh-CN" altLang="en-US" sz="2000" dirty="0">
                  <a:solidFill>
                    <a:schemeClr val="bg1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2" name="组合 11"/>
          <p:cNvGrpSpPr/>
          <p:nvPr/>
        </p:nvGrpSpPr>
        <p:grpSpPr>
          <a:xfrm>
            <a:off x="1730158" y="2590165"/>
            <a:ext cx="5600423" cy="914400"/>
            <a:chOff x="2634" y="4125"/>
            <a:chExt cx="5441" cy="1440"/>
          </a:xfrm>
        </p:grpSpPr>
        <p:cxnSp>
          <p:nvCxnSpPr>
            <p:cNvPr id="24" name="直接连接符 23"/>
            <p:cNvCxnSpPr/>
            <p:nvPr/>
          </p:nvCxnSpPr>
          <p:spPr>
            <a:xfrm>
              <a:off x="3119" y="4786"/>
              <a:ext cx="1913" cy="9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矩形 24"/>
            <p:cNvSpPr/>
            <p:nvPr/>
          </p:nvSpPr>
          <p:spPr>
            <a:xfrm>
              <a:off x="3664" y="4125"/>
              <a:ext cx="2070" cy="626"/>
            </a:xfrm>
            <a:prstGeom prst="rect">
              <a:avLst/>
            </a:prstGeom>
          </p:spPr>
          <p:txBody>
            <a:bodyPr wrap="square" lIns="91407" tIns="45704" rIns="91407" bIns="45704">
              <a:spAutoFit/>
            </a:bodyPr>
            <a:lstStyle/>
            <a:p>
              <a:pPr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方法创新</a:t>
              </a:r>
              <a:endPara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6" name="矩形 47"/>
            <p:cNvSpPr>
              <a:spLocks noChangeArrowheads="1"/>
            </p:cNvSpPr>
            <p:nvPr/>
          </p:nvSpPr>
          <p:spPr bwMode="auto">
            <a:xfrm>
              <a:off x="3634" y="4915"/>
              <a:ext cx="4441" cy="6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07" tIns="45704" rIns="91407" bIns="45704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l">
                <a:lnSpc>
                  <a:spcPct val="150000"/>
                </a:lnSpc>
                <a:buClrTx/>
                <a:buSzTx/>
                <a:buNone/>
              </a:pPr>
              <a:r>
                <a:rPr lang="zh-CN" altLang="en-US" sz="1400" dirty="0">
                  <a:latin typeface="+mn-lt"/>
                  <a:ea typeface="+mn-lt"/>
                  <a:cs typeface="+mn-lt"/>
                  <a:sym typeface="+mn-lt"/>
                </a:rPr>
                <a:t>社交媒体在地化：一种进入整体情境的方法论    孙信茹</a:t>
              </a:r>
              <a:endParaRPr lang="zh-CN" altLang="en-US" sz="1400" dirty="0">
                <a:latin typeface="+mn-lt"/>
                <a:ea typeface="+mn-lt"/>
                <a:cs typeface="+mn-lt"/>
                <a:sym typeface="+mn-lt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634" y="4463"/>
              <a:ext cx="688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solidFill>
                    <a:schemeClr val="bg1"/>
                  </a:solidFill>
                  <a:cs typeface="+mn-ea"/>
                  <a:sym typeface="+mn-lt"/>
                </a:rPr>
                <a:t>02</a:t>
              </a:r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1611630" y="4979670"/>
            <a:ext cx="7703820" cy="1324610"/>
            <a:chOff x="2538" y="7842"/>
            <a:chExt cx="12132" cy="2086"/>
          </a:xfrm>
        </p:grpSpPr>
        <p:cxnSp>
          <p:nvCxnSpPr>
            <p:cNvPr id="31" name="直接连接符 30"/>
            <p:cNvCxnSpPr/>
            <p:nvPr/>
          </p:nvCxnSpPr>
          <p:spPr>
            <a:xfrm flipV="1">
              <a:off x="3389" y="8548"/>
              <a:ext cx="3264" cy="16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组合 14"/>
            <p:cNvGrpSpPr/>
            <p:nvPr/>
          </p:nvGrpSpPr>
          <p:grpSpPr>
            <a:xfrm>
              <a:off x="2538" y="7842"/>
              <a:ext cx="12132" cy="2086"/>
              <a:chOff x="2538" y="7842"/>
              <a:chExt cx="12132" cy="2086"/>
            </a:xfrm>
          </p:grpSpPr>
          <p:sp>
            <p:nvSpPr>
              <p:cNvPr id="33" name="矩形 47"/>
              <p:cNvSpPr>
                <a:spLocks noChangeArrowheads="1"/>
              </p:cNvSpPr>
              <p:nvPr/>
            </p:nvSpPr>
            <p:spPr bwMode="auto">
              <a:xfrm>
                <a:off x="4286" y="8701"/>
                <a:ext cx="10384" cy="12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07" tIns="45704" rIns="91407" bIns="45704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sym typeface="Calibri" panose="020F0502020204030204" pitchFamily="34" charset="0"/>
                  </a:defRPr>
                </a:lvl9pPr>
              </a:lstStyle>
              <a:p>
                <a:pPr algn="l">
                  <a:lnSpc>
                    <a:spcPct val="150000"/>
                  </a:lnSpc>
                  <a:buClrTx/>
                  <a:buSzTx/>
                  <a:buNone/>
                </a:pPr>
                <a:r>
                  <a:rPr lang="zh-CN" altLang="en-US" sz="1400" dirty="0">
                    <a:latin typeface="+mn-lt"/>
                    <a:ea typeface="+mn-lt"/>
                    <a:cs typeface="+mn-lt"/>
                    <a:sym typeface="+mn-lt"/>
                  </a:rPr>
                  <a:t>文化线路建构的事件驱动与文明驱动    徐桐  向岚麟</a:t>
                </a:r>
                <a:endParaRPr lang="zh-CN" altLang="en-US" sz="1400" dirty="0">
                  <a:latin typeface="+mn-lt"/>
                  <a:ea typeface="+mn-lt"/>
                  <a:cs typeface="+mn-lt"/>
                  <a:sym typeface="+mn-lt"/>
                </a:endParaRPr>
              </a:p>
              <a:p>
                <a:pPr algn="l">
                  <a:lnSpc>
                    <a:spcPct val="150000"/>
                  </a:lnSpc>
                  <a:buClrTx/>
                  <a:buSzTx/>
                  <a:buNone/>
                </a:pPr>
                <a:r>
                  <a:rPr lang="zh-CN" altLang="en-US" sz="1400" dirty="0">
                    <a:latin typeface="+mn-lt"/>
                    <a:ea typeface="+mn-lt"/>
                    <a:cs typeface="+mn-lt"/>
                    <a:sym typeface="+mn-lt"/>
                  </a:rPr>
                  <a:t>中国制度力量的内在逻辑与实践优势    曹劲松</a:t>
                </a:r>
                <a:endParaRPr lang="zh-CN" altLang="en-US" sz="1400" dirty="0">
                  <a:latin typeface="+mn-lt"/>
                  <a:ea typeface="+mn-lt"/>
                  <a:cs typeface="+mn-lt"/>
                  <a:sym typeface="+mn-lt"/>
                </a:endParaRPr>
              </a:p>
            </p:txBody>
          </p:sp>
          <p:grpSp>
            <p:nvGrpSpPr>
              <p:cNvPr id="14" name="组合 13"/>
              <p:cNvGrpSpPr/>
              <p:nvPr/>
            </p:nvGrpSpPr>
            <p:grpSpPr>
              <a:xfrm>
                <a:off x="2538" y="7842"/>
                <a:ext cx="4593" cy="1103"/>
                <a:chOff x="2538" y="7842"/>
                <a:chExt cx="4593" cy="1103"/>
              </a:xfrm>
            </p:grpSpPr>
            <p:sp>
              <p:nvSpPr>
                <p:cNvPr id="32" name="矩形 31"/>
                <p:cNvSpPr/>
                <p:nvPr/>
              </p:nvSpPr>
              <p:spPr>
                <a:xfrm>
                  <a:off x="4483" y="7842"/>
                  <a:ext cx="2648" cy="626"/>
                </a:xfrm>
                <a:prstGeom prst="rect">
                  <a:avLst/>
                </a:prstGeom>
              </p:spPr>
              <p:txBody>
                <a:bodyPr wrap="square" lIns="91407" tIns="45704" rIns="91407" bIns="45704">
                  <a:spAutoFit/>
                </a:bodyPr>
                <a:lstStyle/>
                <a:p>
                  <a:pPr>
                    <a:spcBef>
                      <a:spcPct val="0"/>
                    </a:spcBef>
                    <a:buFont typeface="Arial" panose="020B0604020202020204" pitchFamily="34" charset="0"/>
                    <a:buNone/>
                  </a:pPr>
                  <a:r>
                    <a:rPr lang="zh-CN" altLang="en-US" sz="2000" b="1" dirty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cs typeface="+mn-ea"/>
                      <a:sym typeface="+mn-lt"/>
                    </a:rPr>
                    <a:t>结论创新</a:t>
                  </a:r>
                  <a:endParaRPr lang="zh-CN" altLang="en-US" sz="2000" b="1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6" name="椭圆 35"/>
                <p:cNvSpPr/>
                <p:nvPr/>
              </p:nvSpPr>
              <p:spPr>
                <a:xfrm>
                  <a:off x="2604" y="7861"/>
                  <a:ext cx="1161" cy="1084"/>
                </a:xfrm>
                <a:prstGeom prst="ellipse">
                  <a:avLst/>
                </a:prstGeom>
                <a:gradFill>
                  <a:gsLst>
                    <a:gs pos="0">
                      <a:srgbClr val="238DED"/>
                    </a:gs>
                    <a:gs pos="100000">
                      <a:srgbClr val="18478F"/>
                    </a:gs>
                  </a:gsLst>
                  <a:lin ang="2700000" scaled="1"/>
                </a:gradFill>
                <a:ln>
                  <a:noFill/>
                </a:ln>
                <a:effectLst>
                  <a:outerShdw blurRad="190500" dist="63500" dir="2700000" algn="tl" rotWithShape="0">
                    <a:prstClr val="black">
                      <a:alpha val="3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sz="18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7" name="TextBox 36"/>
                <p:cNvSpPr txBox="1"/>
                <p:nvPr/>
              </p:nvSpPr>
              <p:spPr>
                <a:xfrm>
                  <a:off x="2538" y="8104"/>
                  <a:ext cx="1176" cy="62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r>
                    <a:rPr lang="en-US" altLang="zh-CN" sz="2000" dirty="0">
                      <a:solidFill>
                        <a:schemeClr val="bg1"/>
                      </a:solidFill>
                      <a:cs typeface="+mn-ea"/>
                      <a:sym typeface="+mn-lt"/>
                    </a:rPr>
                    <a:t>04</a:t>
                  </a:r>
                  <a:endParaRPr lang="zh-CN" altLang="en-US" sz="2000" dirty="0">
                    <a:solidFill>
                      <a:schemeClr val="bg1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</p:grpSp>
      <p:grpSp>
        <p:nvGrpSpPr>
          <p:cNvPr id="38" name="Group 7"/>
          <p:cNvGrpSpPr/>
          <p:nvPr/>
        </p:nvGrpSpPr>
        <p:grpSpPr>
          <a:xfrm>
            <a:off x="8394065" y="2337435"/>
            <a:ext cx="3431540" cy="2353310"/>
            <a:chOff x="336947" y="1950447"/>
            <a:chExt cx="6745544" cy="4071635"/>
          </a:xfrm>
        </p:grpSpPr>
        <p:pic>
          <p:nvPicPr>
            <p:cNvPr id="39" name="Picture 8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336947" y="1950447"/>
              <a:ext cx="6745544" cy="4071635"/>
            </a:xfrm>
            <a:prstGeom prst="rect">
              <a:avLst/>
            </a:prstGeom>
          </p:spPr>
        </p:pic>
        <p:sp>
          <p:nvSpPr>
            <p:cNvPr id="40" name="Rectangle 9"/>
            <p:cNvSpPr/>
            <p:nvPr/>
          </p:nvSpPr>
          <p:spPr>
            <a:xfrm>
              <a:off x="1129035" y="2160307"/>
              <a:ext cx="5184576" cy="3240361"/>
            </a:xfrm>
            <a:prstGeom prst="rect">
              <a:avLst/>
            </a:prstGeom>
            <a:blipFill rotWithShape="1">
              <a:blip r:embed="rId2" cstate="screen"/>
              <a:stretch>
                <a:fillRect/>
              </a:stretch>
            </a:blip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1217930">
                <a:defRPr/>
              </a:pPr>
              <a:endParaRPr lang="en-US" sz="3200" kern="0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623127" y="3756025"/>
            <a:ext cx="6550736" cy="1216660"/>
            <a:chOff x="2557" y="5915"/>
            <a:chExt cx="10467" cy="1916"/>
          </a:xfrm>
        </p:grpSpPr>
        <p:cxnSp>
          <p:nvCxnSpPr>
            <p:cNvPr id="7" name="直接连接符 6"/>
            <p:cNvCxnSpPr/>
            <p:nvPr/>
          </p:nvCxnSpPr>
          <p:spPr>
            <a:xfrm>
              <a:off x="3390" y="6520"/>
              <a:ext cx="3282" cy="17"/>
            </a:xfrm>
            <a:prstGeom prst="line">
              <a:avLst/>
            </a:prstGeom>
            <a:ln>
              <a:solidFill>
                <a:schemeClr val="bg1">
                  <a:lumMod val="50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椭圆 1"/>
            <p:cNvSpPr/>
            <p:nvPr/>
          </p:nvSpPr>
          <p:spPr>
            <a:xfrm>
              <a:off x="2611" y="5991"/>
              <a:ext cx="1153" cy="1043"/>
            </a:xfrm>
            <a:prstGeom prst="ellipse">
              <a:avLst/>
            </a:prstGeom>
            <a:gradFill>
              <a:gsLst>
                <a:gs pos="0">
                  <a:srgbClr val="238DED"/>
                </a:gs>
                <a:gs pos="100000">
                  <a:srgbClr val="18478F"/>
                </a:gs>
              </a:gsLst>
              <a:lin ang="2700000" scaled="1"/>
            </a:gradFill>
            <a:ln>
              <a:noFill/>
            </a:ln>
            <a:effectLst>
              <a:outerShdw blurRad="190500" dist="63500" dir="2700000" algn="tl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8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3" name="TextBox 36"/>
            <p:cNvSpPr txBox="1"/>
            <p:nvPr/>
          </p:nvSpPr>
          <p:spPr>
            <a:xfrm>
              <a:off x="2557" y="6198"/>
              <a:ext cx="1176" cy="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dirty="0">
                  <a:solidFill>
                    <a:schemeClr val="bg1"/>
                  </a:solidFill>
                  <a:cs typeface="+mn-ea"/>
                  <a:sym typeface="+mn-lt"/>
                </a:rPr>
                <a:t>03</a:t>
              </a:r>
              <a:endParaRPr lang="zh-CN" altLang="en-US" sz="2000" dirty="0">
                <a:solidFill>
                  <a:schemeClr val="bg1"/>
                </a:solidFill>
                <a:cs typeface="+mn-ea"/>
                <a:sym typeface="+mn-lt"/>
              </a:endParaRPr>
            </a:p>
          </p:txBody>
        </p:sp>
        <p:sp>
          <p:nvSpPr>
            <p:cNvPr id="4" name="矩形 3"/>
            <p:cNvSpPr/>
            <p:nvPr/>
          </p:nvSpPr>
          <p:spPr>
            <a:xfrm>
              <a:off x="4422" y="5915"/>
              <a:ext cx="2709" cy="626"/>
            </a:xfrm>
            <a:prstGeom prst="rect">
              <a:avLst/>
            </a:prstGeom>
          </p:spPr>
          <p:txBody>
            <a:bodyPr wrap="square" lIns="91407" tIns="45704" rIns="91407" bIns="45704">
              <a:spAutoFit/>
            </a:bodyPr>
            <a:lstStyle/>
            <a:p>
              <a:pPr>
                <a:spcBef>
                  <a:spcPct val="0"/>
                </a:spcBef>
                <a:buFont typeface="Arial" panose="020B0604020202020204" pitchFamily="34" charset="0"/>
                <a:buNone/>
              </a:pPr>
              <a:r>
                <a:rPr lang="zh-CN" altLang="en-US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观点创新</a:t>
              </a:r>
              <a:endPara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5" name="矩形 47"/>
            <p:cNvSpPr>
              <a:spLocks noChangeArrowheads="1"/>
            </p:cNvSpPr>
            <p:nvPr/>
          </p:nvSpPr>
          <p:spPr bwMode="auto">
            <a:xfrm>
              <a:off x="4312" y="6604"/>
              <a:ext cx="8712" cy="12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91407" tIns="45704" rIns="91407" bIns="45704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Calibri" panose="020F0502020204030204" pitchFamily="34" charset="0"/>
                </a:defRPr>
              </a:lvl9pPr>
            </a:lstStyle>
            <a:p>
              <a:pPr algn="l">
                <a:lnSpc>
                  <a:spcPct val="150000"/>
                </a:lnSpc>
                <a:buClrTx/>
                <a:buSzTx/>
                <a:buNone/>
              </a:pPr>
              <a:r>
                <a:rPr lang="zh-CN" altLang="en-US" sz="1400" dirty="0">
                  <a:latin typeface="+mn-lt"/>
                  <a:ea typeface="+mn-lt"/>
                  <a:cs typeface="+mn-lt"/>
                  <a:sym typeface="+mn-lt"/>
                </a:rPr>
                <a:t>中国国家治理中的循证逻辑：理论框架与研究议程  包国宪  刘强强</a:t>
              </a:r>
              <a:endParaRPr lang="zh-CN" altLang="en-US" sz="1400" dirty="0">
                <a:latin typeface="+mn-lt"/>
                <a:ea typeface="+mn-lt"/>
                <a:cs typeface="+mn-lt"/>
                <a:sym typeface="+mn-lt"/>
              </a:endParaRPr>
            </a:p>
            <a:p>
              <a:pPr algn="l">
                <a:lnSpc>
                  <a:spcPct val="150000"/>
                </a:lnSpc>
                <a:buClrTx/>
                <a:buSzTx/>
                <a:buNone/>
              </a:pPr>
              <a:r>
                <a:rPr lang="zh-CN" altLang="en-US" sz="1400" dirty="0">
                  <a:latin typeface="+mn-lt"/>
                  <a:ea typeface="+mn-lt"/>
                  <a:cs typeface="+mn-lt"/>
                  <a:sym typeface="+mn-lt"/>
                </a:rPr>
                <a:t>错位与张力：区块链新闻业的创新困境  谭小荷</a:t>
              </a:r>
              <a:endParaRPr lang="zh-CN" altLang="en-US" sz="1400" dirty="0">
                <a:latin typeface="+mn-lt"/>
                <a:ea typeface="+mn-lt"/>
                <a:cs typeface="+mn-lt"/>
                <a:sym typeface="+mn-lt"/>
              </a:endParaRPr>
            </a:p>
          </p:txBody>
        </p:sp>
      </p:grpSp>
      <p:sp>
        <p:nvSpPr>
          <p:cNvPr id="8" name="圆角矩形 7"/>
          <p:cNvSpPr/>
          <p:nvPr/>
        </p:nvSpPr>
        <p:spPr>
          <a:xfrm>
            <a:off x="446405" y="342265"/>
            <a:ext cx="3122930" cy="576580"/>
          </a:xfrm>
          <a:prstGeom prst="roundRect">
            <a:avLst>
              <a:gd name="adj" fmla="val 50000"/>
            </a:avLst>
          </a:pr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5400000" scaled="0"/>
          </a:gradFill>
          <a:ln>
            <a:noFill/>
          </a:ln>
          <a:effectLst>
            <a:outerShdw blurRad="1270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>
                <a:cs typeface="+mn-ea"/>
                <a:sym typeface="+mn-lt"/>
              </a:rPr>
              <a:t>五、论文学术创新</a:t>
            </a:r>
            <a:endParaRPr lang="zh-CN" altLang="en-US" sz="2400" b="1" dirty="0">
              <a:cs typeface="+mn-ea"/>
              <a:sym typeface="+mn-lt"/>
            </a:endParaRPr>
          </a:p>
        </p:txBody>
      </p:sp>
      <p:sp>
        <p:nvSpPr>
          <p:cNvPr id="10" name="椭圆 9"/>
          <p:cNvSpPr/>
          <p:nvPr/>
        </p:nvSpPr>
        <p:spPr>
          <a:xfrm>
            <a:off x="1668719" y="2701290"/>
            <a:ext cx="721601" cy="662305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2700000" scaled="1"/>
          </a:gradFill>
          <a:ln>
            <a:noFill/>
          </a:ln>
          <a:effectLst>
            <a:outerShdw blurRad="1905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1668719" y="1643380"/>
            <a:ext cx="721601" cy="662305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2700000" scaled="1"/>
          </a:gradFill>
          <a:ln>
            <a:noFill/>
          </a:ln>
          <a:effectLst>
            <a:outerShdw blurRad="1905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1" name="TextBox 36"/>
          <p:cNvSpPr txBox="1"/>
          <p:nvPr/>
        </p:nvSpPr>
        <p:spPr>
          <a:xfrm>
            <a:off x="1702502" y="1775460"/>
            <a:ext cx="735996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01</a:t>
            </a:r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27" name="TextBox 36"/>
          <p:cNvSpPr txBox="1"/>
          <p:nvPr/>
        </p:nvSpPr>
        <p:spPr>
          <a:xfrm>
            <a:off x="1661227" y="2804795"/>
            <a:ext cx="735996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dirty="0">
                <a:solidFill>
                  <a:schemeClr val="bg1"/>
                </a:solidFill>
                <a:cs typeface="+mn-ea"/>
                <a:sym typeface="+mn-lt"/>
              </a:rPr>
              <a:t>02</a:t>
            </a:r>
            <a:endParaRPr lang="zh-CN" altLang="en-US" sz="2000" dirty="0">
              <a:solidFill>
                <a:schemeClr val="bg1"/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圆角矩形 9"/>
          <p:cNvSpPr/>
          <p:nvPr/>
        </p:nvSpPr>
        <p:spPr>
          <a:xfrm>
            <a:off x="446405" y="342265"/>
            <a:ext cx="4503420" cy="576580"/>
          </a:xfrm>
          <a:prstGeom prst="roundRect">
            <a:avLst>
              <a:gd name="adj" fmla="val 50000"/>
            </a:avLst>
          </a:pr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5400000" scaled="0"/>
          </a:gradFill>
          <a:ln>
            <a:noFill/>
          </a:ln>
          <a:effectLst>
            <a:outerShdw blurRad="1270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b="1" dirty="0">
                <a:cs typeface="+mn-ea"/>
                <a:sym typeface="+mn-lt"/>
              </a:rPr>
              <a:t>附</a:t>
            </a:r>
            <a:r>
              <a:rPr lang="en-US" altLang="zh-CN" sz="2400" b="1" dirty="0">
                <a:cs typeface="+mn-ea"/>
                <a:sym typeface="+mn-lt"/>
              </a:rPr>
              <a:t>1</a:t>
            </a:r>
            <a:r>
              <a:rPr lang="zh-CN" altLang="en-US" sz="2400" b="1" dirty="0">
                <a:cs typeface="+mn-ea"/>
                <a:sym typeface="+mn-lt"/>
              </a:rPr>
              <a:t>：《新华文摘》转载文章</a:t>
            </a:r>
            <a:endParaRPr lang="zh-CN" altLang="en-US" sz="2400" b="1" dirty="0">
              <a:cs typeface="+mn-ea"/>
              <a:sym typeface="+mn-lt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201670" y="1156970"/>
            <a:ext cx="625348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2017-202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</a:t>
            </a:r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年度《新华文摘》转载情况</a:t>
            </a:r>
            <a:endParaRPr lang="zh-CN" altLang="en-US" sz="2400" b="1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1524000" y="1690052"/>
          <a:ext cx="8645525" cy="4566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20565"/>
                <a:gridCol w="1389380"/>
                <a:gridCol w="1435100"/>
                <a:gridCol w="1300480"/>
              </a:tblGrid>
              <a:tr h="3429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篇名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原刊期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转载期数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转载类型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556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论全人类共同价值的时代意义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2022.05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2022.17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全文转载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长江文化涵养社会主义核心价值观的道与势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2022.08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2022.22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日本右翼势力的思想结构及其百年流变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2021.11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2022.02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全文转载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优秀传统文化时代创生的机理与路径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2021.10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2022.05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全文转载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家国情怀：中国企业家精神的信仰基因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2021.10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2022.07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作为知识生产的国家话语：国际传播中的知识理性与主体性认同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2021.09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2022.03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双重挑战下的都市新闻业：“媒介化风险”与“消逝的地方”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2022.06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2022.19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理解高语境文化：中国传播观念的超语言逻辑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2022.04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2022.18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民生：后发展国家构建国家认同的政治资源——中国经验与世界意义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2022.07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2022.19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马克思主义艺术理论的哲学范式与理论旨趣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2022.07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2022.24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专业与公共：审计话语研究的基本维度与方法建构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2022.02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2022.15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中小学学业负担的增生机理与根治之道——兼论“双减”政策的限度与增能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2021.10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2022.08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3265170" y="603885"/>
            <a:ext cx="6253480" cy="4603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2017-202</a:t>
            </a:r>
            <a:r>
              <a:rPr lang="en-US" alt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2</a:t>
            </a:r>
            <a:r>
              <a:rPr lang="zh-CN" sz="2400" b="1"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</a:rPr>
              <a:t>年度《新华文摘》转载情况</a:t>
            </a:r>
            <a:endParaRPr lang="zh-CN" altLang="en-US" sz="2400" b="1"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</a:endParaRPr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1693545" y="1192847"/>
          <a:ext cx="8969375" cy="52476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066790"/>
                <a:gridCol w="1632325"/>
                <a:gridCol w="1177967"/>
                <a:gridCol w="1046146"/>
                <a:gridCol w="1046147"/>
              </a:tblGrid>
              <a:tr h="3429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篇名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作者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原刊期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转载期数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转载类型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556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中国商帮史研究中“传统—近代”说之反思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——以近代徽商研究为中心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sz="1200" b="0" dirty="0">
                          <a:latin typeface="Times New Roman" panose="02020603050405020304" charset="0"/>
                          <a:cs typeface="Times New Roman" panose="02020603050405020304" charset="0"/>
                        </a:rPr>
                        <a:t>梁仁志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200" b="0" dirty="0">
                          <a:latin typeface="Times New Roman" panose="02020603050405020304" charset="0"/>
                          <a:ea typeface="Times New Roman" panose="02020603050405020304" charset="0"/>
                          <a:cs typeface="Times New Roman" panose="02020603050405020304" charset="0"/>
                        </a:rPr>
                        <a:t>2021.04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ctr">
                        <a:buNone/>
                      </a:pPr>
                      <a:r>
                        <a:rPr lang="en-US" altLang="en-US" sz="1200" b="0" dirty="0">
                          <a:latin typeface="Times New Roman" panose="02020603050405020304" charset="0"/>
                          <a:ea typeface="Times New Roman" panose="02020603050405020304" charset="0"/>
                          <a:cs typeface="Times New Roman" panose="02020603050405020304" charset="0"/>
                        </a:rPr>
                        <a:t>2021.20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全文转载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56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 dirty="0">
                          <a:latin typeface="Times New Roman" panose="02020603050405020304" charset="0"/>
                          <a:cs typeface="Times New Roman" panose="02020603050405020304" charset="0"/>
                        </a:rPr>
                        <a:t>“</a:t>
                      </a: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未来定义权”视域下的中国科幻：理论建构与实现路径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>
                          <a:latin typeface="Times New Roman" panose="02020603050405020304" charset="0"/>
                          <a:cs typeface="Times New Roman" panose="02020603050405020304" charset="0"/>
                        </a:rPr>
                        <a:t>张 </a:t>
                      </a: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铮吴福仲</a:t>
                      </a:r>
                      <a:r>
                        <a:rPr lang="en-US" sz="1200" b="0" dirty="0"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林天强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2021.01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2021.07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dirty="0" err="1"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全文转载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中国特色社会主义社会学：理论基点、学术渊源与学科品格</a:t>
                      </a:r>
                      <a:r>
                        <a:rPr lang="en-US" sz="1200" b="0" dirty="0"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龚维斌</a:t>
                      </a:r>
                      <a:r>
                        <a:rPr lang="en-US" sz="1200" b="0" dirty="0"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张林江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2020.11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2021.02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dirty="0" err="1"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全文转载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中国制度力量的内在逻辑与实践优势 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曹劲松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2020.11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2021.01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dirty="0" err="1"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全文转载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战后日本右翼势力的思想谱系与行动逻辑 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孙岩帝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2020.11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2021.04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灵韵消散之后——艺术生产与审美经验的跨媒介重建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刘毅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2020.12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2021.08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数字舆论生态下的舆论引导与危机处置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魏永 陈海涛 曹鲁娜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2021.06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2021.19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信息个人化转向：算法传播的范式革命和价值风险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李凌  陈昌凤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2020.10 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2021.06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“以人民为中心”改革价值取向的生成逻辑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王紫潇  陈继红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2021.03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2021.11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论点摘编</a:t>
                      </a:r>
                      <a:endParaRPr lang="en-US" sz="1200" b="0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突发公共卫生事件下的信息沟通与传播治理</a:t>
                      </a:r>
                      <a:r>
                        <a:rPr lang="en-US" sz="1200" b="0" dirty="0"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曹劲松</a:t>
                      </a:r>
                      <a:r>
                        <a:rPr lang="en-US" sz="1200" b="0" dirty="0">
                          <a:latin typeface="Times New Roman" panose="02020603050405020304" charset="0"/>
                          <a:cs typeface="Times New Roman" panose="02020603050405020304" charset="0"/>
                        </a:rPr>
                        <a:t> </a:t>
                      </a:r>
                      <a:r>
                        <a:rPr lang="en-US" sz="1200" b="0" dirty="0" err="1">
                          <a:latin typeface="Times New Roman" panose="02020603050405020304" charset="0"/>
                          <a:cs typeface="Times New Roman" panose="02020603050405020304" charset="0"/>
                        </a:rPr>
                        <a:t>曹鲁娜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2020.04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 dirty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2020.14</a:t>
                      </a:r>
                      <a:endParaRPr lang="en-US" altLang="en-US" sz="1200" b="0" dirty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dirty="0" err="1"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全文转载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谁在定义未来——被垄断的科幻文化与“未来定义权”的提出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吴福仲 张 铮 林天强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2020.02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2020.11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dirty="0" err="1"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全文转载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市域社会治理：取向与路径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成伯清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2019.11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2020.08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dirty="0" err="1"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全文转载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大数据:作为史学研究的一种基本方法 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梁仁志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2019.06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2019.17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dirty="0" err="1"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全文转载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lstStyle/>
                    <a:p>
                      <a:pPr indent="0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践行文化自信的公共文化治理：价值内涵、实践场域和行动取向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颜玉凡 叶南客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2019.02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200" b="0">
                          <a:latin typeface="Times New Roman" panose="02020603050405020304" charset="0"/>
                          <a:cs typeface="Times New Roman" panose="02020603050405020304" charset="0"/>
                        </a:rPr>
                        <a:t>2019.13</a:t>
                      </a:r>
                      <a:endParaRPr lang="en-US" altLang="en-US" sz="1200" b="0">
                        <a:latin typeface="Times New Roman" panose="02020603050405020304" charset="0"/>
                        <a:ea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sz="1200" dirty="0" err="1">
                          <a:latin typeface="Times New Roman" panose="02020603050405020304" charset="0"/>
                          <a:cs typeface="Times New Roman" panose="02020603050405020304" charset="0"/>
                          <a:sym typeface="+mn-ea"/>
                        </a:rPr>
                        <a:t>全文转载</a:t>
                      </a:r>
                      <a:endParaRPr lang="en-US" sz="1200" b="0" dirty="0" err="1">
                        <a:latin typeface="Times New Roman" panose="02020603050405020304" charset="0"/>
                        <a:cs typeface="Times New Roman" panose="02020603050405020304" charset="0"/>
                      </a:endParaRPr>
                    </a:p>
                  </a:txBody>
                  <a:tcPr marL="68580" marR="68580" marT="0" marB="0" anchor="ctr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224d51a7-1c41-4c11-8903-0551535a82ca}"/>
</p:tagLst>
</file>

<file path=ppt/tags/tag10.xml><?xml version="1.0" encoding="utf-8"?>
<p:tagLst xmlns:p="http://schemas.openxmlformats.org/presentationml/2006/main">
  <p:tag name="KSO_WM_UNIT_TABLE_BEAUTIFY" val="smartTable{e453015f-891f-41a0-b0c9-613a122f11ea}"/>
</p:tagLst>
</file>

<file path=ppt/tags/tag11.xml><?xml version="1.0" encoding="utf-8"?>
<p:tagLst xmlns:p="http://schemas.openxmlformats.org/presentationml/2006/main">
  <p:tag name="KSO_WM_UNIT_TABLE_BEAUTIFY" val="smartTable{fffa9096-0e38-460e-90dc-049506a12250}"/>
</p:tagLst>
</file>

<file path=ppt/tags/tag12.xml><?xml version="1.0" encoding="utf-8"?>
<p:tagLst xmlns:p="http://schemas.openxmlformats.org/presentationml/2006/main">
  <p:tag name="KSO_WM_UNIT_TABLE_BEAUTIFY" val="smartTable{1477840b-1537-4de4-be13-a479440508b7}"/>
</p:tagLst>
</file>

<file path=ppt/tags/tag13.xml><?xml version="1.0" encoding="utf-8"?>
<p:tagLst xmlns:p="http://schemas.openxmlformats.org/presentationml/2006/main">
  <p:tag name="KSO_WM_UNIT_TABLE_BEAUTIFY" val="smartTable{5127fce5-a622-48c4-a767-de2065d77aa1}"/>
</p:tagLst>
</file>

<file path=ppt/tags/tag14.xml><?xml version="1.0" encoding="utf-8"?>
<p:tagLst xmlns:p="http://schemas.openxmlformats.org/presentationml/2006/main">
  <p:tag name="KSO_WM_UNIT_TABLE_BEAUTIFY" val="smartTable{e263e073-e22a-4963-b686-9c4466ddb72e}"/>
</p:tagLst>
</file>

<file path=ppt/tags/tag15.xml><?xml version="1.0" encoding="utf-8"?>
<p:tagLst xmlns:p="http://schemas.openxmlformats.org/presentationml/2006/main">
  <p:tag name="KSO_WM_UNIT_TABLE_BEAUTIFY" val="smartTable{36783031-c117-4a5e-8bca-90fcf0d74833}"/>
  <p:tag name="KSO_WM_BEAUTIFY_FLAG" val=""/>
</p:tagLst>
</file>

<file path=ppt/tags/tag16.xml><?xml version="1.0" encoding="utf-8"?>
<p:tagLst xmlns:p="http://schemas.openxmlformats.org/presentationml/2006/main">
  <p:tag name="KSO_WM_UNIT_TABLE_BEAUTIFY" val="smartTable{26ee91e0-be76-4e01-bfe0-d38a6328502d}"/>
  <p:tag name="KSO_WM_BEAUTIFY_FLAG" val=""/>
</p:tagLst>
</file>

<file path=ppt/tags/tag17.xml><?xml version="1.0" encoding="utf-8"?>
<p:tagLst xmlns:p="http://schemas.openxmlformats.org/presentationml/2006/main">
  <p:tag name="KSO_WM_UNIT_TABLE_BEAUTIFY" val="smartTable{30cf579b-28d7-41d8-9ca3-90315a41529a}"/>
  <p:tag name="KSO_WM_BEAUTIFY_FLAG" val=""/>
</p:tagLst>
</file>

<file path=ppt/tags/tag18.xml><?xml version="1.0" encoding="utf-8"?>
<p:tagLst xmlns:p="http://schemas.openxmlformats.org/presentationml/2006/main">
  <p:tag name="KSO_WM_UNIT_TABLE_BEAUTIFY" val="smartTable{c61eb141-8c50-4daa-8b94-733258566500}"/>
  <p:tag name="KSO_WM_BEAUTIFY_FLAG" val=""/>
</p:tagLst>
</file>

<file path=ppt/tags/tag19.xml><?xml version="1.0" encoding="utf-8"?>
<p:tagLst xmlns:p="http://schemas.openxmlformats.org/presentationml/2006/main">
  <p:tag name="KSO_WM_UNIT_TABLE_BEAUTIFY" val="smartTable{85f53307-7cdd-4606-ad25-36e004942049}"/>
  <p:tag name="KSO_WM_BEAUTIFY_FLAG" val=""/>
</p:tagLst>
</file>

<file path=ppt/tags/tag2.xml><?xml version="1.0" encoding="utf-8"?>
<p:tagLst xmlns:p="http://schemas.openxmlformats.org/presentationml/2006/main">
  <p:tag name="KSO_WM_UNIT_TABLE_BEAUTIFY" val="smartTable{c585f931-d604-441f-a7b2-76a3a6add3d7}"/>
</p:tagLst>
</file>

<file path=ppt/tags/tag20.xml><?xml version="1.0" encoding="utf-8"?>
<p:tagLst xmlns:p="http://schemas.openxmlformats.org/presentationml/2006/main">
  <p:tag name="KSO_WM_UNIT_TABLE_BEAUTIFY" val="smartTable{ab4a87d6-4064-4760-a6d5-7d12da458266}"/>
  <p:tag name="KSO_WM_BEAUTIFY_FLAG" val=""/>
</p:tagLst>
</file>

<file path=ppt/tags/tag21.xml><?xml version="1.0" encoding="utf-8"?>
<p:tagLst xmlns:p="http://schemas.openxmlformats.org/presentationml/2006/main">
  <p:tag name="KSO_WM_UNIT_TABLE_BEAUTIFY" val="smartTable{a1047748-d744-445d-aea2-43575dba40d6}"/>
  <p:tag name="KSO_WM_BEAUTIFY_FLAG" val=""/>
</p:tagLst>
</file>

<file path=ppt/tags/tag22.xml><?xml version="1.0" encoding="utf-8"?>
<p:tagLst xmlns:p="http://schemas.openxmlformats.org/presentationml/2006/main">
  <p:tag name="KSO_WPP_MARK_KEY" val="99ae4a81-677b-4c48-9977-fce87c84dd0c"/>
  <p:tag name="COMMONDATA" val="eyJoZGlkIjoiOTFkNWNlNDYyNGU3ZjJiMTAxMTI2NzZkNDRjNzIzMDgifQ=="/>
  <p:tag name="commondata" val="eyJoZGlkIjoiMDFjZmU3Y2EzODJjMTU3ZmRkZGJjNmI1MWQ1MGE1OGIifQ=="/>
</p:tagLst>
</file>

<file path=ppt/tags/tag3.xml><?xml version="1.0" encoding="utf-8"?>
<p:tagLst xmlns:p="http://schemas.openxmlformats.org/presentationml/2006/main">
  <p:tag name="KSO_WM_UNIT_TABLE_BEAUTIFY" val="smartTable{5f2e9573-cacc-4f30-915a-c6819dd8a24f}"/>
</p:tagLst>
</file>

<file path=ppt/tags/tag4.xml><?xml version="1.0" encoding="utf-8"?>
<p:tagLst xmlns:p="http://schemas.openxmlformats.org/presentationml/2006/main">
  <p:tag name="KSO_WM_UNIT_TABLE_BEAUTIFY" val="smartTable{7e73b556-f244-467f-afec-736d597b676c}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UNIT_TABLE_BEAUTIFY" val="smartTable{eb662488-17db-4d8e-890a-f3a933144b7f}"/>
</p:tagLst>
</file>

<file path=ppt/tags/tag7.xml><?xml version="1.0" encoding="utf-8"?>
<p:tagLst xmlns:p="http://schemas.openxmlformats.org/presentationml/2006/main">
  <p:tag name="KSO_WM_UNIT_TABLE_BEAUTIFY" val="smartTable{f59336b6-67a6-446c-93ac-fdee08d45bb5}"/>
</p:tagLst>
</file>

<file path=ppt/tags/tag8.xml><?xml version="1.0" encoding="utf-8"?>
<p:tagLst xmlns:p="http://schemas.openxmlformats.org/presentationml/2006/main">
  <p:tag name="KSO_WM_UNIT_TABLE_BEAUTIFY" val="smartTable{a09c8808-74d6-4f56-b055-42f93969d914}"/>
</p:tagLst>
</file>

<file path=ppt/tags/tag9.xml><?xml version="1.0" encoding="utf-8"?>
<p:tagLst xmlns:p="http://schemas.openxmlformats.org/presentationml/2006/main">
  <p:tag name="KSO_WM_UNIT_TABLE_BEAUTIFY" val="smartTable{6f4282ae-74ce-4d42-8319-25a889f95f65}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2dihtvp5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9608</Words>
  <Application>WPS 演示</Application>
  <PresentationFormat>宽屏</PresentationFormat>
  <Paragraphs>1816</Paragraphs>
  <Slides>28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28</vt:i4>
      </vt:variant>
    </vt:vector>
  </HeadingPairs>
  <TitlesOfParts>
    <vt:vector size="43" baseType="lpstr">
      <vt:lpstr>Arial</vt:lpstr>
      <vt:lpstr>宋体</vt:lpstr>
      <vt:lpstr>Wingdings</vt:lpstr>
      <vt:lpstr>微软雅黑</vt:lpstr>
      <vt:lpstr>方正黑体简体</vt:lpstr>
      <vt:lpstr>Open Sans</vt:lpstr>
      <vt:lpstr>Calibri</vt:lpstr>
      <vt:lpstr>华文新魏</vt:lpstr>
      <vt:lpstr>黑体</vt:lpstr>
      <vt:lpstr>Calibri</vt:lpstr>
      <vt:lpstr>Times New Roman</vt:lpstr>
      <vt:lpstr>Arial Unicode MS</vt:lpstr>
      <vt:lpstr>方正细谭黑简体</vt:lpstr>
      <vt:lpstr>Segoe Print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吃饭要紧</cp:lastModifiedBy>
  <cp:revision>118</cp:revision>
  <dcterms:created xsi:type="dcterms:W3CDTF">2020-05-13T03:24:00Z</dcterms:created>
  <dcterms:modified xsi:type="dcterms:W3CDTF">2023-10-27T09:09:27Z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2052-12.1.0.15712</vt:lpwstr>
  </property>
  <property fmtid="{D5CDD505-2E9C-101B-9397-08002B2CF9AE}" pid="3" name="ICV">
    <vt:lpwstr>D59CDC549D594655927A418D98CC5E7C_13</vt:lpwstr>
  </property>
</Properties>
</file>